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42"/>
  </p:notesMasterIdLst>
  <p:handoutMasterIdLst>
    <p:handoutMasterId r:id="rId43"/>
  </p:handoutMasterIdLst>
  <p:sldIdLst>
    <p:sldId id="256" r:id="rId2"/>
    <p:sldId id="291" r:id="rId3"/>
    <p:sldId id="292" r:id="rId4"/>
    <p:sldId id="293" r:id="rId5"/>
    <p:sldId id="294" r:id="rId6"/>
    <p:sldId id="271" r:id="rId7"/>
    <p:sldId id="295" r:id="rId8"/>
    <p:sldId id="296" r:id="rId9"/>
    <p:sldId id="297" r:id="rId10"/>
    <p:sldId id="298" r:id="rId11"/>
    <p:sldId id="306" r:id="rId12"/>
    <p:sldId id="299" r:id="rId13"/>
    <p:sldId id="300" r:id="rId14"/>
    <p:sldId id="302" r:id="rId15"/>
    <p:sldId id="304" r:id="rId16"/>
    <p:sldId id="303" r:id="rId17"/>
    <p:sldId id="305" r:id="rId18"/>
    <p:sldId id="285" r:id="rId19"/>
    <p:sldId id="308" r:id="rId20"/>
    <p:sldId id="307" r:id="rId21"/>
    <p:sldId id="286" r:id="rId22"/>
    <p:sldId id="309" r:id="rId23"/>
    <p:sldId id="268" r:id="rId24"/>
    <p:sldId id="269" r:id="rId25"/>
    <p:sldId id="275" r:id="rId26"/>
    <p:sldId id="272" r:id="rId27"/>
    <p:sldId id="288" r:id="rId28"/>
    <p:sldId id="273" r:id="rId29"/>
    <p:sldId id="274" r:id="rId30"/>
    <p:sldId id="276" r:id="rId31"/>
    <p:sldId id="278" r:id="rId32"/>
    <p:sldId id="277" r:id="rId33"/>
    <p:sldId id="279" r:id="rId34"/>
    <p:sldId id="270" r:id="rId35"/>
    <p:sldId id="287" r:id="rId36"/>
    <p:sldId id="310" r:id="rId37"/>
    <p:sldId id="290" r:id="rId38"/>
    <p:sldId id="283" r:id="rId39"/>
    <p:sldId id="284" r:id="rId40"/>
    <p:sldId id="26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BA"/>
    <a:srgbClr val="FDBA12"/>
    <a:srgbClr val="EFE9E5"/>
    <a:srgbClr val="ACA095"/>
    <a:srgbClr val="F58220"/>
    <a:srgbClr val="63A945"/>
    <a:srgbClr val="7684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49" autoAdjust="0"/>
    <p:restoredTop sz="97478" autoAdjust="0"/>
  </p:normalViewPr>
  <p:slideViewPr>
    <p:cSldViewPr snapToGrid="0" showGuides="1">
      <p:cViewPr varScale="1">
        <p:scale>
          <a:sx n="153" d="100"/>
          <a:sy n="153" d="100"/>
        </p:scale>
        <p:origin x="180" y="258"/>
      </p:cViewPr>
      <p:guideLst>
        <p:guide orient="horz" pos="2160"/>
        <p:guide pos="381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5" d="100"/>
          <a:sy n="125" d="100"/>
        </p:scale>
        <p:origin x="407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ry tehan" userId="f8ef361926ddafba" providerId="LiveId" clId="{606A44AB-D7E8-484A-9168-41D68C2C9441}"/>
    <pc:docChg chg="delSld modSld sldOrd">
      <pc:chgData name="gerry tehan" userId="f8ef361926ddafba" providerId="LiveId" clId="{606A44AB-D7E8-484A-9168-41D68C2C9441}" dt="2020-07-23T22:03:40.659" v="4" actId="20577"/>
      <pc:docMkLst>
        <pc:docMk/>
      </pc:docMkLst>
      <pc:sldChg chg="ord">
        <pc:chgData name="gerry tehan" userId="f8ef361926ddafba" providerId="LiveId" clId="{606A44AB-D7E8-484A-9168-41D68C2C9441}" dt="2020-07-21T01:08:12.490" v="1"/>
        <pc:sldMkLst>
          <pc:docMk/>
          <pc:sldMk cId="314208246" sldId="287"/>
        </pc:sldMkLst>
      </pc:sldChg>
      <pc:sldChg chg="del">
        <pc:chgData name="gerry tehan" userId="f8ef361926ddafba" providerId="LiveId" clId="{606A44AB-D7E8-484A-9168-41D68C2C9441}" dt="2020-07-23T22:03:03.609" v="2" actId="47"/>
        <pc:sldMkLst>
          <pc:docMk/>
          <pc:sldMk cId="2330422525" sldId="301"/>
        </pc:sldMkLst>
      </pc:sldChg>
      <pc:sldChg chg="modSp mod">
        <pc:chgData name="gerry tehan" userId="f8ef361926ddafba" providerId="LiveId" clId="{606A44AB-D7E8-484A-9168-41D68C2C9441}" dt="2020-07-23T22:03:40.659" v="4" actId="20577"/>
        <pc:sldMkLst>
          <pc:docMk/>
          <pc:sldMk cId="2326315400" sldId="303"/>
        </pc:sldMkLst>
        <pc:spChg chg="mod">
          <ac:chgData name="gerry tehan" userId="f8ef361926ddafba" providerId="LiveId" clId="{606A44AB-D7E8-484A-9168-41D68C2C9441}" dt="2020-07-23T22:03:40.659" v="4" actId="20577"/>
          <ac:spMkLst>
            <pc:docMk/>
            <pc:sldMk cId="2326315400" sldId="303"/>
            <ac:spMk id="11"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31243881680269858"/>
                  <c:y val="-0.1367842804769341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'R3'!$I$2:$I$43</c:f>
              <c:numCache>
                <c:formatCode>General</c:formatCode>
                <c:ptCount val="42"/>
                <c:pt idx="0">
                  <c:v>9</c:v>
                </c:pt>
                <c:pt idx="1">
                  <c:v>7</c:v>
                </c:pt>
                <c:pt idx="2">
                  <c:v>7</c:v>
                </c:pt>
                <c:pt idx="3">
                  <c:v>6</c:v>
                </c:pt>
                <c:pt idx="4">
                  <c:v>5</c:v>
                </c:pt>
                <c:pt idx="5">
                  <c:v>5</c:v>
                </c:pt>
                <c:pt idx="7">
                  <c:v>6</c:v>
                </c:pt>
                <c:pt idx="8">
                  <c:v>6</c:v>
                </c:pt>
                <c:pt idx="9">
                  <c:v>7</c:v>
                </c:pt>
                <c:pt idx="10">
                  <c:v>6</c:v>
                </c:pt>
                <c:pt idx="12">
                  <c:v>9</c:v>
                </c:pt>
                <c:pt idx="13">
                  <c:v>7</c:v>
                </c:pt>
                <c:pt idx="14">
                  <c:v>7</c:v>
                </c:pt>
                <c:pt idx="15">
                  <c:v>6</c:v>
                </c:pt>
                <c:pt idx="16">
                  <c:v>6</c:v>
                </c:pt>
                <c:pt idx="18">
                  <c:v>3</c:v>
                </c:pt>
                <c:pt idx="19">
                  <c:v>3</c:v>
                </c:pt>
                <c:pt idx="21">
                  <c:v>3</c:v>
                </c:pt>
                <c:pt idx="22">
                  <c:v>4</c:v>
                </c:pt>
                <c:pt idx="23">
                  <c:v>7</c:v>
                </c:pt>
                <c:pt idx="25">
                  <c:v>6</c:v>
                </c:pt>
                <c:pt idx="26">
                  <c:v>3</c:v>
                </c:pt>
                <c:pt idx="27">
                  <c:v>5</c:v>
                </c:pt>
                <c:pt idx="29">
                  <c:v>5</c:v>
                </c:pt>
                <c:pt idx="30">
                  <c:v>2</c:v>
                </c:pt>
                <c:pt idx="32">
                  <c:v>3</c:v>
                </c:pt>
                <c:pt idx="33">
                  <c:v>2</c:v>
                </c:pt>
                <c:pt idx="35">
                  <c:v>8</c:v>
                </c:pt>
                <c:pt idx="36">
                  <c:v>5</c:v>
                </c:pt>
                <c:pt idx="38">
                  <c:v>6</c:v>
                </c:pt>
                <c:pt idx="39">
                  <c:v>4</c:v>
                </c:pt>
                <c:pt idx="41">
                  <c:v>4</c:v>
                </c:pt>
              </c:numCache>
            </c:numRef>
          </c:xVal>
          <c:yVal>
            <c:numRef>
              <c:f>'R3'!$J$2:$J$43</c:f>
              <c:numCache>
                <c:formatCode>General</c:formatCode>
                <c:ptCount val="42"/>
                <c:pt idx="0">
                  <c:v>5</c:v>
                </c:pt>
                <c:pt idx="1">
                  <c:v>1</c:v>
                </c:pt>
                <c:pt idx="2">
                  <c:v>5</c:v>
                </c:pt>
                <c:pt idx="3">
                  <c:v>5</c:v>
                </c:pt>
                <c:pt idx="4">
                  <c:v>2</c:v>
                </c:pt>
                <c:pt idx="5">
                  <c:v>1</c:v>
                </c:pt>
                <c:pt idx="7">
                  <c:v>1</c:v>
                </c:pt>
                <c:pt idx="8">
                  <c:v>4</c:v>
                </c:pt>
                <c:pt idx="9">
                  <c:v>4</c:v>
                </c:pt>
                <c:pt idx="10">
                  <c:v>2</c:v>
                </c:pt>
                <c:pt idx="12">
                  <c:v>3</c:v>
                </c:pt>
                <c:pt idx="13">
                  <c:v>3</c:v>
                </c:pt>
                <c:pt idx="14">
                  <c:v>4</c:v>
                </c:pt>
                <c:pt idx="15">
                  <c:v>3</c:v>
                </c:pt>
                <c:pt idx="16">
                  <c:v>3</c:v>
                </c:pt>
                <c:pt idx="18">
                  <c:v>3</c:v>
                </c:pt>
                <c:pt idx="19">
                  <c:v>2</c:v>
                </c:pt>
                <c:pt idx="21">
                  <c:v>1</c:v>
                </c:pt>
                <c:pt idx="22">
                  <c:v>3</c:v>
                </c:pt>
                <c:pt idx="23">
                  <c:v>2</c:v>
                </c:pt>
                <c:pt idx="25">
                  <c:v>4</c:v>
                </c:pt>
                <c:pt idx="26">
                  <c:v>3</c:v>
                </c:pt>
                <c:pt idx="27">
                  <c:v>1</c:v>
                </c:pt>
                <c:pt idx="29">
                  <c:v>1</c:v>
                </c:pt>
                <c:pt idx="30">
                  <c:v>0</c:v>
                </c:pt>
                <c:pt idx="32">
                  <c:v>1</c:v>
                </c:pt>
                <c:pt idx="33">
                  <c:v>2</c:v>
                </c:pt>
                <c:pt idx="35">
                  <c:v>2</c:v>
                </c:pt>
                <c:pt idx="36">
                  <c:v>2</c:v>
                </c:pt>
                <c:pt idx="38">
                  <c:v>3</c:v>
                </c:pt>
                <c:pt idx="39">
                  <c:v>4</c:v>
                </c:pt>
                <c:pt idx="41">
                  <c:v>0</c:v>
                </c:pt>
              </c:numCache>
            </c:numRef>
          </c:yVal>
          <c:smooth val="0"/>
          <c:extLst>
            <c:ext xmlns:c16="http://schemas.microsoft.com/office/drawing/2014/chart" uri="{C3380CC4-5D6E-409C-BE32-E72D297353CC}">
              <c16:uniqueId val="{00000000-621F-4245-97A6-B6A199FA48A7}"/>
            </c:ext>
          </c:extLst>
        </c:ser>
        <c:dLbls>
          <c:showLegendKey val="0"/>
          <c:showVal val="0"/>
          <c:showCatName val="0"/>
          <c:showSerName val="0"/>
          <c:showPercent val="0"/>
          <c:showBubbleSize val="0"/>
        </c:dLbls>
        <c:axId val="607099872"/>
        <c:axId val="607101512"/>
      </c:scatterChart>
      <c:valAx>
        <c:axId val="607099872"/>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1512"/>
        <c:crosses val="autoZero"/>
        <c:crossBetween val="midCat"/>
      </c:valAx>
      <c:valAx>
        <c:axId val="607101512"/>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0998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tx>
            <c:strRef>
              <c:f>Sheet2!$S$4</c:f>
              <c:strCache>
                <c:ptCount val="1"/>
                <c:pt idx="0">
                  <c:v>Walking Time</c:v>
                </c:pt>
              </c:strCache>
            </c:strRef>
          </c:tx>
          <c:spPr>
            <a:ln w="19050" cap="rnd">
              <a:noFill/>
              <a:round/>
            </a:ln>
            <a:effectLst/>
          </c:spPr>
          <c:marker>
            <c:symbol val="circle"/>
            <c:size val="5"/>
            <c:spPr>
              <a:solidFill>
                <a:schemeClr val="dk1">
                  <a:tint val="88500"/>
                </a:schemeClr>
              </a:solidFill>
              <a:ln w="9525">
                <a:solidFill>
                  <a:schemeClr val="dk1">
                    <a:tint val="88500"/>
                  </a:schemeClr>
                </a:solidFill>
              </a:ln>
              <a:effectLst/>
            </c:spPr>
          </c:marker>
          <c:trendline>
            <c:spPr>
              <a:ln w="19050" cap="rnd">
                <a:solidFill>
                  <a:schemeClr val="dk1">
                    <a:tint val="88500"/>
                  </a:schemeClr>
                </a:solidFill>
                <a:prstDash val="sysDot"/>
              </a:ln>
              <a:effectLst/>
            </c:spPr>
            <c:trendlineType val="linear"/>
            <c:dispRSqr val="1"/>
            <c:dispEq val="1"/>
            <c:trendlineLbl>
              <c:layout>
                <c:manualLayout>
                  <c:x val="-4.719816272965879E-3"/>
                  <c:y val="0.3344553805774278"/>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Sheet2!$R$5:$R$29</c:f>
              <c:numCache>
                <c:formatCode>General</c:formatCode>
                <c:ptCount val="25"/>
                <c:pt idx="0">
                  <c:v>7</c:v>
                </c:pt>
                <c:pt idx="1">
                  <c:v>8</c:v>
                </c:pt>
                <c:pt idx="2">
                  <c:v>8</c:v>
                </c:pt>
                <c:pt idx="3">
                  <c:v>7</c:v>
                </c:pt>
                <c:pt idx="4">
                  <c:v>9</c:v>
                </c:pt>
                <c:pt idx="5">
                  <c:v>6</c:v>
                </c:pt>
                <c:pt idx="6">
                  <c:v>9</c:v>
                </c:pt>
                <c:pt idx="7">
                  <c:v>11</c:v>
                </c:pt>
                <c:pt idx="8">
                  <c:v>5</c:v>
                </c:pt>
                <c:pt idx="9">
                  <c:v>6</c:v>
                </c:pt>
                <c:pt idx="10">
                  <c:v>5</c:v>
                </c:pt>
                <c:pt idx="11">
                  <c:v>6</c:v>
                </c:pt>
                <c:pt idx="12">
                  <c:v>8</c:v>
                </c:pt>
                <c:pt idx="13">
                  <c:v>2</c:v>
                </c:pt>
                <c:pt idx="14">
                  <c:v>10</c:v>
                </c:pt>
                <c:pt idx="15">
                  <c:v>7</c:v>
                </c:pt>
                <c:pt idx="16">
                  <c:v>4</c:v>
                </c:pt>
                <c:pt idx="17">
                  <c:v>5</c:v>
                </c:pt>
                <c:pt idx="18">
                  <c:v>6</c:v>
                </c:pt>
                <c:pt idx="19">
                  <c:v>7</c:v>
                </c:pt>
                <c:pt idx="20">
                  <c:v>9</c:v>
                </c:pt>
                <c:pt idx="21">
                  <c:v>7</c:v>
                </c:pt>
                <c:pt idx="22">
                  <c:v>4</c:v>
                </c:pt>
                <c:pt idx="23">
                  <c:v>7</c:v>
                </c:pt>
                <c:pt idx="24">
                  <c:v>6</c:v>
                </c:pt>
              </c:numCache>
            </c:numRef>
          </c:xVal>
          <c:yVal>
            <c:numRef>
              <c:f>Sheet2!$S$5:$S$29</c:f>
              <c:numCache>
                <c:formatCode>General</c:formatCode>
                <c:ptCount val="25"/>
                <c:pt idx="0">
                  <c:v>7.15</c:v>
                </c:pt>
                <c:pt idx="1">
                  <c:v>5</c:v>
                </c:pt>
                <c:pt idx="2">
                  <c:v>5.47</c:v>
                </c:pt>
                <c:pt idx="3">
                  <c:v>5.12</c:v>
                </c:pt>
                <c:pt idx="4">
                  <c:v>5.14</c:v>
                </c:pt>
                <c:pt idx="5">
                  <c:v>7.23</c:v>
                </c:pt>
                <c:pt idx="6">
                  <c:v>5.13</c:v>
                </c:pt>
                <c:pt idx="7">
                  <c:v>5.4</c:v>
                </c:pt>
                <c:pt idx="8">
                  <c:v>4.0999999999999996</c:v>
                </c:pt>
                <c:pt idx="9">
                  <c:v>4.3600000000000003</c:v>
                </c:pt>
                <c:pt idx="10">
                  <c:v>4.22</c:v>
                </c:pt>
                <c:pt idx="11">
                  <c:v>4.55</c:v>
                </c:pt>
                <c:pt idx="12">
                  <c:v>7.43</c:v>
                </c:pt>
                <c:pt idx="13">
                  <c:v>4.43</c:v>
                </c:pt>
                <c:pt idx="14">
                  <c:v>5.55</c:v>
                </c:pt>
                <c:pt idx="15">
                  <c:v>5.32</c:v>
                </c:pt>
                <c:pt idx="16">
                  <c:v>4.08</c:v>
                </c:pt>
                <c:pt idx="17">
                  <c:v>4.16</c:v>
                </c:pt>
                <c:pt idx="18">
                  <c:v>4.49</c:v>
                </c:pt>
                <c:pt idx="19">
                  <c:v>5.01</c:v>
                </c:pt>
                <c:pt idx="20">
                  <c:v>5.01</c:v>
                </c:pt>
                <c:pt idx="21">
                  <c:v>4.5599999999999996</c:v>
                </c:pt>
                <c:pt idx="22">
                  <c:v>4.32</c:v>
                </c:pt>
                <c:pt idx="23">
                  <c:v>5.12</c:v>
                </c:pt>
                <c:pt idx="24">
                  <c:v>4.37</c:v>
                </c:pt>
              </c:numCache>
            </c:numRef>
          </c:yVal>
          <c:smooth val="0"/>
          <c:extLst>
            <c:ext xmlns:c16="http://schemas.microsoft.com/office/drawing/2014/chart" uri="{C3380CC4-5D6E-409C-BE32-E72D297353CC}">
              <c16:uniqueId val="{00000000-2C88-4294-AE8C-3E9E8D1C5677}"/>
            </c:ext>
          </c:extLst>
        </c:ser>
        <c:dLbls>
          <c:showLegendKey val="0"/>
          <c:showVal val="0"/>
          <c:showCatName val="0"/>
          <c:showSerName val="0"/>
          <c:showPercent val="0"/>
          <c:showBubbleSize val="0"/>
        </c:dLbls>
        <c:axId val="624877808"/>
        <c:axId val="624878464"/>
      </c:scatterChart>
      <c:valAx>
        <c:axId val="62487780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a:t>Choice of "old" word</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4878464"/>
        <c:crosses val="autoZero"/>
        <c:crossBetween val="midCat"/>
      </c:valAx>
      <c:valAx>
        <c:axId val="62487846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Walking Time (secs)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487780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tx>
            <c:strRef>
              <c:f>Sheet2!$R$2</c:f>
              <c:strCache>
                <c:ptCount val="1"/>
                <c:pt idx="0">
                  <c:v>Walking Time</c:v>
                </c:pt>
              </c:strCache>
            </c:strRef>
          </c:tx>
          <c:spPr>
            <a:ln w="19050" cap="rnd">
              <a:noFill/>
              <a:round/>
            </a:ln>
            <a:effectLst/>
          </c:spPr>
          <c:marker>
            <c:symbol val="circle"/>
            <c:size val="5"/>
            <c:spPr>
              <a:solidFill>
                <a:schemeClr val="dk1">
                  <a:tint val="88500"/>
                </a:schemeClr>
              </a:solidFill>
              <a:ln w="9525">
                <a:solidFill>
                  <a:schemeClr val="dk1">
                    <a:tint val="88500"/>
                  </a:schemeClr>
                </a:solidFill>
              </a:ln>
              <a:effectLst/>
            </c:spPr>
          </c:marker>
          <c:trendline>
            <c:spPr>
              <a:ln w="19050" cap="rnd">
                <a:solidFill>
                  <a:schemeClr val="dk1">
                    <a:tint val="88500"/>
                  </a:schemeClr>
                </a:solidFill>
                <a:prstDash val="sysDot"/>
              </a:ln>
              <a:effectLst/>
            </c:spPr>
            <c:trendlineType val="linear"/>
            <c:dispRSqr val="1"/>
            <c:dispEq val="1"/>
            <c:trendlineLbl>
              <c:layout>
                <c:manualLayout>
                  <c:x val="-4.719816272965879E-3"/>
                  <c:y val="0.3344553805774278"/>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Sheet2!$Q$3:$Q$27</c:f>
              <c:numCache>
                <c:formatCode>General</c:formatCode>
                <c:ptCount val="25"/>
                <c:pt idx="0">
                  <c:v>7</c:v>
                </c:pt>
                <c:pt idx="1">
                  <c:v>8</c:v>
                </c:pt>
                <c:pt idx="2">
                  <c:v>8</c:v>
                </c:pt>
                <c:pt idx="3">
                  <c:v>7</c:v>
                </c:pt>
                <c:pt idx="4">
                  <c:v>9</c:v>
                </c:pt>
                <c:pt idx="5">
                  <c:v>6</c:v>
                </c:pt>
                <c:pt idx="6">
                  <c:v>9</c:v>
                </c:pt>
                <c:pt idx="7">
                  <c:v>11</c:v>
                </c:pt>
                <c:pt idx="8">
                  <c:v>5</c:v>
                </c:pt>
                <c:pt idx="9">
                  <c:v>6</c:v>
                </c:pt>
                <c:pt idx="10">
                  <c:v>5</c:v>
                </c:pt>
                <c:pt idx="11">
                  <c:v>6</c:v>
                </c:pt>
                <c:pt idx="12">
                  <c:v>8</c:v>
                </c:pt>
                <c:pt idx="13">
                  <c:v>2</c:v>
                </c:pt>
                <c:pt idx="14">
                  <c:v>10</c:v>
                </c:pt>
                <c:pt idx="15">
                  <c:v>7</c:v>
                </c:pt>
                <c:pt idx="16">
                  <c:v>4</c:v>
                </c:pt>
                <c:pt idx="17">
                  <c:v>5</c:v>
                </c:pt>
                <c:pt idx="18">
                  <c:v>6</c:v>
                </c:pt>
                <c:pt idx="19">
                  <c:v>7</c:v>
                </c:pt>
                <c:pt idx="20">
                  <c:v>9</c:v>
                </c:pt>
                <c:pt idx="21">
                  <c:v>7</c:v>
                </c:pt>
                <c:pt idx="22">
                  <c:v>4</c:v>
                </c:pt>
                <c:pt idx="23">
                  <c:v>7</c:v>
                </c:pt>
                <c:pt idx="24">
                  <c:v>6</c:v>
                </c:pt>
              </c:numCache>
            </c:numRef>
          </c:xVal>
          <c:yVal>
            <c:numRef>
              <c:f>Sheet2!$R$3:$R$27</c:f>
              <c:numCache>
                <c:formatCode>General</c:formatCode>
                <c:ptCount val="25"/>
                <c:pt idx="0">
                  <c:v>7.15</c:v>
                </c:pt>
                <c:pt idx="1">
                  <c:v>5</c:v>
                </c:pt>
                <c:pt idx="2">
                  <c:v>5.47</c:v>
                </c:pt>
                <c:pt idx="3">
                  <c:v>5.12</c:v>
                </c:pt>
                <c:pt idx="4">
                  <c:v>5.14</c:v>
                </c:pt>
                <c:pt idx="5">
                  <c:v>7.23</c:v>
                </c:pt>
                <c:pt idx="6">
                  <c:v>5.13</c:v>
                </c:pt>
                <c:pt idx="7">
                  <c:v>5.4</c:v>
                </c:pt>
                <c:pt idx="8">
                  <c:v>4.0999999999999996</c:v>
                </c:pt>
                <c:pt idx="9">
                  <c:v>4.3600000000000003</c:v>
                </c:pt>
                <c:pt idx="10">
                  <c:v>4.22</c:v>
                </c:pt>
                <c:pt idx="11">
                  <c:v>4.55</c:v>
                </c:pt>
                <c:pt idx="12">
                  <c:v>7.43</c:v>
                </c:pt>
                <c:pt idx="13">
                  <c:v>4.43</c:v>
                </c:pt>
                <c:pt idx="14">
                  <c:v>5.55</c:v>
                </c:pt>
                <c:pt idx="15">
                  <c:v>5.32</c:v>
                </c:pt>
                <c:pt idx="16">
                  <c:v>4.08</c:v>
                </c:pt>
                <c:pt idx="17">
                  <c:v>4.16</c:v>
                </c:pt>
                <c:pt idx="18">
                  <c:v>4.49</c:v>
                </c:pt>
                <c:pt idx="19">
                  <c:v>5.01</c:v>
                </c:pt>
                <c:pt idx="20">
                  <c:v>5.01</c:v>
                </c:pt>
                <c:pt idx="21">
                  <c:v>4.5599999999999996</c:v>
                </c:pt>
                <c:pt idx="22">
                  <c:v>4.32</c:v>
                </c:pt>
                <c:pt idx="23">
                  <c:v>5.12</c:v>
                </c:pt>
                <c:pt idx="24">
                  <c:v>4.37</c:v>
                </c:pt>
              </c:numCache>
            </c:numRef>
          </c:yVal>
          <c:smooth val="0"/>
          <c:extLst>
            <c:ext xmlns:c16="http://schemas.microsoft.com/office/drawing/2014/chart" uri="{C3380CC4-5D6E-409C-BE32-E72D297353CC}">
              <c16:uniqueId val="{00000000-2C88-4294-AE8C-3E9E8D1C5677}"/>
            </c:ext>
          </c:extLst>
        </c:ser>
        <c:dLbls>
          <c:showLegendKey val="0"/>
          <c:showVal val="0"/>
          <c:showCatName val="0"/>
          <c:showSerName val="0"/>
          <c:showPercent val="0"/>
          <c:showBubbleSize val="0"/>
        </c:dLbls>
        <c:axId val="624877808"/>
        <c:axId val="624878464"/>
      </c:scatterChart>
      <c:valAx>
        <c:axId val="62487780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a:t>Choice of "old" word</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4878464"/>
        <c:crosses val="autoZero"/>
        <c:crossBetween val="midCat"/>
      </c:valAx>
      <c:valAx>
        <c:axId val="62487846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Walking Time (secs)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487780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tx>
            <c:strRef>
              <c:f>Sheet2!$S$4</c:f>
              <c:strCache>
                <c:ptCount val="1"/>
                <c:pt idx="0">
                  <c:v>Walking Time</c:v>
                </c:pt>
              </c:strCache>
            </c:strRef>
          </c:tx>
          <c:spPr>
            <a:ln w="19050" cap="rnd">
              <a:noFill/>
              <a:round/>
            </a:ln>
            <a:effectLst/>
          </c:spPr>
          <c:marker>
            <c:symbol val="circle"/>
            <c:size val="5"/>
            <c:spPr>
              <a:solidFill>
                <a:schemeClr val="dk1">
                  <a:tint val="88500"/>
                </a:schemeClr>
              </a:solidFill>
              <a:ln w="9525">
                <a:solidFill>
                  <a:schemeClr val="dk1">
                    <a:tint val="88500"/>
                  </a:schemeClr>
                </a:solidFill>
              </a:ln>
              <a:effectLst/>
            </c:spPr>
          </c:marker>
          <c:trendline>
            <c:spPr>
              <a:ln w="19050" cap="rnd">
                <a:solidFill>
                  <a:schemeClr val="dk1">
                    <a:tint val="88500"/>
                  </a:schemeClr>
                </a:solidFill>
                <a:prstDash val="sysDot"/>
              </a:ln>
              <a:effectLst/>
            </c:spPr>
            <c:trendlineType val="linear"/>
            <c:dispRSqr val="1"/>
            <c:dispEq val="1"/>
            <c:trendlineLbl>
              <c:layout>
                <c:manualLayout>
                  <c:x val="-4.719816272965879E-3"/>
                  <c:y val="0.3344553805774278"/>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Sheet2!$R$5:$R$29</c:f>
              <c:numCache>
                <c:formatCode>General</c:formatCode>
                <c:ptCount val="25"/>
                <c:pt idx="0">
                  <c:v>7</c:v>
                </c:pt>
                <c:pt idx="1">
                  <c:v>8</c:v>
                </c:pt>
                <c:pt idx="2">
                  <c:v>8</c:v>
                </c:pt>
                <c:pt idx="3">
                  <c:v>7</c:v>
                </c:pt>
                <c:pt idx="4">
                  <c:v>9</c:v>
                </c:pt>
                <c:pt idx="5">
                  <c:v>6</c:v>
                </c:pt>
                <c:pt idx="6">
                  <c:v>9</c:v>
                </c:pt>
                <c:pt idx="7">
                  <c:v>11</c:v>
                </c:pt>
                <c:pt idx="8">
                  <c:v>5</c:v>
                </c:pt>
                <c:pt idx="9">
                  <c:v>6</c:v>
                </c:pt>
                <c:pt idx="10">
                  <c:v>5</c:v>
                </c:pt>
                <c:pt idx="11">
                  <c:v>6</c:v>
                </c:pt>
                <c:pt idx="12">
                  <c:v>8</c:v>
                </c:pt>
                <c:pt idx="13">
                  <c:v>2</c:v>
                </c:pt>
                <c:pt idx="14">
                  <c:v>10</c:v>
                </c:pt>
                <c:pt idx="15">
                  <c:v>7</c:v>
                </c:pt>
                <c:pt idx="16">
                  <c:v>4</c:v>
                </c:pt>
                <c:pt idx="17">
                  <c:v>5</c:v>
                </c:pt>
                <c:pt idx="18">
                  <c:v>6</c:v>
                </c:pt>
                <c:pt idx="19">
                  <c:v>7</c:v>
                </c:pt>
                <c:pt idx="20">
                  <c:v>9</c:v>
                </c:pt>
                <c:pt idx="21">
                  <c:v>7</c:v>
                </c:pt>
                <c:pt idx="22">
                  <c:v>4</c:v>
                </c:pt>
                <c:pt idx="23">
                  <c:v>7</c:v>
                </c:pt>
                <c:pt idx="24">
                  <c:v>6</c:v>
                </c:pt>
              </c:numCache>
            </c:numRef>
          </c:xVal>
          <c:yVal>
            <c:numRef>
              <c:f>Sheet2!$S$5:$S$29</c:f>
              <c:numCache>
                <c:formatCode>General</c:formatCode>
                <c:ptCount val="25"/>
                <c:pt idx="0">
                  <c:v>7.15</c:v>
                </c:pt>
                <c:pt idx="1">
                  <c:v>5</c:v>
                </c:pt>
                <c:pt idx="2">
                  <c:v>5.47</c:v>
                </c:pt>
                <c:pt idx="3">
                  <c:v>5.12</c:v>
                </c:pt>
                <c:pt idx="4">
                  <c:v>5.14</c:v>
                </c:pt>
                <c:pt idx="5">
                  <c:v>7.23</c:v>
                </c:pt>
                <c:pt idx="6">
                  <c:v>5.13</c:v>
                </c:pt>
                <c:pt idx="7">
                  <c:v>5.4</c:v>
                </c:pt>
                <c:pt idx="8">
                  <c:v>4.0999999999999996</c:v>
                </c:pt>
                <c:pt idx="9">
                  <c:v>4.3600000000000003</c:v>
                </c:pt>
                <c:pt idx="10">
                  <c:v>4.22</c:v>
                </c:pt>
                <c:pt idx="11">
                  <c:v>4.55</c:v>
                </c:pt>
                <c:pt idx="12">
                  <c:v>7.43</c:v>
                </c:pt>
                <c:pt idx="13">
                  <c:v>4.43</c:v>
                </c:pt>
                <c:pt idx="14">
                  <c:v>5.55</c:v>
                </c:pt>
                <c:pt idx="15">
                  <c:v>5.32</c:v>
                </c:pt>
                <c:pt idx="16">
                  <c:v>4.08</c:v>
                </c:pt>
                <c:pt idx="17">
                  <c:v>4.16</c:v>
                </c:pt>
                <c:pt idx="18">
                  <c:v>4.49</c:v>
                </c:pt>
                <c:pt idx="19">
                  <c:v>5.01</c:v>
                </c:pt>
                <c:pt idx="20">
                  <c:v>5.01</c:v>
                </c:pt>
                <c:pt idx="21">
                  <c:v>4.5599999999999996</c:v>
                </c:pt>
                <c:pt idx="22">
                  <c:v>4.32</c:v>
                </c:pt>
                <c:pt idx="23">
                  <c:v>5.12</c:v>
                </c:pt>
                <c:pt idx="24">
                  <c:v>4.37</c:v>
                </c:pt>
              </c:numCache>
            </c:numRef>
          </c:yVal>
          <c:smooth val="0"/>
          <c:extLst>
            <c:ext xmlns:c16="http://schemas.microsoft.com/office/drawing/2014/chart" uri="{C3380CC4-5D6E-409C-BE32-E72D297353CC}">
              <c16:uniqueId val="{00000000-899F-4848-A8A2-2BF5046D4B22}"/>
            </c:ext>
          </c:extLst>
        </c:ser>
        <c:dLbls>
          <c:showLegendKey val="0"/>
          <c:showVal val="0"/>
          <c:showCatName val="0"/>
          <c:showSerName val="0"/>
          <c:showPercent val="0"/>
          <c:showBubbleSize val="0"/>
        </c:dLbls>
        <c:axId val="624877808"/>
        <c:axId val="624878464"/>
      </c:scatterChart>
      <c:valAx>
        <c:axId val="62487780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4878464"/>
        <c:crosses val="autoZero"/>
        <c:crossBetween val="midCat"/>
      </c:valAx>
      <c:valAx>
        <c:axId val="624878464"/>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487780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spPr>
            <a:solidFill>
              <a:schemeClr val="bg1">
                <a:lumMod val="75000"/>
              </a:schemeClr>
            </a:solidFill>
            <a:ln>
              <a:solidFill>
                <a:schemeClr val="tx1"/>
              </a:solidFill>
            </a:ln>
            <a:effectLst/>
          </c:spPr>
          <c:invertIfNegative val="0"/>
          <c:cat>
            <c:strRef>
              <c:f>Sheet1!$B$1:$C$1</c:f>
              <c:strCache>
                <c:ptCount val="2"/>
                <c:pt idx="0">
                  <c:v>Elderly</c:v>
                </c:pt>
                <c:pt idx="1">
                  <c:v>Neutral</c:v>
                </c:pt>
              </c:strCache>
            </c:strRef>
          </c:cat>
          <c:val>
            <c:numRef>
              <c:f>Sheet1!$B$2:$C$2</c:f>
              <c:numCache>
                <c:formatCode>General</c:formatCode>
                <c:ptCount val="2"/>
                <c:pt idx="0">
                  <c:v>8.2799999999999994</c:v>
                </c:pt>
                <c:pt idx="1">
                  <c:v>7.3</c:v>
                </c:pt>
              </c:numCache>
            </c:numRef>
          </c:val>
          <c:extLst>
            <c:ext xmlns:c16="http://schemas.microsoft.com/office/drawing/2014/chart" uri="{C3380CC4-5D6E-409C-BE32-E72D297353CC}">
              <c16:uniqueId val="{00000000-5D26-4A8F-9261-5FEBDE365B2C}"/>
            </c:ext>
          </c:extLst>
        </c:ser>
        <c:dLbls>
          <c:showLegendKey val="0"/>
          <c:showVal val="0"/>
          <c:showCatName val="0"/>
          <c:showSerName val="0"/>
          <c:showPercent val="0"/>
          <c:showBubbleSize val="0"/>
        </c:dLbls>
        <c:gapWidth val="219"/>
        <c:overlap val="-27"/>
        <c:axId val="568815872"/>
        <c:axId val="568816200"/>
      </c:barChart>
      <c:catAx>
        <c:axId val="568815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8816200"/>
        <c:crosses val="autoZero"/>
        <c:auto val="1"/>
        <c:lblAlgn val="ctr"/>
        <c:lblOffset val="100"/>
        <c:noMultiLvlLbl val="0"/>
      </c:catAx>
      <c:valAx>
        <c:axId val="568816200"/>
        <c:scaling>
          <c:orientation val="minMax"/>
          <c:max val="9"/>
          <c:min val="3"/>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Walking Time (secs)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881587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31243881680269858"/>
                  <c:y val="-0.1367842804769341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'R3'!$I$2:$I$43</c:f>
              <c:numCache>
                <c:formatCode>General</c:formatCode>
                <c:ptCount val="42"/>
                <c:pt idx="0">
                  <c:v>9</c:v>
                </c:pt>
                <c:pt idx="1">
                  <c:v>7</c:v>
                </c:pt>
                <c:pt idx="2">
                  <c:v>7</c:v>
                </c:pt>
                <c:pt idx="3">
                  <c:v>6</c:v>
                </c:pt>
                <c:pt idx="4">
                  <c:v>5</c:v>
                </c:pt>
                <c:pt idx="5">
                  <c:v>5</c:v>
                </c:pt>
                <c:pt idx="7">
                  <c:v>6</c:v>
                </c:pt>
                <c:pt idx="8">
                  <c:v>6</c:v>
                </c:pt>
                <c:pt idx="9">
                  <c:v>7</c:v>
                </c:pt>
                <c:pt idx="10">
                  <c:v>6</c:v>
                </c:pt>
                <c:pt idx="12">
                  <c:v>9</c:v>
                </c:pt>
                <c:pt idx="13">
                  <c:v>7</c:v>
                </c:pt>
                <c:pt idx="14">
                  <c:v>7</c:v>
                </c:pt>
                <c:pt idx="15">
                  <c:v>6</c:v>
                </c:pt>
                <c:pt idx="16">
                  <c:v>6</c:v>
                </c:pt>
                <c:pt idx="18">
                  <c:v>3</c:v>
                </c:pt>
                <c:pt idx="19">
                  <c:v>3</c:v>
                </c:pt>
                <c:pt idx="21">
                  <c:v>3</c:v>
                </c:pt>
                <c:pt idx="22">
                  <c:v>4</c:v>
                </c:pt>
                <c:pt idx="23">
                  <c:v>7</c:v>
                </c:pt>
                <c:pt idx="25">
                  <c:v>6</c:v>
                </c:pt>
                <c:pt idx="26">
                  <c:v>3</c:v>
                </c:pt>
                <c:pt idx="27">
                  <c:v>5</c:v>
                </c:pt>
                <c:pt idx="29">
                  <c:v>5</c:v>
                </c:pt>
                <c:pt idx="30">
                  <c:v>2</c:v>
                </c:pt>
                <c:pt idx="32">
                  <c:v>3</c:v>
                </c:pt>
                <c:pt idx="33">
                  <c:v>2</c:v>
                </c:pt>
                <c:pt idx="35">
                  <c:v>8</c:v>
                </c:pt>
                <c:pt idx="36">
                  <c:v>5</c:v>
                </c:pt>
                <c:pt idx="38">
                  <c:v>6</c:v>
                </c:pt>
                <c:pt idx="39">
                  <c:v>4</c:v>
                </c:pt>
                <c:pt idx="41">
                  <c:v>4</c:v>
                </c:pt>
              </c:numCache>
            </c:numRef>
          </c:xVal>
          <c:yVal>
            <c:numRef>
              <c:f>'R3'!$J$2:$J$43</c:f>
              <c:numCache>
                <c:formatCode>General</c:formatCode>
                <c:ptCount val="42"/>
                <c:pt idx="0">
                  <c:v>5</c:v>
                </c:pt>
                <c:pt idx="1">
                  <c:v>1</c:v>
                </c:pt>
                <c:pt idx="2">
                  <c:v>5</c:v>
                </c:pt>
                <c:pt idx="3">
                  <c:v>5</c:v>
                </c:pt>
                <c:pt idx="4">
                  <c:v>2</c:v>
                </c:pt>
                <c:pt idx="5">
                  <c:v>1</c:v>
                </c:pt>
                <c:pt idx="7">
                  <c:v>1</c:v>
                </c:pt>
                <c:pt idx="8">
                  <c:v>4</c:v>
                </c:pt>
                <c:pt idx="9">
                  <c:v>4</c:v>
                </c:pt>
                <c:pt idx="10">
                  <c:v>2</c:v>
                </c:pt>
                <c:pt idx="12">
                  <c:v>3</c:v>
                </c:pt>
                <c:pt idx="13">
                  <c:v>3</c:v>
                </c:pt>
                <c:pt idx="14">
                  <c:v>4</c:v>
                </c:pt>
                <c:pt idx="15">
                  <c:v>3</c:v>
                </c:pt>
                <c:pt idx="16">
                  <c:v>3</c:v>
                </c:pt>
                <c:pt idx="18">
                  <c:v>3</c:v>
                </c:pt>
                <c:pt idx="19">
                  <c:v>2</c:v>
                </c:pt>
                <c:pt idx="21">
                  <c:v>1</c:v>
                </c:pt>
                <c:pt idx="22">
                  <c:v>3</c:v>
                </c:pt>
                <c:pt idx="23">
                  <c:v>2</c:v>
                </c:pt>
                <c:pt idx="25">
                  <c:v>4</c:v>
                </c:pt>
                <c:pt idx="26">
                  <c:v>3</c:v>
                </c:pt>
                <c:pt idx="27">
                  <c:v>1</c:v>
                </c:pt>
                <c:pt idx="29">
                  <c:v>1</c:v>
                </c:pt>
                <c:pt idx="30">
                  <c:v>0</c:v>
                </c:pt>
                <c:pt idx="32">
                  <c:v>1</c:v>
                </c:pt>
                <c:pt idx="33">
                  <c:v>2</c:v>
                </c:pt>
                <c:pt idx="35">
                  <c:v>2</c:v>
                </c:pt>
                <c:pt idx="36">
                  <c:v>2</c:v>
                </c:pt>
                <c:pt idx="38">
                  <c:v>3</c:v>
                </c:pt>
                <c:pt idx="39">
                  <c:v>4</c:v>
                </c:pt>
                <c:pt idx="41">
                  <c:v>0</c:v>
                </c:pt>
              </c:numCache>
            </c:numRef>
          </c:yVal>
          <c:smooth val="0"/>
          <c:extLst>
            <c:ext xmlns:c16="http://schemas.microsoft.com/office/drawing/2014/chart" uri="{C3380CC4-5D6E-409C-BE32-E72D297353CC}">
              <c16:uniqueId val="{00000000-621F-4245-97A6-B6A199FA48A7}"/>
            </c:ext>
          </c:extLst>
        </c:ser>
        <c:dLbls>
          <c:showLegendKey val="0"/>
          <c:showVal val="0"/>
          <c:showCatName val="0"/>
          <c:showSerName val="0"/>
          <c:showPercent val="0"/>
          <c:showBubbleSize val="0"/>
        </c:dLbls>
        <c:axId val="607099872"/>
        <c:axId val="607101512"/>
      </c:scatterChart>
      <c:valAx>
        <c:axId val="607099872"/>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1512"/>
        <c:crosses val="autoZero"/>
        <c:crossBetween val="midCat"/>
      </c:valAx>
      <c:valAx>
        <c:axId val="607101512"/>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0998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1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12.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536955-9B83-4BEB-8ED3-CF1F6763782F}" type="datetimeFigureOut">
              <a:rPr lang="en-AU" smtClean="0"/>
              <a:t>24/07/2020</a:t>
            </a:fld>
            <a:endParaRPr lang="en-A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0D1060-9E8A-4BCD-9A83-EEFA84EF2D49}" type="slidenum">
              <a:rPr lang="en-AU" smtClean="0"/>
              <a:t>‹#›</a:t>
            </a:fld>
            <a:endParaRPr lang="en-AU"/>
          </a:p>
        </p:txBody>
      </p:sp>
    </p:spTree>
    <p:extLst>
      <p:ext uri="{BB962C8B-B14F-4D97-AF65-F5344CB8AC3E}">
        <p14:creationId xmlns:p14="http://schemas.microsoft.com/office/powerpoint/2010/main" val="1029188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ACAB00-78F1-4109-890C-E2C0C26622B6}" type="datetimeFigureOut">
              <a:rPr lang="en-AU" smtClean="0"/>
              <a:t>24/07/2020</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EB527-BFC5-4743-9F8C-D09B2F6A70DA}" type="slidenum">
              <a:rPr lang="en-AU" smtClean="0"/>
              <a:t>‹#›</a:t>
            </a:fld>
            <a:endParaRPr lang="en-AU"/>
          </a:p>
        </p:txBody>
      </p:sp>
    </p:spTree>
    <p:extLst>
      <p:ext uri="{BB962C8B-B14F-4D97-AF65-F5344CB8AC3E}">
        <p14:creationId xmlns:p14="http://schemas.microsoft.com/office/powerpoint/2010/main" val="1350712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Slide">
    <p:bg>
      <p:bgPr>
        <a:solidFill>
          <a:schemeClr val="bg1"/>
        </a:solidFill>
        <a:effectLst/>
      </p:bgPr>
    </p:bg>
    <p:spTree>
      <p:nvGrpSpPr>
        <p:cNvPr id="1" name=""/>
        <p:cNvGrpSpPr/>
        <p:nvPr/>
      </p:nvGrpSpPr>
      <p:grpSpPr>
        <a:xfrm>
          <a:off x="0" y="0"/>
          <a:ext cx="0" cy="0"/>
          <a:chOff x="0" y="0"/>
          <a:chExt cx="0" cy="0"/>
        </a:xfrm>
      </p:grpSpPr>
      <p:sp>
        <p:nvSpPr>
          <p:cNvPr id="20" name="Title Placeholder 4"/>
          <p:cNvSpPr>
            <a:spLocks noGrp="1"/>
          </p:cNvSpPr>
          <p:nvPr>
            <p:ph type="title" hasCustomPrompt="1"/>
          </p:nvPr>
        </p:nvSpPr>
        <p:spPr>
          <a:xfrm>
            <a:off x="888815" y="3675951"/>
            <a:ext cx="10411032" cy="707216"/>
          </a:xfrm>
          <a:prstGeom prst="rect">
            <a:avLst/>
          </a:prstGeom>
          <a:ln w="57150">
            <a:noFill/>
          </a:ln>
        </p:spPr>
        <p:txBody>
          <a:bodyPr vert="horz" lIns="91440" tIns="45720" rIns="91440" bIns="45720" rtlCol="0" anchor="ctr" anchorCtr="0">
            <a:noAutofit/>
          </a:bodyPr>
          <a:lstStyle>
            <a:lvl1pPr algn="ctr">
              <a:defRPr sz="3600" b="1">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endParaRPr lang="en-AU" dirty="0"/>
          </a:p>
        </p:txBody>
      </p:sp>
      <p:sp>
        <p:nvSpPr>
          <p:cNvPr id="21" name="Text Placeholder 2"/>
          <p:cNvSpPr>
            <a:spLocks noGrp="1"/>
          </p:cNvSpPr>
          <p:nvPr>
            <p:ph type="body" sz="quarter" idx="10" hasCustomPrompt="1"/>
          </p:nvPr>
        </p:nvSpPr>
        <p:spPr>
          <a:xfrm>
            <a:off x="888815" y="4599078"/>
            <a:ext cx="10411032" cy="999265"/>
          </a:xfrm>
          <a:prstGeom prst="rect">
            <a:avLst/>
          </a:prstGeom>
        </p:spPr>
        <p:txBody>
          <a:bodyPr/>
          <a:lstStyle>
            <a:lvl1pPr marL="0" indent="0" algn="ctr">
              <a:buFontTx/>
              <a:buNone/>
              <a:defRPr sz="28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Subtitle</a:t>
            </a:r>
          </a:p>
        </p:txBody>
      </p:sp>
      <p:sp>
        <p:nvSpPr>
          <p:cNvPr id="11" name="TextBox 10"/>
          <p:cNvSpPr txBox="1"/>
          <p:nvPr userDrawn="1"/>
        </p:nvSpPr>
        <p:spPr>
          <a:xfrm>
            <a:off x="9191625" y="6381750"/>
            <a:ext cx="2727029" cy="200055"/>
          </a:xfrm>
          <a:prstGeom prst="rect">
            <a:avLst/>
          </a:prstGeom>
          <a:noFill/>
        </p:spPr>
        <p:txBody>
          <a:bodyPr wrap="none" rtlCol="0">
            <a:spAutoFit/>
          </a:bodyPr>
          <a:lstStyle/>
          <a:p>
            <a:r>
              <a:rPr lang="en-AU" sz="700" dirty="0">
                <a:solidFill>
                  <a:schemeClr val="tx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8700" y="955984"/>
            <a:ext cx="6291262" cy="2432805"/>
          </a:xfrm>
          <a:prstGeom prst="rect">
            <a:avLst/>
          </a:prstGeom>
        </p:spPr>
      </p:pic>
    </p:spTree>
    <p:extLst>
      <p:ext uri="{BB962C8B-B14F-4D97-AF65-F5344CB8AC3E}">
        <p14:creationId xmlns:p14="http://schemas.microsoft.com/office/powerpoint/2010/main" val="1730074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ro Image/Testimonial Slide">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9298" y="495576"/>
            <a:ext cx="1642769" cy="608313"/>
          </a:xfrm>
          <a:prstGeom prst="rect">
            <a:avLst/>
          </a:prstGeom>
        </p:spPr>
      </p:pic>
      <p:sp>
        <p:nvSpPr>
          <p:cNvPr id="6" name="Title Placeholder 4"/>
          <p:cNvSpPr>
            <a:spLocks noGrp="1"/>
          </p:cNvSpPr>
          <p:nvPr>
            <p:ph type="title" hasCustomPrompt="1"/>
          </p:nvPr>
        </p:nvSpPr>
        <p:spPr>
          <a:xfrm>
            <a:off x="499298" y="2088326"/>
            <a:ext cx="4171762" cy="2011234"/>
          </a:xfrm>
          <a:prstGeom prst="rect">
            <a:avLst/>
          </a:prstGeom>
          <a:solidFill>
            <a:schemeClr val="tx1">
              <a:alpha val="70000"/>
            </a:schemeClr>
          </a:solidFill>
          <a:ln w="57150">
            <a:noFill/>
          </a:ln>
        </p:spPr>
        <p:txBody>
          <a:bodyPr vert="horz" lIns="91440" tIns="45720" rIns="91440" bIns="45720" rtlCol="0" anchor="ctr" anchorCtr="0">
            <a:normAutofit/>
          </a:bodyPr>
          <a:lstStyle>
            <a:lvl1pPr algn="ctr">
              <a:defRPr sz="2800" b="1"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“Pull-out quote</a:t>
            </a:r>
            <a:br>
              <a:rPr lang="en-US" dirty="0"/>
            </a:br>
            <a:r>
              <a:rPr lang="en-US" dirty="0"/>
              <a:t>or testimonial”</a:t>
            </a:r>
            <a:endParaRPr lang="en-AU" dirty="0"/>
          </a:p>
        </p:txBody>
      </p:sp>
    </p:spTree>
    <p:extLst>
      <p:ext uri="{BB962C8B-B14F-4D97-AF65-F5344CB8AC3E}">
        <p14:creationId xmlns:p14="http://schemas.microsoft.com/office/powerpoint/2010/main" val="937208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lank Pag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135614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 Hero Imag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5" name="Text Placeholder 4"/>
          <p:cNvSpPr>
            <a:spLocks noGrp="1"/>
          </p:cNvSpPr>
          <p:nvPr>
            <p:ph type="body" sz="quarter" idx="11" hasCustomPrompt="1"/>
          </p:nvPr>
        </p:nvSpPr>
        <p:spPr>
          <a:xfrm>
            <a:off x="355600" y="3327400"/>
            <a:ext cx="6739466" cy="3187700"/>
          </a:xfrm>
          <a:prstGeom prst="rect">
            <a:avLst/>
          </a:prstGeom>
        </p:spPr>
        <p:txBody>
          <a:bodyPr/>
          <a:lstStyle>
            <a:lvl1pPr marL="0" indent="0">
              <a:buClr>
                <a:srgbClr val="FDBA12"/>
              </a:buClr>
              <a:buFontTx/>
              <a:buNone/>
              <a:defRPr sz="2000" b="0" baseline="0"/>
            </a:lvl1pPr>
            <a:lvl2pPr marL="800100" indent="-342900">
              <a:buClr>
                <a:schemeClr val="tx1"/>
              </a:buClr>
              <a:buFont typeface="Wingdings" panose="05000000000000000000" pitchFamily="2" charset="2"/>
              <a:buChar char="§"/>
              <a:defRPr sz="1800"/>
            </a:lvl2pPr>
            <a:lvl3pPr marL="1257300" indent="-342900">
              <a:buClr>
                <a:srgbClr val="FDBA12"/>
              </a:buClr>
              <a:buFont typeface="Wingdings" panose="05000000000000000000" pitchFamily="2" charset="2"/>
              <a:buChar char="§"/>
              <a:defRPr sz="1600">
                <a:latin typeface="verdana (Body)"/>
              </a:defRPr>
            </a:lvl3pPr>
            <a:lvl4pPr marL="1657350" indent="-285750">
              <a:buClr>
                <a:schemeClr val="tx1"/>
              </a:buClr>
              <a:buFont typeface="Wingdings" panose="05000000000000000000" pitchFamily="2" charset="2"/>
              <a:buChar char="§"/>
              <a:defRPr sz="1600" baseline="0">
                <a:latin typeface="verdana (Body)"/>
              </a:defRPr>
            </a:lvl4pPr>
            <a:lvl5pPr>
              <a:defRPr>
                <a:latin typeface="verdana (Body)"/>
              </a:defRPr>
            </a:lvl5pPr>
          </a:lstStyle>
          <a:p>
            <a:pPr lvl="0"/>
            <a:r>
              <a:rPr lang="en-US" dirty="0"/>
              <a:t>Body Text</a:t>
            </a:r>
          </a:p>
          <a:p>
            <a:pPr lvl="1"/>
            <a:r>
              <a:rPr lang="en-US" dirty="0"/>
              <a:t>Second level bullet</a:t>
            </a:r>
          </a:p>
          <a:p>
            <a:pPr lvl="2"/>
            <a:r>
              <a:rPr lang="en-US" dirty="0"/>
              <a:t>Third level bullet</a:t>
            </a:r>
          </a:p>
        </p:txBody>
      </p:sp>
      <p:sp>
        <p:nvSpPr>
          <p:cNvPr id="6"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sp>
        <p:nvSpPr>
          <p:cNvPr id="8" name="Picture Placeholder 7"/>
          <p:cNvSpPr>
            <a:spLocks noGrp="1"/>
          </p:cNvSpPr>
          <p:nvPr>
            <p:ph type="pic" sz="quarter" idx="12"/>
          </p:nvPr>
        </p:nvSpPr>
        <p:spPr>
          <a:xfrm>
            <a:off x="7553325" y="0"/>
            <a:ext cx="4638675" cy="6858000"/>
          </a:xfrm>
          <a:prstGeom prst="rect">
            <a:avLst/>
          </a:prstGeom>
        </p:spPr>
        <p:txBody>
          <a:bodyPr/>
          <a:lstStyle>
            <a:lvl1pPr algn="ctr">
              <a:defRPr/>
            </a:lvl1pPr>
          </a:lstStyle>
          <a:p>
            <a:endParaRPr lang="en-AU"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80424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 Bullet List">
    <p:spTree>
      <p:nvGrpSpPr>
        <p:cNvPr id="1" name=""/>
        <p:cNvGrpSpPr/>
        <p:nvPr/>
      </p:nvGrpSpPr>
      <p:grpSpPr>
        <a:xfrm>
          <a:off x="0" y="0"/>
          <a:ext cx="0" cy="0"/>
          <a:chOff x="0" y="0"/>
          <a:chExt cx="0" cy="0"/>
        </a:xfrm>
      </p:grpSpPr>
      <p:sp>
        <p:nvSpPr>
          <p:cNvPr id="9" name="Content Placeholder 8"/>
          <p:cNvSpPr>
            <a:spLocks noGrp="1"/>
          </p:cNvSpPr>
          <p:nvPr>
            <p:ph sz="quarter" idx="12" hasCustomPrompt="1"/>
          </p:nvPr>
        </p:nvSpPr>
        <p:spPr>
          <a:xfrm>
            <a:off x="7553325" y="1748707"/>
            <a:ext cx="4291012" cy="4794967"/>
          </a:xfrm>
          <a:prstGeom prst="rect">
            <a:avLst/>
          </a:prstGeom>
        </p:spPr>
        <p:txBody>
          <a:bodyPr/>
          <a:lstStyle>
            <a:lvl1pPr marL="571500" indent="-571500">
              <a:buClr>
                <a:srgbClr val="FDBA12"/>
              </a:buClr>
              <a:buFont typeface="Wingdings" panose="05000000000000000000" pitchFamily="2" charset="2"/>
              <a:buChar char="§"/>
              <a:defRPr sz="2000" baseline="0"/>
            </a:lvl1pPr>
            <a:lvl2pPr marL="800100" indent="-342900">
              <a:buFont typeface="Wingdings" panose="05000000000000000000" pitchFamily="2" charset="2"/>
              <a:buChar char="§"/>
              <a:defRPr sz="2000" baseline="0"/>
            </a:lvl2pPr>
            <a:lvl3pPr marL="1257300" indent="-342900">
              <a:buClr>
                <a:srgbClr val="FDBA12"/>
              </a:buClr>
              <a:buFont typeface="Wingdings" panose="05000000000000000000" pitchFamily="2" charset="2"/>
              <a:buChar char="§"/>
              <a:defRPr sz="1800"/>
            </a:lvl3pPr>
            <a:lvl4pPr marL="1657350" indent="-285750">
              <a:buFont typeface="Wingdings" panose="05000000000000000000" pitchFamily="2" charset="2"/>
              <a:buChar char="§"/>
              <a:defRPr sz="1600" baseline="0"/>
            </a:lvl4pPr>
            <a:lvl5pPr marL="2114550" indent="-285750">
              <a:buFont typeface="Wingdings" panose="05000000000000000000" pitchFamily="2" charset="2"/>
              <a:buChar char="§"/>
              <a:defRPr/>
            </a:lvl5pPr>
          </a:lstStyle>
          <a:p>
            <a:pPr lvl="0"/>
            <a:r>
              <a:rPr lang="en-US" dirty="0"/>
              <a:t>First Level bullet point</a:t>
            </a:r>
          </a:p>
          <a:p>
            <a:pPr lvl="1"/>
            <a:r>
              <a:rPr lang="en-US" dirty="0"/>
              <a:t>Second level bullet point</a:t>
            </a:r>
          </a:p>
          <a:p>
            <a:pPr lvl="2"/>
            <a:r>
              <a:rPr lang="en-US" dirty="0"/>
              <a:t>Third level bullet point</a:t>
            </a:r>
          </a:p>
          <a:p>
            <a:pPr lvl="3"/>
            <a:r>
              <a:rPr lang="en-US" dirty="0"/>
              <a:t>Fourth level bullet point</a:t>
            </a:r>
          </a:p>
        </p:txBody>
      </p:sp>
      <p:sp>
        <p:nvSpPr>
          <p:cNvPr id="7"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10"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
        <p:nvSpPr>
          <p:cNvPr id="11" name="Text Placeholder 4"/>
          <p:cNvSpPr>
            <a:spLocks noGrp="1"/>
          </p:cNvSpPr>
          <p:nvPr>
            <p:ph type="body" sz="quarter" idx="11" hasCustomPrompt="1"/>
          </p:nvPr>
        </p:nvSpPr>
        <p:spPr>
          <a:xfrm>
            <a:off x="355600" y="3327400"/>
            <a:ext cx="6739466" cy="3187700"/>
          </a:xfrm>
          <a:prstGeom prst="rect">
            <a:avLst/>
          </a:prstGeom>
        </p:spPr>
        <p:txBody>
          <a:bodyPr/>
          <a:lstStyle>
            <a:lvl1pPr marL="0" indent="0">
              <a:buClr>
                <a:srgbClr val="FDBA12"/>
              </a:buClr>
              <a:buFontTx/>
              <a:buNone/>
              <a:defRPr sz="2000" b="0" baseline="0"/>
            </a:lvl1pPr>
            <a:lvl2pPr marL="800100" indent="-342900">
              <a:buClr>
                <a:schemeClr val="tx1"/>
              </a:buClr>
              <a:buFont typeface="Wingdings" panose="05000000000000000000" pitchFamily="2" charset="2"/>
              <a:buChar char="§"/>
              <a:defRPr sz="1800"/>
            </a:lvl2pPr>
            <a:lvl3pPr marL="1257300" indent="-342900">
              <a:buClr>
                <a:srgbClr val="FDBA12"/>
              </a:buClr>
              <a:buFont typeface="Wingdings" panose="05000000000000000000" pitchFamily="2" charset="2"/>
              <a:buChar char="§"/>
              <a:defRPr sz="1600">
                <a:latin typeface="verdana (Body)"/>
              </a:defRPr>
            </a:lvl3pPr>
            <a:lvl4pPr marL="1657350" indent="-285750">
              <a:buClr>
                <a:schemeClr val="tx1"/>
              </a:buClr>
              <a:buFont typeface="Wingdings" panose="05000000000000000000" pitchFamily="2" charset="2"/>
              <a:buChar char="§"/>
              <a:defRPr sz="1600" baseline="0">
                <a:latin typeface="verdana (Body)"/>
              </a:defRPr>
            </a:lvl4pPr>
            <a:lvl5pPr>
              <a:defRPr>
                <a:latin typeface="verdana (Body)"/>
              </a:defRPr>
            </a:lvl5pPr>
          </a:lstStyle>
          <a:p>
            <a:pPr lvl="0"/>
            <a:r>
              <a:rPr lang="en-US" dirty="0"/>
              <a:t>Body Text</a:t>
            </a:r>
          </a:p>
          <a:p>
            <a:pPr lvl="1"/>
            <a:r>
              <a:rPr lang="en-US" dirty="0"/>
              <a:t>Second level bullet</a:t>
            </a:r>
          </a:p>
          <a:p>
            <a:pPr lvl="2"/>
            <a:r>
              <a:rPr lang="en-US" dirty="0"/>
              <a:t>Third level bullet</a:t>
            </a:r>
          </a:p>
        </p:txBody>
      </p:sp>
    </p:spTree>
    <p:extLst>
      <p:ext uri="{BB962C8B-B14F-4D97-AF65-F5344CB8AC3E}">
        <p14:creationId xmlns:p14="http://schemas.microsoft.com/office/powerpoint/2010/main" val="373251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 Table/Chart">
    <p:spTree>
      <p:nvGrpSpPr>
        <p:cNvPr id="1" name=""/>
        <p:cNvGrpSpPr/>
        <p:nvPr/>
      </p:nvGrpSpPr>
      <p:grpSpPr>
        <a:xfrm>
          <a:off x="0" y="0"/>
          <a:ext cx="0" cy="0"/>
          <a:chOff x="0" y="0"/>
          <a:chExt cx="0" cy="0"/>
        </a:xfrm>
      </p:grpSpPr>
      <p:sp>
        <p:nvSpPr>
          <p:cNvPr id="4" name="Table Placeholder 3"/>
          <p:cNvSpPr>
            <a:spLocks noGrp="1"/>
          </p:cNvSpPr>
          <p:nvPr>
            <p:ph type="tbl" sz="quarter" idx="11"/>
          </p:nvPr>
        </p:nvSpPr>
        <p:spPr>
          <a:xfrm>
            <a:off x="355599" y="3791089"/>
            <a:ext cx="6739467" cy="2752586"/>
          </a:xfrm>
          <a:prstGeom prst="rect">
            <a:avLst/>
          </a:prstGeom>
          <a:noFill/>
        </p:spPr>
        <p:txBody>
          <a:bodyPr anchor="t" anchorCtr="0"/>
          <a:lstStyle/>
          <a:p>
            <a:endParaRPr lang="en-AU" dirty="0"/>
          </a:p>
        </p:txBody>
      </p:sp>
      <p:sp>
        <p:nvSpPr>
          <p:cNvPr id="9" name="Chart Placeholder 8"/>
          <p:cNvSpPr>
            <a:spLocks noGrp="1"/>
          </p:cNvSpPr>
          <p:nvPr>
            <p:ph type="chart" sz="quarter" idx="12"/>
          </p:nvPr>
        </p:nvSpPr>
        <p:spPr>
          <a:xfrm>
            <a:off x="7543800" y="1748707"/>
            <a:ext cx="4295775" cy="4794967"/>
          </a:xfrm>
          <a:prstGeom prst="rect">
            <a:avLst/>
          </a:prstGeom>
          <a:noFill/>
        </p:spPr>
        <p:txBody>
          <a:bodyPr/>
          <a:lstStyle/>
          <a:p>
            <a:endParaRPr lang="en-AU" dirty="0"/>
          </a:p>
        </p:txBody>
      </p:sp>
      <p:sp>
        <p:nvSpPr>
          <p:cNvPr id="7"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10"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43159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losing Slide - In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7238" y="1220602"/>
            <a:ext cx="4745753" cy="1757336"/>
          </a:xfrm>
          <a:prstGeom prst="rect">
            <a:avLst/>
          </a:prstGeom>
        </p:spPr>
      </p:pic>
      <p:sp>
        <p:nvSpPr>
          <p:cNvPr id="13" name="Text Placeholder 13"/>
          <p:cNvSpPr>
            <a:spLocks noGrp="1"/>
          </p:cNvSpPr>
          <p:nvPr>
            <p:ph type="body" sz="quarter" idx="14" hasCustomPrompt="1"/>
          </p:nvPr>
        </p:nvSpPr>
        <p:spPr>
          <a:xfrm>
            <a:off x="273653" y="4818955"/>
            <a:ext cx="11672924" cy="1715195"/>
          </a:xfrm>
          <a:prstGeom prst="rect">
            <a:avLst/>
          </a:prstGeom>
        </p:spPr>
        <p:txBody>
          <a:bodyPr anchor="ctr" anchorCtr="0"/>
          <a:lstStyle>
            <a:lvl1pPr marL="0" indent="0" algn="ctr">
              <a:buNone/>
              <a:defRPr sz="28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Statement</a:t>
            </a:r>
          </a:p>
        </p:txBody>
      </p:sp>
      <p:sp>
        <p:nvSpPr>
          <p:cNvPr id="6" name="TextBox 5"/>
          <p:cNvSpPr txBox="1"/>
          <p:nvPr userDrawn="1"/>
        </p:nvSpPr>
        <p:spPr>
          <a:xfrm>
            <a:off x="9344025" y="6534150"/>
            <a:ext cx="2727029" cy="200055"/>
          </a:xfrm>
          <a:prstGeom prst="rect">
            <a:avLst/>
          </a:prstGeom>
          <a:noFill/>
        </p:spPr>
        <p:txBody>
          <a:bodyPr wrap="non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spTree>
    <p:extLst>
      <p:ext uri="{BB962C8B-B14F-4D97-AF65-F5344CB8AC3E}">
        <p14:creationId xmlns:p14="http://schemas.microsoft.com/office/powerpoint/2010/main" val="293998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losing Slide - Ex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p:cNvSpPr txBox="1"/>
          <p:nvPr userDrawn="1"/>
        </p:nvSpPr>
        <p:spPr>
          <a:xfrm>
            <a:off x="71375" y="4821614"/>
            <a:ext cx="3061516" cy="461665"/>
          </a:xfrm>
          <a:prstGeom prst="rect">
            <a:avLst/>
          </a:prstGeom>
          <a:noFill/>
        </p:spPr>
        <p:txBody>
          <a:bodyPr wrap="square" rtlCol="0">
            <a:spAutoFit/>
          </a:bodyPr>
          <a:lstStyle/>
          <a:p>
            <a:pPr algn="ctr"/>
            <a:r>
              <a:rPr lang="en-AU" sz="2400" b="1" dirty="0">
                <a:solidFill>
                  <a:schemeClr val="bg1"/>
                </a:solidFill>
                <a:latin typeface="Verdana" panose="020B0604030504040204" pitchFamily="34" charset="0"/>
                <a:ea typeface="Verdana" panose="020B0604030504040204" pitchFamily="34" charset="0"/>
                <a:cs typeface="Verdana" panose="020B0604030504040204" pitchFamily="34" charset="0"/>
              </a:rPr>
              <a:t>Find out more:</a:t>
            </a:r>
          </a:p>
        </p:txBody>
      </p:sp>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3842" y="5963999"/>
            <a:ext cx="268082" cy="350681"/>
          </a:xfrm>
          <a:prstGeom prst="rect">
            <a:avLst/>
          </a:prstGeom>
        </p:spPr>
      </p:pic>
      <p:pic>
        <p:nvPicPr>
          <p:cNvPr id="27" name="Picture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0741" y="5963999"/>
            <a:ext cx="303833" cy="373742"/>
          </a:xfrm>
          <a:prstGeom prst="rect">
            <a:avLst/>
          </a:prstGeom>
        </p:spPr>
      </p:pic>
      <p:pic>
        <p:nvPicPr>
          <p:cNvPr id="28" name="Picture 2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0741" y="5419185"/>
            <a:ext cx="360964" cy="373742"/>
          </a:xfrm>
          <a:prstGeom prst="rect">
            <a:avLst/>
          </a:prstGeom>
        </p:spPr>
      </p:pic>
      <p:sp>
        <p:nvSpPr>
          <p:cNvPr id="29" name="Text Placeholder 13"/>
          <p:cNvSpPr>
            <a:spLocks noGrp="1"/>
          </p:cNvSpPr>
          <p:nvPr>
            <p:ph type="body" sz="quarter" idx="10"/>
          </p:nvPr>
        </p:nvSpPr>
        <p:spPr>
          <a:xfrm>
            <a:off x="792782" y="5963511"/>
            <a:ext cx="2383425" cy="570639"/>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0" name="Text Placeholder 17"/>
          <p:cNvSpPr>
            <a:spLocks noGrp="1"/>
          </p:cNvSpPr>
          <p:nvPr>
            <p:ph type="body" sz="quarter" idx="12"/>
          </p:nvPr>
        </p:nvSpPr>
        <p:spPr>
          <a:xfrm>
            <a:off x="3968989" y="5973445"/>
            <a:ext cx="7949665" cy="560705"/>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1" name="Text Placeholder 13"/>
          <p:cNvSpPr>
            <a:spLocks noGrp="1"/>
          </p:cNvSpPr>
          <p:nvPr>
            <p:ph type="body" sz="quarter" idx="13"/>
          </p:nvPr>
        </p:nvSpPr>
        <p:spPr>
          <a:xfrm>
            <a:off x="792782" y="5428904"/>
            <a:ext cx="11125872" cy="358990"/>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14" name="Text Placeholder 13"/>
          <p:cNvSpPr>
            <a:spLocks noGrp="1"/>
          </p:cNvSpPr>
          <p:nvPr>
            <p:ph type="body" sz="quarter" idx="14" hasCustomPrompt="1"/>
          </p:nvPr>
        </p:nvSpPr>
        <p:spPr>
          <a:xfrm>
            <a:off x="0" y="3122149"/>
            <a:ext cx="12192000" cy="1083630"/>
          </a:xfrm>
          <a:prstGeom prst="rect">
            <a:avLst/>
          </a:prstGeom>
        </p:spPr>
        <p:txBody>
          <a:bodyPr anchor="ctr" anchorCtr="0"/>
          <a:lstStyle>
            <a:lvl1pPr marL="0" indent="0" algn="ctr">
              <a:buNone/>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Text</a:t>
            </a:r>
          </a:p>
        </p:txBody>
      </p:sp>
      <p:sp>
        <p:nvSpPr>
          <p:cNvPr id="16" name="TextBox 15"/>
          <p:cNvSpPr txBox="1"/>
          <p:nvPr userDrawn="1"/>
        </p:nvSpPr>
        <p:spPr>
          <a:xfrm>
            <a:off x="9344025" y="6534150"/>
            <a:ext cx="2727029" cy="200055"/>
          </a:xfrm>
          <a:prstGeom prst="rect">
            <a:avLst/>
          </a:prstGeom>
          <a:noFill/>
        </p:spPr>
        <p:txBody>
          <a:bodyPr wrap="squar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23123" y="786215"/>
            <a:ext cx="4745753" cy="1835163"/>
          </a:xfrm>
          <a:prstGeom prst="rect">
            <a:avLst/>
          </a:prstGeom>
        </p:spPr>
      </p:pic>
    </p:spTree>
    <p:extLst>
      <p:ext uri="{BB962C8B-B14F-4D97-AF65-F5344CB8AC3E}">
        <p14:creationId xmlns:p14="http://schemas.microsoft.com/office/powerpoint/2010/main" val="400953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7CE13-7A42-41B1-A063-8869B5070320}" type="datetimeFigureOut">
              <a:rPr lang="en-AU" smtClean="0"/>
              <a:t>24/07/2020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1089508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314969"/>
      </p:ext>
    </p:extLst>
  </p:cSld>
  <p:clrMap bg1="lt1" tx1="dk1" bg2="lt2" tx2="dk2" accent1="accent1" accent2="accent2" accent3="accent3" accent4="accent4" accent5="accent5" accent6="accent6" hlink="hlink" folHlink="folHlink"/>
  <p:sldLayoutIdLst>
    <p:sldLayoutId id="2147483681" r:id="rId1"/>
    <p:sldLayoutId id="2147483680" r:id="rId2"/>
    <p:sldLayoutId id="2147483660" r:id="rId3"/>
    <p:sldLayoutId id="2147483683" r:id="rId4"/>
    <p:sldLayoutId id="2147483662" r:id="rId5"/>
    <p:sldLayoutId id="2147483661" r:id="rId6"/>
    <p:sldLayoutId id="2147483682" r:id="rId7"/>
    <p:sldLayoutId id="2147483668" r:id="rId8"/>
    <p:sldLayoutId id="2147483684" r:id="rId9"/>
  </p:sldLayoutIdLst>
  <p:txStyles>
    <p:title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AU" b="0" dirty="0"/>
            </a:br>
            <a:r>
              <a:rPr lang="en-AU" b="0" dirty="0"/>
              <a:t> Mandatory </a:t>
            </a:r>
            <a:r>
              <a:rPr lang="en-AU" b="0" dirty="0" err="1"/>
              <a:t>Prac</a:t>
            </a:r>
            <a:r>
              <a:rPr lang="en-AU" b="0" dirty="0"/>
              <a:t> 4	</a:t>
            </a:r>
            <a:br>
              <a:rPr lang="en-AU" b="0" dirty="0"/>
            </a:br>
            <a:endParaRPr lang="en-AU" dirty="0"/>
          </a:p>
        </p:txBody>
      </p:sp>
      <p:sp>
        <p:nvSpPr>
          <p:cNvPr id="3" name="Text Placeholder 2"/>
          <p:cNvSpPr>
            <a:spLocks noGrp="1"/>
          </p:cNvSpPr>
          <p:nvPr>
            <p:ph type="body" sz="quarter" idx="10"/>
          </p:nvPr>
        </p:nvSpPr>
        <p:spPr>
          <a:xfrm>
            <a:off x="888815" y="5145711"/>
            <a:ext cx="10411032" cy="999265"/>
          </a:xfrm>
        </p:spPr>
        <p:txBody>
          <a:bodyPr/>
          <a:lstStyle/>
          <a:p>
            <a:r>
              <a:rPr lang="en-AU" dirty="0"/>
              <a:t>Gerry Tehan</a:t>
            </a:r>
          </a:p>
        </p:txBody>
      </p:sp>
      <p:sp>
        <p:nvSpPr>
          <p:cNvPr id="4" name="Rectangle 3"/>
          <p:cNvSpPr/>
          <p:nvPr/>
        </p:nvSpPr>
        <p:spPr>
          <a:xfrm>
            <a:off x="1249399" y="4383167"/>
            <a:ext cx="10050448" cy="584775"/>
          </a:xfrm>
          <a:prstGeom prst="rect">
            <a:avLst/>
          </a:prstGeom>
        </p:spPr>
        <p:txBody>
          <a:bodyPr wrap="square">
            <a:spAutoFit/>
          </a:bodyPr>
          <a:lstStyle/>
          <a:p>
            <a:pPr algn="ctr"/>
            <a:r>
              <a:rPr lang="en-AU" sz="1600" b="1" dirty="0">
                <a:latin typeface="Times New Roman" panose="02020603050405020304" pitchFamily="18" charset="0"/>
              </a:rPr>
              <a:t>Automaticity of Social </a:t>
            </a:r>
            <a:r>
              <a:rPr lang="en-AU" sz="1600" b="1" dirty="0" err="1">
                <a:latin typeface="Times New Roman" panose="02020603050405020304" pitchFamily="18" charset="0"/>
              </a:rPr>
              <a:t>Behavior</a:t>
            </a:r>
            <a:r>
              <a:rPr lang="en-AU" sz="1600" b="1" dirty="0">
                <a:latin typeface="Times New Roman" panose="02020603050405020304" pitchFamily="18" charset="0"/>
              </a:rPr>
              <a:t>: Direct Effects of Trait Construct and Stereotype Activation on Action</a:t>
            </a:r>
          </a:p>
          <a:p>
            <a:pPr algn="ctr"/>
            <a:r>
              <a:rPr lang="en-AU" sz="1600" b="1" dirty="0" err="1">
                <a:latin typeface="Times New Roman" panose="02020603050405020304" pitchFamily="18" charset="0"/>
              </a:rPr>
              <a:t>Bargh</a:t>
            </a:r>
            <a:r>
              <a:rPr lang="en-AU" sz="1600" b="1" dirty="0">
                <a:latin typeface="Times New Roman" panose="02020603050405020304" pitchFamily="18" charset="0"/>
              </a:rPr>
              <a:t>, Chen, &amp; Burrows, 1996</a:t>
            </a:r>
            <a:endParaRPr lang="en-AU" sz="1600" b="1" dirty="0"/>
          </a:p>
        </p:txBody>
      </p:sp>
    </p:spTree>
    <p:extLst>
      <p:ext uri="{BB962C8B-B14F-4D97-AF65-F5344CB8AC3E}">
        <p14:creationId xmlns:p14="http://schemas.microsoft.com/office/powerpoint/2010/main" val="697886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804888"/>
            <a:ext cx="6096000" cy="595932"/>
          </a:xfrm>
          <a:prstGeom prst="rect">
            <a:avLst/>
          </a:prstGeom>
        </p:spPr>
        <p:txBody>
          <a:bodyPr>
            <a:spAutoFit/>
          </a:bodyPr>
          <a:lstStyle/>
          <a:p>
            <a:pPr>
              <a:lnSpc>
                <a:spcPct val="107000"/>
              </a:lnSpc>
              <a:spcAft>
                <a:spcPts val="800"/>
              </a:spcAft>
            </a:pPr>
            <a:r>
              <a:rPr lang="en-AU" sz="3200" dirty="0">
                <a:solidFill>
                  <a:srgbClr val="00B050"/>
                </a:solidFill>
                <a:latin typeface="Calibri" panose="020F0502020204030204" pitchFamily="34" charset="0"/>
                <a:ea typeface="Calibri" panose="020F0502020204030204" pitchFamily="34" charset="0"/>
                <a:cs typeface="Times New Roman" panose="02020603050405020304" pitchFamily="18" charset="0"/>
              </a:rPr>
              <a:t>What is the Research Question</a:t>
            </a:r>
          </a:p>
        </p:txBody>
      </p:sp>
      <p:sp>
        <p:nvSpPr>
          <p:cNvPr id="4" name="Rectangle 3"/>
          <p:cNvSpPr/>
          <p:nvPr/>
        </p:nvSpPr>
        <p:spPr>
          <a:xfrm>
            <a:off x="445564" y="5412514"/>
            <a:ext cx="11631641" cy="830997"/>
          </a:xfrm>
          <a:prstGeom prst="rect">
            <a:avLst/>
          </a:prstGeom>
        </p:spPr>
        <p:txBody>
          <a:bodyPr wrap="square">
            <a:spAutoFit/>
          </a:bodyPr>
          <a:lstStyle/>
          <a:p>
            <a:pPr algn="ctr"/>
            <a:r>
              <a:rPr lang="en-AU" sz="2400" dirty="0">
                <a:solidFill>
                  <a:srgbClr val="00B050"/>
                </a:solidFill>
              </a:rPr>
              <a:t>Priming social stereotypes has an automatic effect on related stereotypical actions</a:t>
            </a:r>
          </a:p>
        </p:txBody>
      </p:sp>
      <p:sp>
        <p:nvSpPr>
          <p:cNvPr id="5" name="Rectangle 4"/>
          <p:cNvSpPr/>
          <p:nvPr/>
        </p:nvSpPr>
        <p:spPr>
          <a:xfrm>
            <a:off x="1484415" y="3909491"/>
            <a:ext cx="8443356" cy="923330"/>
          </a:xfrm>
          <a:prstGeom prst="rect">
            <a:avLst/>
          </a:prstGeom>
        </p:spPr>
        <p:txBody>
          <a:bodyPr wrap="square">
            <a:spAutoFit/>
          </a:bodyPr>
          <a:lstStyle/>
          <a:p>
            <a:r>
              <a:rPr lang="en-AU" i="1" dirty="0">
                <a:latin typeface="Times New Roman" panose="02020603050405020304" pitchFamily="18" charset="0"/>
              </a:rPr>
              <a:t>We argue here that such passive, automatic effects of </a:t>
            </a:r>
            <a:r>
              <a:rPr lang="en-AU" i="1" dirty="0">
                <a:solidFill>
                  <a:srgbClr val="0070C0"/>
                </a:solidFill>
                <a:latin typeface="Times New Roman" panose="02020603050405020304" pitchFamily="18" charset="0"/>
              </a:rPr>
              <a:t>stereotype priming</a:t>
            </a:r>
            <a:r>
              <a:rPr lang="en-AU" i="1" dirty="0">
                <a:latin typeface="Times New Roman" panose="02020603050405020304" pitchFamily="18" charset="0"/>
              </a:rPr>
              <a:t> can be observed not only in the perception of behaviours but also in the </a:t>
            </a:r>
            <a:r>
              <a:rPr lang="en-AU" i="1" dirty="0">
                <a:solidFill>
                  <a:srgbClr val="FF0000"/>
                </a:solidFill>
                <a:latin typeface="Times New Roman" panose="02020603050405020304" pitchFamily="18" charset="0"/>
              </a:rPr>
              <a:t>enactment of active social behaviours</a:t>
            </a:r>
            <a:r>
              <a:rPr lang="en-AU" dirty="0">
                <a:latin typeface="Times New Roman" panose="02020603050405020304" pitchFamily="18" charset="0"/>
              </a:rPr>
              <a:t>. (not their words - my summary of their argument) </a:t>
            </a:r>
            <a:endParaRPr lang="en-AU" dirty="0">
              <a:latin typeface="Times New Roman" panose="02020603050405020304" pitchFamily="18" charset="0"/>
              <a:cs typeface="Times New Roman" panose="02020603050405020304" pitchFamily="18" charset="0"/>
            </a:endParaRPr>
          </a:p>
        </p:txBody>
      </p:sp>
      <p:sp>
        <p:nvSpPr>
          <p:cNvPr id="6" name="Rectangle 5"/>
          <p:cNvSpPr/>
          <p:nvPr/>
        </p:nvSpPr>
        <p:spPr>
          <a:xfrm>
            <a:off x="1454967" y="1848605"/>
            <a:ext cx="8472804" cy="1754326"/>
          </a:xfrm>
          <a:prstGeom prst="rect">
            <a:avLst/>
          </a:prstGeom>
        </p:spPr>
        <p:txBody>
          <a:bodyPr wrap="square">
            <a:spAutoFit/>
          </a:bodyPr>
          <a:lstStyle/>
          <a:p>
            <a:r>
              <a:rPr lang="en-AU" dirty="0">
                <a:latin typeface="Times New Roman" panose="02020603050405020304" pitchFamily="18" charset="0"/>
              </a:rPr>
              <a:t>For many years, social psychologists have studied the effects of priming on the individual's subsequent impressions of others. </a:t>
            </a:r>
            <a:r>
              <a:rPr lang="en-AU" i="1" dirty="0">
                <a:latin typeface="Times New Roman" panose="02020603050405020304" pitchFamily="18" charset="0"/>
              </a:rPr>
              <a:t>Priming </a:t>
            </a:r>
            <a:r>
              <a:rPr lang="en-AU" dirty="0">
                <a:latin typeface="Times New Roman" panose="02020603050405020304" pitchFamily="18" charset="0"/>
              </a:rPr>
              <a:t>refers to the </a:t>
            </a:r>
            <a:r>
              <a:rPr lang="en-AU" dirty="0">
                <a:solidFill>
                  <a:srgbClr val="0070C0"/>
                </a:solidFill>
                <a:latin typeface="Times New Roman" panose="02020603050405020304" pitchFamily="18" charset="0"/>
              </a:rPr>
              <a:t>incidental activation of knowledge structures</a:t>
            </a:r>
            <a:r>
              <a:rPr lang="en-AU" dirty="0">
                <a:latin typeface="Times New Roman" panose="02020603050405020304" pitchFamily="18" charset="0"/>
              </a:rPr>
              <a:t>, such as trait concepts and stereotypes, by the current situational context. Many studies have shown that the recent use of a trait construct or stereotype, carries over for a time to exert an unintended, passive influence on the interpretation of </a:t>
            </a:r>
            <a:r>
              <a:rPr lang="en-AU" dirty="0" err="1">
                <a:latin typeface="Times New Roman" panose="02020603050405020304" pitchFamily="18" charset="0"/>
              </a:rPr>
              <a:t>behavior</a:t>
            </a:r>
            <a:r>
              <a:rPr lang="en-AU" dirty="0">
                <a:latin typeface="Times New Roman" panose="02020603050405020304" pitchFamily="18" charset="0"/>
              </a:rPr>
              <a:t> (see </a:t>
            </a:r>
            <a:r>
              <a:rPr lang="en-AU" dirty="0" err="1">
                <a:latin typeface="Times New Roman" panose="02020603050405020304" pitchFamily="18" charset="0"/>
              </a:rPr>
              <a:t>Bargh</a:t>
            </a:r>
            <a:r>
              <a:rPr lang="en-AU" dirty="0">
                <a:latin typeface="Times New Roman" panose="02020603050405020304" pitchFamily="18" charset="0"/>
              </a:rPr>
              <a:t>, 1994;Higgins, 1989; </a:t>
            </a:r>
            <a:r>
              <a:rPr lang="en-AU" dirty="0" err="1">
                <a:latin typeface="Times New Roman" panose="02020603050405020304" pitchFamily="18" charset="0"/>
              </a:rPr>
              <a:t>Wyer&amp;Srull</a:t>
            </a:r>
            <a:r>
              <a:rPr lang="en-AU" dirty="0">
                <a:latin typeface="Times New Roman" panose="02020603050405020304" pitchFamily="18" charset="0"/>
              </a:rPr>
              <a:t>, 1989, for reviews)</a:t>
            </a:r>
            <a:endParaRPr lang="en-AU" dirty="0"/>
          </a:p>
        </p:txBody>
      </p:sp>
    </p:spTree>
    <p:extLst>
      <p:ext uri="{BB962C8B-B14F-4D97-AF65-F5344CB8AC3E}">
        <p14:creationId xmlns:p14="http://schemas.microsoft.com/office/powerpoint/2010/main" val="3918379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773364" y="278607"/>
            <a:ext cx="8229600" cy="90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t>Concepts to Variables</a:t>
            </a:r>
          </a:p>
        </p:txBody>
      </p:sp>
      <p:sp>
        <p:nvSpPr>
          <p:cNvPr id="6" name="Text Box 5"/>
          <p:cNvSpPr txBox="1">
            <a:spLocks noChangeArrowheads="1"/>
          </p:cNvSpPr>
          <p:nvPr/>
        </p:nvSpPr>
        <p:spPr bwMode="auto">
          <a:xfrm>
            <a:off x="702061" y="1445625"/>
            <a:ext cx="284725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Concepts:    </a:t>
            </a:r>
          </a:p>
          <a:p>
            <a:pPr eaLnBrk="1" hangingPunct="1"/>
            <a:r>
              <a:rPr lang="en-AU" altLang="en-US" sz="2000" b="1" dirty="0"/>
              <a:t>Come from the theory</a:t>
            </a:r>
          </a:p>
        </p:txBody>
      </p:sp>
      <p:sp>
        <p:nvSpPr>
          <p:cNvPr id="7" name="Text Box 6"/>
          <p:cNvSpPr txBox="1">
            <a:spLocks noChangeArrowheads="1"/>
          </p:cNvSpPr>
          <p:nvPr/>
        </p:nvSpPr>
        <p:spPr bwMode="auto">
          <a:xfrm>
            <a:off x="4323192" y="1566882"/>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8" name="Text Box 7"/>
          <p:cNvSpPr txBox="1">
            <a:spLocks noChangeArrowheads="1"/>
          </p:cNvSpPr>
          <p:nvPr/>
        </p:nvSpPr>
        <p:spPr bwMode="auto">
          <a:xfrm>
            <a:off x="7547566" y="1445625"/>
            <a:ext cx="303320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Variables:    </a:t>
            </a:r>
          </a:p>
          <a:p>
            <a:pPr eaLnBrk="1" hangingPunct="1"/>
            <a:r>
              <a:rPr lang="en-AU" altLang="en-US" sz="2000" b="1" dirty="0"/>
              <a:t>Used in the Experiment</a:t>
            </a:r>
          </a:p>
        </p:txBody>
      </p:sp>
      <p:sp>
        <p:nvSpPr>
          <p:cNvPr id="9" name="Line 8"/>
          <p:cNvSpPr>
            <a:spLocks noChangeShapeType="1"/>
          </p:cNvSpPr>
          <p:nvPr/>
        </p:nvSpPr>
        <p:spPr bwMode="auto">
          <a:xfrm rot="16200000">
            <a:off x="3742424" y="1477190"/>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0" name="Line 9"/>
          <p:cNvSpPr>
            <a:spLocks noChangeShapeType="1"/>
          </p:cNvSpPr>
          <p:nvPr/>
        </p:nvSpPr>
        <p:spPr bwMode="auto">
          <a:xfrm rot="16200000">
            <a:off x="6986304" y="1369237"/>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3" name="Rectangle 4"/>
          <p:cNvSpPr>
            <a:spLocks noChangeArrowheads="1"/>
          </p:cNvSpPr>
          <p:nvPr/>
        </p:nvSpPr>
        <p:spPr bwMode="auto">
          <a:xfrm>
            <a:off x="807522" y="2256055"/>
            <a:ext cx="94455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sz="2000" dirty="0">
                <a:solidFill>
                  <a:srgbClr val="00B050"/>
                </a:solidFill>
              </a:rPr>
              <a:t>Priming social stereotypes has an automatic effect on related stereotypical actions</a:t>
            </a:r>
          </a:p>
        </p:txBody>
      </p:sp>
      <p:sp>
        <p:nvSpPr>
          <p:cNvPr id="14" name="TextBox 13"/>
          <p:cNvSpPr txBox="1"/>
          <p:nvPr/>
        </p:nvSpPr>
        <p:spPr>
          <a:xfrm>
            <a:off x="969890" y="2838535"/>
            <a:ext cx="3301353" cy="369332"/>
          </a:xfrm>
          <a:prstGeom prst="rect">
            <a:avLst/>
          </a:prstGeom>
          <a:noFill/>
        </p:spPr>
        <p:txBody>
          <a:bodyPr wrap="none" rtlCol="0">
            <a:spAutoFit/>
          </a:bodyPr>
          <a:lstStyle/>
          <a:p>
            <a:r>
              <a:rPr lang="en-AU" dirty="0">
                <a:solidFill>
                  <a:srgbClr val="00B050"/>
                </a:solidFill>
              </a:rPr>
              <a:t>Priming Social Stereotypes</a:t>
            </a:r>
          </a:p>
        </p:txBody>
      </p:sp>
      <p:sp>
        <p:nvSpPr>
          <p:cNvPr id="15" name="TextBox 14"/>
          <p:cNvSpPr txBox="1"/>
          <p:nvPr/>
        </p:nvSpPr>
        <p:spPr>
          <a:xfrm>
            <a:off x="7547566" y="2838535"/>
            <a:ext cx="3233578" cy="646331"/>
          </a:xfrm>
          <a:prstGeom prst="rect">
            <a:avLst/>
          </a:prstGeom>
          <a:noFill/>
        </p:spPr>
        <p:txBody>
          <a:bodyPr wrap="none" rtlCol="0">
            <a:spAutoFit/>
          </a:bodyPr>
          <a:lstStyle/>
          <a:p>
            <a:r>
              <a:rPr lang="en-AU" dirty="0">
                <a:solidFill>
                  <a:srgbClr val="00B0F0"/>
                </a:solidFill>
              </a:rPr>
              <a:t>Scrambled Sentences Test</a:t>
            </a:r>
          </a:p>
          <a:p>
            <a:r>
              <a:rPr lang="en-AU" dirty="0">
                <a:solidFill>
                  <a:srgbClr val="00B0F0"/>
                </a:solidFill>
              </a:rPr>
              <a:t>Elderly Vs Neutral</a:t>
            </a:r>
          </a:p>
        </p:txBody>
      </p:sp>
      <p:sp>
        <p:nvSpPr>
          <p:cNvPr id="16" name="TextBox 15"/>
          <p:cNvSpPr txBox="1"/>
          <p:nvPr/>
        </p:nvSpPr>
        <p:spPr>
          <a:xfrm>
            <a:off x="969890" y="3841909"/>
            <a:ext cx="902811" cy="369332"/>
          </a:xfrm>
          <a:prstGeom prst="rect">
            <a:avLst/>
          </a:prstGeom>
          <a:noFill/>
        </p:spPr>
        <p:txBody>
          <a:bodyPr wrap="none" rtlCol="0">
            <a:spAutoFit/>
          </a:bodyPr>
          <a:lstStyle/>
          <a:p>
            <a:r>
              <a:rPr lang="en-AU" dirty="0">
                <a:solidFill>
                  <a:srgbClr val="00B050"/>
                </a:solidFill>
              </a:rPr>
              <a:t>Action</a:t>
            </a:r>
          </a:p>
        </p:txBody>
      </p:sp>
      <p:sp>
        <p:nvSpPr>
          <p:cNvPr id="17" name="TextBox 16"/>
          <p:cNvSpPr txBox="1"/>
          <p:nvPr/>
        </p:nvSpPr>
        <p:spPr>
          <a:xfrm>
            <a:off x="7547566" y="3841909"/>
            <a:ext cx="1774781" cy="369332"/>
          </a:xfrm>
          <a:prstGeom prst="rect">
            <a:avLst/>
          </a:prstGeom>
          <a:noFill/>
        </p:spPr>
        <p:txBody>
          <a:bodyPr wrap="none" rtlCol="0">
            <a:spAutoFit/>
          </a:bodyPr>
          <a:lstStyle/>
          <a:p>
            <a:r>
              <a:rPr lang="en-AU" dirty="0">
                <a:solidFill>
                  <a:srgbClr val="00B0F0"/>
                </a:solidFill>
              </a:rPr>
              <a:t>Walking time </a:t>
            </a:r>
          </a:p>
        </p:txBody>
      </p:sp>
      <p:sp>
        <p:nvSpPr>
          <p:cNvPr id="18" name="Text Box 6"/>
          <p:cNvSpPr txBox="1">
            <a:spLocks noChangeArrowheads="1"/>
          </p:cNvSpPr>
          <p:nvPr/>
        </p:nvSpPr>
        <p:spPr bwMode="auto">
          <a:xfrm>
            <a:off x="4323192" y="3416451"/>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19" name="Line 8"/>
          <p:cNvSpPr>
            <a:spLocks noChangeShapeType="1"/>
          </p:cNvSpPr>
          <p:nvPr/>
        </p:nvSpPr>
        <p:spPr bwMode="auto">
          <a:xfrm rot="16200000">
            <a:off x="3742424" y="3326759"/>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 name="Line 9"/>
          <p:cNvSpPr>
            <a:spLocks noChangeShapeType="1"/>
          </p:cNvSpPr>
          <p:nvPr/>
        </p:nvSpPr>
        <p:spPr bwMode="auto">
          <a:xfrm rot="16200000">
            <a:off x="6986304" y="3218806"/>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 name="Rectangle 4"/>
          <p:cNvSpPr>
            <a:spLocks noChangeArrowheads="1"/>
          </p:cNvSpPr>
          <p:nvPr/>
        </p:nvSpPr>
        <p:spPr bwMode="auto">
          <a:xfrm>
            <a:off x="1618715" y="4827050"/>
            <a:ext cx="825814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7030A0"/>
                </a:solidFill>
              </a:rPr>
              <a:t>There will be differences in walking time between those who were given “elderly” words on the Scrambled Sentences Test and those given neutral words on the Scrambled Sentences Test</a:t>
            </a:r>
          </a:p>
        </p:txBody>
      </p:sp>
      <p:sp>
        <p:nvSpPr>
          <p:cNvPr id="22" name="Rectangle 4"/>
          <p:cNvSpPr>
            <a:spLocks noChangeArrowheads="1"/>
          </p:cNvSpPr>
          <p:nvPr/>
        </p:nvSpPr>
        <p:spPr bwMode="auto">
          <a:xfrm>
            <a:off x="1488086" y="5984211"/>
            <a:ext cx="92930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C00000"/>
                </a:solidFill>
              </a:rPr>
              <a:t>Walking times will be longer in elderly condition than neutral condition (Elderly &gt; Neutral)</a:t>
            </a:r>
          </a:p>
        </p:txBody>
      </p:sp>
    </p:spTree>
    <p:extLst>
      <p:ext uri="{BB962C8B-B14F-4D97-AF65-F5344CB8AC3E}">
        <p14:creationId xmlns:p14="http://schemas.microsoft.com/office/powerpoint/2010/main" val="574549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a:solidFill>
                  <a:srgbClr val="7030A0"/>
                </a:solidFill>
              </a:rPr>
              <a:t>Research Question</a:t>
            </a:r>
          </a:p>
        </p:txBody>
      </p:sp>
      <p:sp>
        <p:nvSpPr>
          <p:cNvPr id="3" name="TextBox 2"/>
          <p:cNvSpPr txBox="1"/>
          <p:nvPr/>
        </p:nvSpPr>
        <p:spPr>
          <a:xfrm>
            <a:off x="1752600" y="1146096"/>
            <a:ext cx="1393971" cy="400110"/>
          </a:xfrm>
          <a:prstGeom prst="rect">
            <a:avLst/>
          </a:prstGeom>
          <a:noFill/>
        </p:spPr>
        <p:txBody>
          <a:bodyPr wrap="none" rtlCol="0">
            <a:spAutoFit/>
          </a:bodyPr>
          <a:lstStyle/>
          <a:p>
            <a:r>
              <a:rPr lang="en-AU" sz="2000" b="1" dirty="0">
                <a:solidFill>
                  <a:srgbClr val="C00000"/>
                </a:solidFill>
              </a:rPr>
              <a:t>Differences</a:t>
            </a:r>
          </a:p>
        </p:txBody>
      </p:sp>
      <p:sp>
        <p:nvSpPr>
          <p:cNvPr id="5" name="TextBox 4"/>
          <p:cNvSpPr txBox="1"/>
          <p:nvPr/>
        </p:nvSpPr>
        <p:spPr>
          <a:xfrm>
            <a:off x="1713807" y="2582747"/>
            <a:ext cx="1865639" cy="369332"/>
          </a:xfrm>
          <a:prstGeom prst="rect">
            <a:avLst/>
          </a:prstGeom>
          <a:noFill/>
        </p:spPr>
        <p:txBody>
          <a:bodyPr wrap="none" rtlCol="0">
            <a:spAutoFit/>
          </a:bodyPr>
          <a:lstStyle/>
          <a:p>
            <a:r>
              <a:rPr lang="en-AU" dirty="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a:solidFill>
                  <a:srgbClr val="C00000"/>
                </a:solidFill>
              </a:rPr>
              <a:t>Statistics</a:t>
            </a:r>
          </a:p>
        </p:txBody>
      </p:sp>
      <p:sp>
        <p:nvSpPr>
          <p:cNvPr id="9" name="TextBox 8"/>
          <p:cNvSpPr txBox="1"/>
          <p:nvPr/>
        </p:nvSpPr>
        <p:spPr>
          <a:xfrm>
            <a:off x="1713807" y="1578774"/>
            <a:ext cx="2027030" cy="1107996"/>
          </a:xfrm>
          <a:prstGeom prst="rect">
            <a:avLst/>
          </a:prstGeom>
          <a:noFill/>
        </p:spPr>
        <p:txBody>
          <a:bodyPr wrap="none" rtlCol="0">
            <a:spAutoFit/>
          </a:bodyPr>
          <a:lstStyle/>
          <a:p>
            <a:r>
              <a:rPr lang="en-AU" dirty="0">
                <a:solidFill>
                  <a:srgbClr val="C00000"/>
                </a:solidFill>
              </a:rPr>
              <a:t>Research Paradigm</a:t>
            </a:r>
            <a:r>
              <a:rPr lang="en-AU" dirty="0"/>
              <a:t>:</a:t>
            </a:r>
          </a:p>
          <a:p>
            <a:r>
              <a:rPr lang="en-AU" sz="2400" dirty="0"/>
              <a:t>Experimental</a:t>
            </a:r>
          </a:p>
          <a:p>
            <a:r>
              <a:rPr lang="en-AU" sz="2400" dirty="0"/>
              <a:t>IVs and DV</a:t>
            </a:r>
          </a:p>
        </p:txBody>
      </p:sp>
      <p:graphicFrame>
        <p:nvGraphicFramePr>
          <p:cNvPr id="13" name="Chart 12"/>
          <p:cNvGraphicFramePr>
            <a:graphicFrameLocks/>
          </p:cNvGraphicFramePr>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050222471"/>
              </p:ext>
            </p:extLst>
          </p:nvPr>
        </p:nvGraphicFramePr>
        <p:xfrm>
          <a:off x="187893" y="5169932"/>
          <a:ext cx="6140104" cy="1651000"/>
        </p:xfrm>
        <a:graphic>
          <a:graphicData uri="http://schemas.openxmlformats.org/drawingml/2006/table">
            <a:tbl>
              <a:tblPr firstRow="1" bandRow="1">
                <a:tableStyleId>{5C22544A-7EE6-4342-B048-85BDC9FD1C3A}</a:tableStyleId>
              </a:tblPr>
              <a:tblGrid>
                <a:gridCol w="1682404">
                  <a:extLst>
                    <a:ext uri="{9D8B030D-6E8A-4147-A177-3AD203B41FA5}">
                      <a16:colId xmlns:a16="http://schemas.microsoft.com/office/drawing/2014/main" val="4214703956"/>
                    </a:ext>
                  </a:extLst>
                </a:gridCol>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Independent</a:t>
                      </a:r>
                      <a:r>
                        <a:rPr lang="en-AU" baseline="0" dirty="0"/>
                        <a:t> Groups</a:t>
                      </a:r>
                    </a:p>
                  </a:txBody>
                  <a:tcPr/>
                </a:tc>
                <a:tc>
                  <a:txBody>
                    <a:bodyPr/>
                    <a:lstStyle/>
                    <a:p>
                      <a:r>
                        <a:rPr lang="en-AU" dirty="0"/>
                        <a:t>Independent Groups t-test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Wilcoxon</a:t>
                      </a:r>
                      <a:r>
                        <a:rPr lang="en-AU" sz="1800" baseline="0" dirty="0"/>
                        <a:t> Signed Ranks</a:t>
                      </a:r>
                      <a:endParaRPr lang="en-AU" sz="1800" dirty="0"/>
                    </a:p>
                  </a:txBody>
                  <a:tcPr/>
                </a:tc>
                <a:extLst>
                  <a:ext uri="{0D108BD9-81ED-4DB2-BD59-A6C34878D82A}">
                    <a16:rowId xmlns:a16="http://schemas.microsoft.com/office/drawing/2014/main" val="1144726105"/>
                  </a:ext>
                </a:extLst>
              </a:tr>
              <a:tr h="370840">
                <a:tc>
                  <a:txBody>
                    <a:bodyPr/>
                    <a:lstStyle/>
                    <a:p>
                      <a:r>
                        <a:rPr lang="en-AU" dirty="0"/>
                        <a:t>Paired Sample</a:t>
                      </a:r>
                    </a:p>
                  </a:txBody>
                  <a:tcPr/>
                </a:tc>
                <a:tc>
                  <a:txBody>
                    <a:bodyPr/>
                    <a:lstStyle/>
                    <a:p>
                      <a:r>
                        <a:rPr lang="en-AU" dirty="0"/>
                        <a:t>Paired-sample</a:t>
                      </a:r>
                      <a:r>
                        <a:rPr lang="en-AU" baseline="0" dirty="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Mann-Whitney U Test</a:t>
                      </a:r>
                    </a:p>
                  </a:txBody>
                  <a:tcPr/>
                </a:tc>
                <a:extLst>
                  <a:ext uri="{0D108BD9-81ED-4DB2-BD59-A6C34878D82A}">
                    <a16:rowId xmlns:a16="http://schemas.microsoft.com/office/drawing/2014/main" val="433967447"/>
                  </a:ext>
                </a:extLst>
              </a:tr>
            </a:tbl>
          </a:graphicData>
        </a:graphic>
      </p:graphicFrame>
      <p:sp>
        <p:nvSpPr>
          <p:cNvPr id="4" name="Rectangle 3"/>
          <p:cNvSpPr/>
          <p:nvPr/>
        </p:nvSpPr>
        <p:spPr>
          <a:xfrm>
            <a:off x="6934200" y="1806668"/>
            <a:ext cx="4400550" cy="2000548"/>
          </a:xfrm>
          <a:prstGeom prst="rect">
            <a:avLst/>
          </a:prstGeom>
        </p:spPr>
        <p:txBody>
          <a:bodyPr wrap="square">
            <a:spAutoFit/>
          </a:bodyPr>
          <a:lstStyle/>
          <a:p>
            <a:r>
              <a:rPr lang="en-AU" sz="2800" dirty="0" err="1"/>
              <a:t>Bargh</a:t>
            </a:r>
            <a:r>
              <a:rPr lang="en-AU" sz="2800" dirty="0"/>
              <a:t> Study: </a:t>
            </a:r>
          </a:p>
          <a:p>
            <a:r>
              <a:rPr lang="en-AU" sz="2400" dirty="0"/>
              <a:t>Expose people to either elderly stereotype of neutral stimuli</a:t>
            </a:r>
          </a:p>
          <a:p>
            <a:r>
              <a:rPr lang="en-AU" sz="2400" dirty="0"/>
              <a:t>Test Walking time.</a:t>
            </a:r>
          </a:p>
        </p:txBody>
      </p:sp>
    </p:spTree>
    <p:extLst>
      <p:ext uri="{BB962C8B-B14F-4D97-AF65-F5344CB8AC3E}">
        <p14:creationId xmlns:p14="http://schemas.microsoft.com/office/powerpoint/2010/main" val="420204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833231"/>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Elements in an Experimental Design</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t>Experiments ask whether systematic variation in one variable produces variation in another variable</a:t>
            </a:r>
          </a:p>
          <a:p>
            <a:pPr lvl="1"/>
            <a:r>
              <a:rPr lang="en-US" altLang="en-US" sz="2800" dirty="0">
                <a:solidFill>
                  <a:schemeClr val="accent1"/>
                </a:solidFill>
              </a:rPr>
              <a:t>Independent variable</a:t>
            </a:r>
            <a:r>
              <a:rPr lang="en-US" altLang="en-US" sz="2800" dirty="0"/>
              <a:t> (IV)</a:t>
            </a:r>
          </a:p>
          <a:p>
            <a:pPr lvl="2"/>
            <a:r>
              <a:rPr lang="en-US" altLang="en-US" dirty="0"/>
              <a:t>Manipulated by experimenter</a:t>
            </a:r>
          </a:p>
          <a:p>
            <a:pPr lvl="2"/>
            <a:r>
              <a:rPr lang="en-US" altLang="en-US" dirty="0"/>
              <a:t>Has multiple levels</a:t>
            </a:r>
          </a:p>
          <a:p>
            <a:pPr lvl="2"/>
            <a:r>
              <a:rPr lang="en-US" altLang="en-US" dirty="0"/>
              <a:t>Is categorical</a:t>
            </a:r>
          </a:p>
          <a:p>
            <a:pPr lvl="1"/>
            <a:r>
              <a:rPr lang="en-US" altLang="en-US" sz="2800" dirty="0">
                <a:solidFill>
                  <a:schemeClr val="accent1"/>
                </a:solidFill>
              </a:rPr>
              <a:t>Dependent variable</a:t>
            </a:r>
            <a:r>
              <a:rPr lang="en-US" altLang="en-US" sz="2800" dirty="0"/>
              <a:t> (DV): </a:t>
            </a:r>
          </a:p>
          <a:p>
            <a:pPr lvl="2"/>
            <a:r>
              <a:rPr lang="en-US" altLang="en-US" dirty="0"/>
              <a:t>What is measured</a:t>
            </a:r>
          </a:p>
          <a:p>
            <a:pPr lvl="2"/>
            <a:r>
              <a:rPr lang="en-US" altLang="en-US" dirty="0"/>
              <a:t>Participants response</a:t>
            </a:r>
          </a:p>
          <a:p>
            <a:pPr lvl="2"/>
            <a:r>
              <a:rPr lang="en-US" altLang="en-US" dirty="0"/>
              <a:t>Is continuous</a:t>
            </a:r>
          </a:p>
          <a:p>
            <a:r>
              <a:rPr lang="en-US" altLang="en-US" sz="2800" dirty="0"/>
              <a:t>Experiments investigate the </a:t>
            </a:r>
            <a:r>
              <a:rPr lang="en-US" altLang="en-US" sz="2800" dirty="0">
                <a:solidFill>
                  <a:schemeClr val="accent1"/>
                </a:solidFill>
              </a:rPr>
              <a:t>effect</a:t>
            </a:r>
            <a:r>
              <a:rPr lang="en-US" altLang="en-US" sz="2800" dirty="0"/>
              <a:t> of the IV on the </a:t>
            </a:r>
            <a:r>
              <a:rPr lang="en-US" altLang="en-US" sz="2400" dirty="0"/>
              <a:t>DV. Are there </a:t>
            </a:r>
            <a:r>
              <a:rPr lang="en-US" altLang="en-US" sz="2400" dirty="0">
                <a:solidFill>
                  <a:srgbClr val="0090BA"/>
                </a:solidFill>
              </a:rPr>
              <a:t>difference</a:t>
            </a:r>
            <a:r>
              <a:rPr lang="en-US" altLang="en-US" sz="2400" dirty="0">
                <a:solidFill>
                  <a:srgbClr val="00B0F0"/>
                </a:solidFill>
              </a:rPr>
              <a:t>s</a:t>
            </a:r>
            <a:r>
              <a:rPr lang="en-US" altLang="en-US" sz="2400" dirty="0"/>
              <a:t> on the DV between the levels of the IV</a:t>
            </a:r>
          </a:p>
          <a:p>
            <a:endParaRPr lang="en-US" altLang="en-US" sz="2800" dirty="0"/>
          </a:p>
        </p:txBody>
      </p:sp>
    </p:spTree>
    <p:extLst>
      <p:ext uri="{BB962C8B-B14F-4D97-AF65-F5344CB8AC3E}">
        <p14:creationId xmlns:p14="http://schemas.microsoft.com/office/powerpoint/2010/main" val="2901277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74596160"/>
              </p:ext>
            </p:extLst>
          </p:nvPr>
        </p:nvGraphicFramePr>
        <p:xfrm>
          <a:off x="2788006" y="2091320"/>
          <a:ext cx="5737646" cy="4114800"/>
        </p:xfrm>
        <a:graphic>
          <a:graphicData uri="http://schemas.openxmlformats.org/drawingml/2006/table">
            <a:tbl>
              <a:tblPr firstRow="1" bandRow="1">
                <a:tableStyleId>{5C22544A-7EE6-4342-B048-85BDC9FD1C3A}</a:tableStyleId>
              </a:tblPr>
              <a:tblGrid>
                <a:gridCol w="2709214">
                  <a:extLst>
                    <a:ext uri="{9D8B030D-6E8A-4147-A177-3AD203B41FA5}">
                      <a16:colId xmlns:a16="http://schemas.microsoft.com/office/drawing/2014/main" val="1893892095"/>
                    </a:ext>
                  </a:extLst>
                </a:gridCol>
                <a:gridCol w="1514216">
                  <a:extLst>
                    <a:ext uri="{9D8B030D-6E8A-4147-A177-3AD203B41FA5}">
                      <a16:colId xmlns:a16="http://schemas.microsoft.com/office/drawing/2014/main" val="227268613"/>
                    </a:ext>
                  </a:extLst>
                </a:gridCol>
                <a:gridCol w="1514216">
                  <a:extLst>
                    <a:ext uri="{9D8B030D-6E8A-4147-A177-3AD203B41FA5}">
                      <a16:colId xmlns:a16="http://schemas.microsoft.com/office/drawing/2014/main" val="4152922346"/>
                    </a:ext>
                  </a:extLst>
                </a:gridCol>
              </a:tblGrid>
              <a:tr h="316888">
                <a:tc>
                  <a:txBody>
                    <a:bodyPr/>
                    <a:lstStyle/>
                    <a:p>
                      <a:endParaRPr lang="en-AU" dirty="0"/>
                    </a:p>
                  </a:txBody>
                  <a:tcPr/>
                </a:tc>
                <a:tc>
                  <a:txBody>
                    <a:bodyPr/>
                    <a:lstStyle/>
                    <a:p>
                      <a:r>
                        <a:rPr lang="en-AU" dirty="0"/>
                        <a:t>Prime</a:t>
                      </a:r>
                    </a:p>
                  </a:txBody>
                  <a:tcPr/>
                </a:tc>
                <a:tc>
                  <a:txBody>
                    <a:bodyPr/>
                    <a:lstStyle/>
                    <a:p>
                      <a:r>
                        <a:rPr lang="en-AU" dirty="0"/>
                        <a:t>Action</a:t>
                      </a:r>
                    </a:p>
                  </a:txBody>
                  <a:tcPr/>
                </a:tc>
                <a:extLst>
                  <a:ext uri="{0D108BD9-81ED-4DB2-BD59-A6C34878D82A}">
                    <a16:rowId xmlns:a16="http://schemas.microsoft.com/office/drawing/2014/main" val="4282808820"/>
                  </a:ext>
                </a:extLst>
              </a:tr>
              <a:tr h="316888">
                <a:tc>
                  <a:txBody>
                    <a:bodyPr/>
                    <a:lstStyle/>
                    <a:p>
                      <a:r>
                        <a:rPr lang="en-AU" dirty="0">
                          <a:solidFill>
                            <a:srgbClr val="0070C0"/>
                          </a:solidFill>
                        </a:rPr>
                        <a:t>Does it Vary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Yes</a:t>
                      </a:r>
                    </a:p>
                  </a:txBody>
                  <a:tcPr/>
                </a:tc>
                <a:tc>
                  <a:txBody>
                    <a:bodyPr/>
                    <a:lstStyle/>
                    <a:p>
                      <a:r>
                        <a:rPr lang="en-AU" dirty="0"/>
                        <a:t>Yes</a:t>
                      </a:r>
                    </a:p>
                  </a:txBody>
                  <a:tcPr/>
                </a:tc>
                <a:extLst>
                  <a:ext uri="{0D108BD9-81ED-4DB2-BD59-A6C34878D82A}">
                    <a16:rowId xmlns:a16="http://schemas.microsoft.com/office/drawing/2014/main" val="3346562280"/>
                  </a:ext>
                </a:extLst>
              </a:tr>
              <a:tr h="554554">
                <a:tc>
                  <a:txBody>
                    <a:bodyPr/>
                    <a:lstStyle/>
                    <a:p>
                      <a:r>
                        <a:rPr lang="en-AU" dirty="0">
                          <a:solidFill>
                            <a:srgbClr val="00B050"/>
                          </a:solidFill>
                        </a:rPr>
                        <a:t>Is it being Manipulated</a:t>
                      </a:r>
                    </a:p>
                  </a:txBody>
                  <a:tcPr/>
                </a:tc>
                <a:tc>
                  <a:txBody>
                    <a:bodyPr/>
                    <a:lstStyle/>
                    <a:p>
                      <a:r>
                        <a:rPr lang="en-AU" dirty="0"/>
                        <a:t>Yes</a:t>
                      </a:r>
                    </a:p>
                  </a:txBody>
                  <a:tcPr/>
                </a:tc>
                <a:tc>
                  <a:txBody>
                    <a:bodyPr/>
                    <a:lstStyle/>
                    <a:p>
                      <a:r>
                        <a:rPr lang="en-AU" dirty="0"/>
                        <a:t>No</a:t>
                      </a:r>
                    </a:p>
                  </a:txBody>
                  <a:tcPr/>
                </a:tc>
                <a:extLst>
                  <a:ext uri="{0D108BD9-81ED-4DB2-BD59-A6C34878D82A}">
                    <a16:rowId xmlns:a16="http://schemas.microsoft.com/office/drawing/2014/main" val="2718575900"/>
                  </a:ext>
                </a:extLst>
              </a:tr>
              <a:tr h="554554">
                <a:tc>
                  <a:txBody>
                    <a:bodyPr/>
                    <a:lstStyle/>
                    <a:p>
                      <a:r>
                        <a:rPr lang="en-AU" dirty="0">
                          <a:solidFill>
                            <a:srgbClr val="00B050"/>
                          </a:solidFill>
                        </a:rPr>
                        <a:t>Does</a:t>
                      </a:r>
                      <a:r>
                        <a:rPr lang="en-AU" baseline="0" dirty="0">
                          <a:solidFill>
                            <a:srgbClr val="00B050"/>
                          </a:solidFill>
                        </a:rPr>
                        <a:t> it have Multiple Levels</a:t>
                      </a:r>
                      <a:endParaRPr lang="en-AU" dirty="0">
                        <a:solidFill>
                          <a:srgbClr val="00B050"/>
                        </a:solidFill>
                      </a:endParaRPr>
                    </a:p>
                  </a:txBody>
                  <a:tcPr/>
                </a:tc>
                <a:tc>
                  <a:txBody>
                    <a:bodyPr/>
                    <a:lstStyle/>
                    <a:p>
                      <a:r>
                        <a:rPr lang="en-AU" dirty="0"/>
                        <a:t>2- Elderly &amp; Neutral</a:t>
                      </a:r>
                    </a:p>
                  </a:txBody>
                  <a:tcPr/>
                </a:tc>
                <a:tc>
                  <a:txBody>
                    <a:bodyPr/>
                    <a:lstStyle/>
                    <a:p>
                      <a:r>
                        <a:rPr lang="en-AU" dirty="0"/>
                        <a:t>No</a:t>
                      </a:r>
                    </a:p>
                  </a:txBody>
                  <a:tcPr/>
                </a:tc>
                <a:extLst>
                  <a:ext uri="{0D108BD9-81ED-4DB2-BD59-A6C34878D82A}">
                    <a16:rowId xmlns:a16="http://schemas.microsoft.com/office/drawing/2014/main" val="1510793868"/>
                  </a:ext>
                </a:extLst>
              </a:tr>
              <a:tr h="316888">
                <a:tc>
                  <a:txBody>
                    <a:bodyPr/>
                    <a:lstStyle/>
                    <a:p>
                      <a:r>
                        <a:rPr lang="en-AU" dirty="0">
                          <a:solidFill>
                            <a:srgbClr val="00B050"/>
                          </a:solidFill>
                        </a:rPr>
                        <a:t>Is it categorical</a:t>
                      </a:r>
                    </a:p>
                  </a:txBody>
                  <a:tcPr/>
                </a:tc>
                <a:tc>
                  <a:txBody>
                    <a:bodyPr/>
                    <a:lstStyle/>
                    <a:p>
                      <a:r>
                        <a:rPr lang="en-AU" dirty="0"/>
                        <a:t>Yes</a:t>
                      </a:r>
                    </a:p>
                  </a:txBody>
                  <a:tcPr/>
                </a:tc>
                <a:tc>
                  <a:txBody>
                    <a:bodyPr/>
                    <a:lstStyle/>
                    <a:p>
                      <a:r>
                        <a:rPr lang="en-AU" dirty="0"/>
                        <a:t>No</a:t>
                      </a:r>
                    </a:p>
                  </a:txBody>
                  <a:tcPr/>
                </a:tc>
                <a:extLst>
                  <a:ext uri="{0D108BD9-81ED-4DB2-BD59-A6C34878D82A}">
                    <a16:rowId xmlns:a16="http://schemas.microsoft.com/office/drawing/2014/main" val="3500996202"/>
                  </a:ext>
                </a:extLst>
              </a:tr>
              <a:tr h="316888">
                <a:tc>
                  <a:txBody>
                    <a:bodyPr/>
                    <a:lstStyle/>
                    <a:p>
                      <a:r>
                        <a:rPr lang="en-AU" dirty="0">
                          <a:solidFill>
                            <a:srgbClr val="C00000"/>
                          </a:solidFill>
                        </a:rPr>
                        <a:t>Is it being Measured</a:t>
                      </a:r>
                    </a:p>
                  </a:txBody>
                  <a:tcPr/>
                </a:tc>
                <a:tc>
                  <a:txBody>
                    <a:bodyPr/>
                    <a:lstStyle/>
                    <a:p>
                      <a:r>
                        <a:rPr lang="en-AU" dirty="0"/>
                        <a:t>No</a:t>
                      </a:r>
                    </a:p>
                  </a:txBody>
                  <a:tcPr/>
                </a:tc>
                <a:tc>
                  <a:txBody>
                    <a:bodyPr/>
                    <a:lstStyle/>
                    <a:p>
                      <a:r>
                        <a:rPr lang="en-AU" dirty="0"/>
                        <a:t>Yes</a:t>
                      </a:r>
                    </a:p>
                  </a:txBody>
                  <a:tcPr/>
                </a:tc>
                <a:extLst>
                  <a:ext uri="{0D108BD9-81ED-4DB2-BD59-A6C34878D82A}">
                    <a16:rowId xmlns:a16="http://schemas.microsoft.com/office/drawing/2014/main" val="2809901865"/>
                  </a:ext>
                </a:extLst>
              </a:tr>
              <a:tr h="554554">
                <a:tc>
                  <a:txBody>
                    <a:bodyPr/>
                    <a:lstStyle/>
                    <a:p>
                      <a:r>
                        <a:rPr lang="en-AU" dirty="0">
                          <a:solidFill>
                            <a:srgbClr val="C00000"/>
                          </a:solidFill>
                        </a:rPr>
                        <a:t>Is it the Participant Response</a:t>
                      </a:r>
                    </a:p>
                  </a:txBody>
                  <a:tcPr/>
                </a:tc>
                <a:tc>
                  <a:txBody>
                    <a:bodyPr/>
                    <a:lstStyle/>
                    <a:p>
                      <a:r>
                        <a:rPr lang="en-AU" dirty="0"/>
                        <a:t>No</a:t>
                      </a:r>
                    </a:p>
                  </a:txBody>
                  <a:tcPr/>
                </a:tc>
                <a:tc>
                  <a:txBody>
                    <a:bodyPr/>
                    <a:lstStyle/>
                    <a:p>
                      <a:r>
                        <a:rPr lang="en-AU" dirty="0"/>
                        <a:t>Yes</a:t>
                      </a:r>
                    </a:p>
                  </a:txBody>
                  <a:tcPr/>
                </a:tc>
                <a:extLst>
                  <a:ext uri="{0D108BD9-81ED-4DB2-BD59-A6C34878D82A}">
                    <a16:rowId xmlns:a16="http://schemas.microsoft.com/office/drawing/2014/main" val="443397137"/>
                  </a:ext>
                </a:extLst>
              </a:tr>
              <a:tr h="316888">
                <a:tc>
                  <a:txBody>
                    <a:bodyPr/>
                    <a:lstStyle/>
                    <a:p>
                      <a:r>
                        <a:rPr lang="en-AU" dirty="0">
                          <a:solidFill>
                            <a:srgbClr val="C00000"/>
                          </a:solidFill>
                        </a:rPr>
                        <a:t>Is</a:t>
                      </a:r>
                      <a:r>
                        <a:rPr lang="en-AU" baseline="0" dirty="0">
                          <a:solidFill>
                            <a:srgbClr val="C00000"/>
                          </a:solidFill>
                        </a:rPr>
                        <a:t> it continuous</a:t>
                      </a:r>
                      <a:endParaRPr lang="en-AU" dirty="0">
                        <a:solidFill>
                          <a:srgbClr val="C00000"/>
                        </a:solidFill>
                      </a:endParaRPr>
                    </a:p>
                  </a:txBody>
                  <a:tcPr/>
                </a:tc>
                <a:tc>
                  <a:txBody>
                    <a:bodyPr/>
                    <a:lstStyle/>
                    <a:p>
                      <a:r>
                        <a:rPr lang="en-AU" dirty="0"/>
                        <a:t>No</a:t>
                      </a:r>
                    </a:p>
                  </a:txBody>
                  <a:tcPr/>
                </a:tc>
                <a:tc>
                  <a:txBody>
                    <a:bodyPr/>
                    <a:lstStyle/>
                    <a:p>
                      <a:r>
                        <a:rPr lang="en-AU" dirty="0"/>
                        <a:t>Yes</a:t>
                      </a:r>
                    </a:p>
                  </a:txBody>
                  <a:tcPr/>
                </a:tc>
                <a:extLst>
                  <a:ext uri="{0D108BD9-81ED-4DB2-BD59-A6C34878D82A}">
                    <a16:rowId xmlns:a16="http://schemas.microsoft.com/office/drawing/2014/main" val="3436765365"/>
                  </a:ext>
                </a:extLst>
              </a:tr>
              <a:tr h="316888">
                <a:tc>
                  <a:txBody>
                    <a:bodyPr/>
                    <a:lstStyle/>
                    <a:p>
                      <a:r>
                        <a:rPr lang="en-AU" dirty="0">
                          <a:solidFill>
                            <a:srgbClr val="7030A0"/>
                          </a:solidFill>
                        </a:rPr>
                        <a:t>IV, DV or neither</a:t>
                      </a:r>
                    </a:p>
                  </a:txBody>
                  <a:tcPr/>
                </a:tc>
                <a:tc>
                  <a:txBody>
                    <a:bodyPr/>
                    <a:lstStyle/>
                    <a:p>
                      <a:r>
                        <a:rPr lang="en-AU" dirty="0"/>
                        <a:t>IV</a:t>
                      </a:r>
                    </a:p>
                  </a:txBody>
                  <a:tcPr/>
                </a:tc>
                <a:tc>
                  <a:txBody>
                    <a:bodyPr/>
                    <a:lstStyle/>
                    <a:p>
                      <a:r>
                        <a:rPr lang="en-AU" dirty="0"/>
                        <a:t>DV</a:t>
                      </a:r>
                    </a:p>
                  </a:txBody>
                  <a:tcPr/>
                </a:tc>
                <a:extLst>
                  <a:ext uri="{0D108BD9-81ED-4DB2-BD59-A6C34878D82A}">
                    <a16:rowId xmlns:a16="http://schemas.microsoft.com/office/drawing/2014/main" val="2336325003"/>
                  </a:ext>
                </a:extLst>
              </a:tr>
            </a:tbl>
          </a:graphicData>
        </a:graphic>
      </p:graphicFrame>
      <p:sp>
        <p:nvSpPr>
          <p:cNvPr id="4" name="TextBox 3"/>
          <p:cNvSpPr txBox="1"/>
          <p:nvPr/>
        </p:nvSpPr>
        <p:spPr>
          <a:xfrm>
            <a:off x="3345591" y="1163966"/>
            <a:ext cx="5863782" cy="646331"/>
          </a:xfrm>
          <a:prstGeom prst="rect">
            <a:avLst/>
          </a:prstGeom>
          <a:noFill/>
        </p:spPr>
        <p:txBody>
          <a:bodyPr wrap="square" rtlCol="0">
            <a:spAutoFit/>
          </a:bodyPr>
          <a:lstStyle/>
          <a:p>
            <a:r>
              <a:rPr lang="en-AU" dirty="0">
                <a:solidFill>
                  <a:srgbClr val="C00000"/>
                </a:solidFill>
              </a:rPr>
              <a:t>Priming Stereotype: Elderly Vs Neutral</a:t>
            </a:r>
          </a:p>
          <a:p>
            <a:r>
              <a:rPr lang="en-AU" dirty="0">
                <a:solidFill>
                  <a:srgbClr val="7030A0"/>
                </a:solidFill>
              </a:rPr>
              <a:t>Action: Multiple Choice, Short Answer</a:t>
            </a:r>
          </a:p>
        </p:txBody>
      </p:sp>
      <p:sp>
        <p:nvSpPr>
          <p:cNvPr id="5" name="Rectangle 4"/>
          <p:cNvSpPr/>
          <p:nvPr/>
        </p:nvSpPr>
        <p:spPr>
          <a:xfrm>
            <a:off x="2584938" y="544390"/>
            <a:ext cx="9350734" cy="338554"/>
          </a:xfrm>
          <a:prstGeom prst="rect">
            <a:avLst/>
          </a:prstGeom>
        </p:spPr>
        <p:txBody>
          <a:bodyPr wrap="square">
            <a:spAutoFit/>
          </a:bodyPr>
          <a:lstStyle/>
          <a:p>
            <a:r>
              <a:rPr lang="en-US" altLang="en-US" sz="1600" dirty="0"/>
              <a:t>This experiment investigates the effect of priming stereotype on action</a:t>
            </a:r>
          </a:p>
        </p:txBody>
      </p:sp>
    </p:spTree>
    <p:extLst>
      <p:ext uri="{BB962C8B-B14F-4D97-AF65-F5344CB8AC3E}">
        <p14:creationId xmlns:p14="http://schemas.microsoft.com/office/powerpoint/2010/main" val="200175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a:solidFill>
                  <a:srgbClr val="7030A0"/>
                </a:solidFill>
              </a:rPr>
              <a:t>Research Question</a:t>
            </a:r>
          </a:p>
        </p:txBody>
      </p:sp>
      <p:sp>
        <p:nvSpPr>
          <p:cNvPr id="3" name="TextBox 2"/>
          <p:cNvSpPr txBox="1"/>
          <p:nvPr/>
        </p:nvSpPr>
        <p:spPr>
          <a:xfrm>
            <a:off x="1742975" y="915263"/>
            <a:ext cx="1393971" cy="400110"/>
          </a:xfrm>
          <a:prstGeom prst="rect">
            <a:avLst/>
          </a:prstGeom>
          <a:noFill/>
        </p:spPr>
        <p:txBody>
          <a:bodyPr wrap="none" rtlCol="0">
            <a:spAutoFit/>
          </a:bodyPr>
          <a:lstStyle/>
          <a:p>
            <a:r>
              <a:rPr lang="en-AU" sz="2000" b="1" dirty="0">
                <a:solidFill>
                  <a:srgbClr val="C00000"/>
                </a:solidFill>
              </a:rPr>
              <a:t>Differences</a:t>
            </a:r>
          </a:p>
        </p:txBody>
      </p:sp>
      <p:sp>
        <p:nvSpPr>
          <p:cNvPr id="5" name="TextBox 4"/>
          <p:cNvSpPr txBox="1"/>
          <p:nvPr/>
        </p:nvSpPr>
        <p:spPr>
          <a:xfrm>
            <a:off x="1704182" y="2351914"/>
            <a:ext cx="2423036" cy="461665"/>
          </a:xfrm>
          <a:prstGeom prst="rect">
            <a:avLst/>
          </a:prstGeom>
          <a:noFill/>
        </p:spPr>
        <p:txBody>
          <a:bodyPr wrap="none" rtlCol="0">
            <a:spAutoFit/>
          </a:bodyPr>
          <a:lstStyle/>
          <a:p>
            <a:r>
              <a:rPr lang="en-AU" sz="2400" dirty="0">
                <a:solidFill>
                  <a:srgbClr val="C00000"/>
                </a:solidFill>
              </a:rPr>
              <a:t>Data Presentation</a:t>
            </a:r>
          </a:p>
        </p:txBody>
      </p:sp>
      <p:sp>
        <p:nvSpPr>
          <p:cNvPr id="6" name="TextBox 5"/>
          <p:cNvSpPr txBox="1"/>
          <p:nvPr/>
        </p:nvSpPr>
        <p:spPr>
          <a:xfrm>
            <a:off x="1704182" y="4569767"/>
            <a:ext cx="1282210" cy="461665"/>
          </a:xfrm>
          <a:prstGeom prst="rect">
            <a:avLst/>
          </a:prstGeom>
          <a:noFill/>
        </p:spPr>
        <p:txBody>
          <a:bodyPr wrap="none" rtlCol="0">
            <a:spAutoFit/>
          </a:bodyPr>
          <a:lstStyle/>
          <a:p>
            <a:r>
              <a:rPr lang="en-AU" sz="2400" dirty="0">
                <a:solidFill>
                  <a:srgbClr val="C00000"/>
                </a:solidFill>
              </a:rPr>
              <a:t>Statistics</a:t>
            </a:r>
            <a:endParaRPr lang="en-AU" dirty="0">
              <a:solidFill>
                <a:srgbClr val="C00000"/>
              </a:solidFill>
            </a:endParaRPr>
          </a:p>
        </p:txBody>
      </p:sp>
      <p:sp>
        <p:nvSpPr>
          <p:cNvPr id="9" name="TextBox 8"/>
          <p:cNvSpPr txBox="1"/>
          <p:nvPr/>
        </p:nvSpPr>
        <p:spPr>
          <a:xfrm>
            <a:off x="1704182" y="1347941"/>
            <a:ext cx="2027030" cy="923330"/>
          </a:xfrm>
          <a:prstGeom prst="rect">
            <a:avLst/>
          </a:prstGeom>
          <a:noFill/>
        </p:spPr>
        <p:txBody>
          <a:bodyPr wrap="none" rtlCol="0">
            <a:spAutoFit/>
          </a:bodyPr>
          <a:lstStyle/>
          <a:p>
            <a:r>
              <a:rPr lang="en-AU" dirty="0">
                <a:solidFill>
                  <a:srgbClr val="C00000"/>
                </a:solidFill>
              </a:rPr>
              <a:t>Research Paradigm</a:t>
            </a:r>
            <a:r>
              <a:rPr lang="en-AU" dirty="0"/>
              <a:t>:</a:t>
            </a:r>
          </a:p>
          <a:p>
            <a:r>
              <a:rPr lang="en-AU" dirty="0"/>
              <a:t>Experimental</a:t>
            </a:r>
          </a:p>
          <a:p>
            <a:r>
              <a:rPr lang="en-AU" dirty="0" err="1"/>
              <a:t>Ivs</a:t>
            </a:r>
            <a:r>
              <a:rPr lang="en-AU" dirty="0"/>
              <a:t> and DV</a:t>
            </a:r>
          </a:p>
        </p:txBody>
      </p:sp>
      <p:graphicFrame>
        <p:nvGraphicFramePr>
          <p:cNvPr id="13" name="Chart 12"/>
          <p:cNvGraphicFramePr>
            <a:graphicFrameLocks/>
          </p:cNvGraphicFramePr>
          <p:nvPr>
            <p:extLst>
              <p:ext uri="{D42A27DB-BD31-4B8C-83A1-F6EECF244321}">
                <p14:modId xmlns:p14="http://schemas.microsoft.com/office/powerpoint/2010/main" val="3116937625"/>
              </p:ext>
            </p:extLst>
          </p:nvPr>
        </p:nvGraphicFramePr>
        <p:xfrm>
          <a:off x="315625" y="3326689"/>
          <a:ext cx="2434870" cy="12922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52064068"/>
              </p:ext>
            </p:extLst>
          </p:nvPr>
        </p:nvGraphicFramePr>
        <p:xfrm>
          <a:off x="3078240" y="3376143"/>
          <a:ext cx="2434870" cy="1242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582816217"/>
              </p:ext>
            </p:extLst>
          </p:nvPr>
        </p:nvGraphicFramePr>
        <p:xfrm>
          <a:off x="398158" y="2721246"/>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243087425"/>
              </p:ext>
            </p:extLst>
          </p:nvPr>
        </p:nvGraphicFramePr>
        <p:xfrm>
          <a:off x="3074710" y="2721246"/>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822735189"/>
              </p:ext>
            </p:extLst>
          </p:nvPr>
        </p:nvGraphicFramePr>
        <p:xfrm>
          <a:off x="66894" y="5136620"/>
          <a:ext cx="6140104" cy="1651000"/>
        </p:xfrm>
        <a:graphic>
          <a:graphicData uri="http://schemas.openxmlformats.org/drawingml/2006/table">
            <a:tbl>
              <a:tblPr firstRow="1" bandRow="1">
                <a:tableStyleId>{5C22544A-7EE6-4342-B048-85BDC9FD1C3A}</a:tableStyleId>
              </a:tblPr>
              <a:tblGrid>
                <a:gridCol w="1682404">
                  <a:extLst>
                    <a:ext uri="{9D8B030D-6E8A-4147-A177-3AD203B41FA5}">
                      <a16:colId xmlns:a16="http://schemas.microsoft.com/office/drawing/2014/main" val="4214703956"/>
                    </a:ext>
                  </a:extLst>
                </a:gridCol>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Independent</a:t>
                      </a:r>
                      <a:r>
                        <a:rPr lang="en-AU" baseline="0" dirty="0"/>
                        <a:t> Groups</a:t>
                      </a:r>
                    </a:p>
                  </a:txBody>
                  <a:tcPr/>
                </a:tc>
                <a:tc>
                  <a:txBody>
                    <a:bodyPr/>
                    <a:lstStyle/>
                    <a:p>
                      <a:r>
                        <a:rPr lang="en-AU" dirty="0"/>
                        <a:t>Independent Groups t-test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Wilcoxon</a:t>
                      </a:r>
                      <a:r>
                        <a:rPr lang="en-AU" sz="1800" baseline="0" dirty="0"/>
                        <a:t> Signed Ranks</a:t>
                      </a:r>
                      <a:endParaRPr lang="en-AU" sz="1800" dirty="0"/>
                    </a:p>
                  </a:txBody>
                  <a:tcPr/>
                </a:tc>
                <a:extLst>
                  <a:ext uri="{0D108BD9-81ED-4DB2-BD59-A6C34878D82A}">
                    <a16:rowId xmlns:a16="http://schemas.microsoft.com/office/drawing/2014/main" val="1144726105"/>
                  </a:ext>
                </a:extLst>
              </a:tr>
              <a:tr h="370840">
                <a:tc>
                  <a:txBody>
                    <a:bodyPr/>
                    <a:lstStyle/>
                    <a:p>
                      <a:r>
                        <a:rPr lang="en-AU" dirty="0"/>
                        <a:t>Paired Sample</a:t>
                      </a:r>
                    </a:p>
                  </a:txBody>
                  <a:tcPr/>
                </a:tc>
                <a:tc>
                  <a:txBody>
                    <a:bodyPr/>
                    <a:lstStyle/>
                    <a:p>
                      <a:r>
                        <a:rPr lang="en-AU" dirty="0"/>
                        <a:t>Paired-sample</a:t>
                      </a:r>
                      <a:r>
                        <a:rPr lang="en-AU" baseline="0" dirty="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Mann-Whitney U Test</a:t>
                      </a:r>
                    </a:p>
                  </a:txBody>
                  <a:tcPr/>
                </a:tc>
                <a:extLst>
                  <a:ext uri="{0D108BD9-81ED-4DB2-BD59-A6C34878D82A}">
                    <a16:rowId xmlns:a16="http://schemas.microsoft.com/office/drawing/2014/main" val="433967447"/>
                  </a:ext>
                </a:extLst>
              </a:tr>
            </a:tbl>
          </a:graphicData>
        </a:graphic>
      </p:graphicFrame>
    </p:spTree>
    <p:extLst>
      <p:ext uri="{BB962C8B-B14F-4D97-AF65-F5344CB8AC3E}">
        <p14:creationId xmlns:p14="http://schemas.microsoft.com/office/powerpoint/2010/main" val="3684917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20564" y="429371"/>
            <a:ext cx="8738483" cy="369332"/>
          </a:xfrm>
          <a:prstGeom prst="rect">
            <a:avLst/>
          </a:prstGeom>
          <a:noFill/>
        </p:spPr>
        <p:txBody>
          <a:bodyPr wrap="square" rtlCol="0">
            <a:spAutoFit/>
          </a:bodyPr>
          <a:lstStyle/>
          <a:p>
            <a:pPr algn="ctr"/>
            <a:r>
              <a:rPr lang="en-AU" dirty="0" err="1"/>
              <a:t>Bargh</a:t>
            </a:r>
            <a:r>
              <a:rPr lang="en-AU" dirty="0"/>
              <a:t> et al., 1998</a:t>
            </a:r>
          </a:p>
        </p:txBody>
      </p:sp>
      <p:sp>
        <p:nvSpPr>
          <p:cNvPr id="3" name="TextBox 2"/>
          <p:cNvSpPr txBox="1"/>
          <p:nvPr/>
        </p:nvSpPr>
        <p:spPr>
          <a:xfrm>
            <a:off x="683813" y="1804946"/>
            <a:ext cx="3673502" cy="923330"/>
          </a:xfrm>
          <a:prstGeom prst="rect">
            <a:avLst/>
          </a:prstGeom>
          <a:noFill/>
        </p:spPr>
        <p:txBody>
          <a:bodyPr wrap="square" rtlCol="0">
            <a:spAutoFit/>
          </a:bodyPr>
          <a:lstStyle/>
          <a:p>
            <a:r>
              <a:rPr lang="en-AU" dirty="0">
                <a:solidFill>
                  <a:srgbClr val="00B050"/>
                </a:solidFill>
              </a:rPr>
              <a:t>Priming social stereotypes has an automatic effect on related stereotypical act</a:t>
            </a:r>
            <a:endParaRPr lang="en-AU" dirty="0"/>
          </a:p>
        </p:txBody>
      </p:sp>
      <p:sp>
        <p:nvSpPr>
          <p:cNvPr id="4" name="TextBox 3"/>
          <p:cNvSpPr txBox="1"/>
          <p:nvPr/>
        </p:nvSpPr>
        <p:spPr>
          <a:xfrm>
            <a:off x="683813" y="4317558"/>
            <a:ext cx="3673502" cy="923330"/>
          </a:xfrm>
          <a:prstGeom prst="rect">
            <a:avLst/>
          </a:prstGeom>
          <a:noFill/>
        </p:spPr>
        <p:txBody>
          <a:bodyPr wrap="square" rtlCol="0">
            <a:spAutoFit/>
          </a:bodyPr>
          <a:lstStyle/>
          <a:p>
            <a:r>
              <a:rPr lang="en-AU" dirty="0">
                <a:solidFill>
                  <a:srgbClr val="C00000"/>
                </a:solidFill>
              </a:rPr>
              <a:t>Priming Stereotype: Elderly vs Neutral</a:t>
            </a:r>
          </a:p>
          <a:p>
            <a:r>
              <a:rPr lang="en-AU" dirty="0">
                <a:solidFill>
                  <a:srgbClr val="7030A0"/>
                </a:solidFill>
              </a:rPr>
              <a:t>Action: Walking time</a:t>
            </a:r>
          </a:p>
        </p:txBody>
      </p:sp>
      <p:sp>
        <p:nvSpPr>
          <p:cNvPr id="5" name="TextBox 4"/>
          <p:cNvSpPr txBox="1"/>
          <p:nvPr/>
        </p:nvSpPr>
        <p:spPr>
          <a:xfrm flipH="1">
            <a:off x="4587903" y="1892411"/>
            <a:ext cx="3482670" cy="584775"/>
          </a:xfrm>
          <a:prstGeom prst="rect">
            <a:avLst/>
          </a:prstGeom>
          <a:noFill/>
        </p:spPr>
        <p:txBody>
          <a:bodyPr wrap="square" rtlCol="0">
            <a:spAutoFit/>
          </a:bodyPr>
          <a:lstStyle/>
          <a:p>
            <a:r>
              <a:rPr lang="en-AU" sz="1600" dirty="0"/>
              <a:t>Elderly Prime N=15</a:t>
            </a:r>
          </a:p>
          <a:p>
            <a:r>
              <a:rPr lang="en-AU" sz="1600" dirty="0"/>
              <a:t>Neutral Prime N=15</a:t>
            </a:r>
          </a:p>
        </p:txBody>
      </p:sp>
      <p:sp>
        <p:nvSpPr>
          <p:cNvPr id="7" name="TextBox 6"/>
          <p:cNvSpPr txBox="1"/>
          <p:nvPr/>
        </p:nvSpPr>
        <p:spPr>
          <a:xfrm>
            <a:off x="4405022" y="4289728"/>
            <a:ext cx="3665551" cy="830997"/>
          </a:xfrm>
          <a:prstGeom prst="rect">
            <a:avLst/>
          </a:prstGeom>
          <a:noFill/>
        </p:spPr>
        <p:txBody>
          <a:bodyPr wrap="square" rtlCol="0">
            <a:spAutoFit/>
          </a:bodyPr>
          <a:lstStyle/>
          <a:p>
            <a:pPr marL="342900" indent="-342900">
              <a:buFont typeface="+mj-lt"/>
              <a:buAutoNum type="arabicPeriod"/>
            </a:pPr>
            <a:r>
              <a:rPr lang="en-AU" sz="1600" dirty="0"/>
              <a:t>Do scrambled sentences</a:t>
            </a:r>
          </a:p>
          <a:p>
            <a:pPr marL="342900" indent="-342900">
              <a:buFont typeface="+mj-lt"/>
              <a:buAutoNum type="arabicPeriod"/>
            </a:pPr>
            <a:r>
              <a:rPr lang="en-AU" sz="1600" dirty="0"/>
              <a:t>Debrief</a:t>
            </a:r>
          </a:p>
          <a:p>
            <a:pPr marL="342900" indent="-342900">
              <a:buFont typeface="+mj-lt"/>
              <a:buAutoNum type="arabicPeriod"/>
            </a:pPr>
            <a:r>
              <a:rPr lang="en-AU" sz="1600" dirty="0"/>
              <a:t>Walk to elevator</a:t>
            </a:r>
            <a:endParaRPr lang="en-AU" dirty="0"/>
          </a:p>
        </p:txBody>
      </p:sp>
      <p:sp>
        <p:nvSpPr>
          <p:cNvPr id="10" name="TextBox 9"/>
          <p:cNvSpPr txBox="1"/>
          <p:nvPr/>
        </p:nvSpPr>
        <p:spPr>
          <a:xfrm>
            <a:off x="8070573" y="4614173"/>
            <a:ext cx="4056490" cy="923330"/>
          </a:xfrm>
          <a:prstGeom prst="rect">
            <a:avLst/>
          </a:prstGeom>
          <a:noFill/>
        </p:spPr>
        <p:txBody>
          <a:bodyPr wrap="square" rtlCol="0">
            <a:spAutoFit/>
          </a:bodyPr>
          <a:lstStyle/>
          <a:p>
            <a:r>
              <a:rPr lang="en-AU" i="1" dirty="0"/>
              <a:t>t </a:t>
            </a:r>
            <a:r>
              <a:rPr lang="en-AU" dirty="0"/>
              <a:t>(28) = 2.86, </a:t>
            </a:r>
            <a:r>
              <a:rPr lang="en-AU" i="1" dirty="0"/>
              <a:t>p</a:t>
            </a:r>
            <a:r>
              <a:rPr lang="en-AU" dirty="0"/>
              <a:t> &lt; .05</a:t>
            </a:r>
          </a:p>
          <a:p>
            <a:r>
              <a:rPr lang="en-AU" dirty="0"/>
              <a:t>Walking time slower in elderly prime condition.</a:t>
            </a:r>
          </a:p>
        </p:txBody>
      </p:sp>
      <p:sp>
        <p:nvSpPr>
          <p:cNvPr id="11" name="TextBox 10"/>
          <p:cNvSpPr txBox="1"/>
          <p:nvPr/>
        </p:nvSpPr>
        <p:spPr>
          <a:xfrm flipH="1">
            <a:off x="4587902" y="2611245"/>
            <a:ext cx="3626457" cy="1569660"/>
          </a:xfrm>
          <a:prstGeom prst="rect">
            <a:avLst/>
          </a:prstGeom>
          <a:noFill/>
        </p:spPr>
        <p:txBody>
          <a:bodyPr wrap="square" rtlCol="0">
            <a:spAutoFit/>
          </a:bodyPr>
          <a:lstStyle/>
          <a:p>
            <a:r>
              <a:rPr lang="en-AU" sz="1600" dirty="0"/>
              <a:t>30 – five word lists in scrambled order</a:t>
            </a:r>
          </a:p>
          <a:p>
            <a:r>
              <a:rPr lang="en-AU" sz="1600" dirty="0"/>
              <a:t>Set A: 30 elderly prime words</a:t>
            </a:r>
          </a:p>
          <a:p>
            <a:r>
              <a:rPr lang="en-AU" sz="1600" dirty="0"/>
              <a:t>Set B: 30 neutral words</a:t>
            </a:r>
          </a:p>
          <a:p>
            <a:endParaRPr lang="en-AU" sz="1600" dirty="0"/>
          </a:p>
          <a:p>
            <a:r>
              <a:rPr lang="en-AU" sz="1600" dirty="0"/>
              <a:t>Walk time: 9.75m</a:t>
            </a:r>
          </a:p>
        </p:txBody>
      </p:sp>
      <p:graphicFrame>
        <p:nvGraphicFramePr>
          <p:cNvPr id="12" name="Chart 11"/>
          <p:cNvGraphicFramePr>
            <a:graphicFrameLocks/>
          </p:cNvGraphicFramePr>
          <p:nvPr>
            <p:extLst>
              <p:ext uri="{D42A27DB-BD31-4B8C-83A1-F6EECF244321}">
                <p14:modId xmlns:p14="http://schemas.microsoft.com/office/powerpoint/2010/main" val="219541047"/>
              </p:ext>
            </p:extLst>
          </p:nvPr>
        </p:nvGraphicFramePr>
        <p:xfrm>
          <a:off x="8478818" y="1648276"/>
          <a:ext cx="3240000" cy="21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6315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34491" y="1197395"/>
            <a:ext cx="8435339" cy="1200329"/>
          </a:xfrm>
          <a:prstGeom prst="rect">
            <a:avLst/>
          </a:prstGeom>
        </p:spPr>
        <p:txBody>
          <a:bodyPr wrap="square">
            <a:spAutoFit/>
          </a:bodyPr>
          <a:lstStyle/>
          <a:p>
            <a:pPr algn="ctr"/>
            <a:r>
              <a:rPr lang="en-AU" sz="2400" dirty="0">
                <a:solidFill>
                  <a:srgbClr val="00B0F0"/>
                </a:solidFill>
              </a:rPr>
              <a:t>Outcomes of </a:t>
            </a:r>
            <a:r>
              <a:rPr lang="en-AU" sz="2400" dirty="0" err="1">
                <a:solidFill>
                  <a:srgbClr val="00B0F0"/>
                </a:solidFill>
              </a:rPr>
              <a:t>Bargh</a:t>
            </a:r>
            <a:r>
              <a:rPr lang="en-AU" sz="2400" dirty="0">
                <a:solidFill>
                  <a:srgbClr val="00B0F0"/>
                </a:solidFill>
              </a:rPr>
              <a:t> study</a:t>
            </a:r>
          </a:p>
          <a:p>
            <a:pPr algn="ctr"/>
            <a:endParaRPr lang="en-AU" sz="2400" dirty="0">
              <a:solidFill>
                <a:srgbClr val="00B0F0"/>
              </a:solidFill>
            </a:endParaRPr>
          </a:p>
          <a:p>
            <a:pPr algn="ctr"/>
            <a:endParaRPr lang="en-AU" sz="2400" dirty="0">
              <a:solidFill>
                <a:srgbClr val="00B0F0"/>
              </a:solidFill>
            </a:endParaRPr>
          </a:p>
        </p:txBody>
      </p:sp>
      <p:sp>
        <p:nvSpPr>
          <p:cNvPr id="4" name="Rectangle 4"/>
          <p:cNvSpPr>
            <a:spLocks noChangeArrowheads="1"/>
          </p:cNvSpPr>
          <p:nvPr/>
        </p:nvSpPr>
        <p:spPr bwMode="auto">
          <a:xfrm>
            <a:off x="1141749" y="5257659"/>
            <a:ext cx="94455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sz="2400" dirty="0">
                <a:solidFill>
                  <a:srgbClr val="00B050"/>
                </a:solidFill>
              </a:rPr>
              <a:t>Priming social stereotypes has an automatic effect on related stereotypical actions</a:t>
            </a:r>
          </a:p>
        </p:txBody>
      </p:sp>
      <p:sp>
        <p:nvSpPr>
          <p:cNvPr id="5" name="Rectangle 4"/>
          <p:cNvSpPr>
            <a:spLocks noChangeArrowheads="1"/>
          </p:cNvSpPr>
          <p:nvPr/>
        </p:nvSpPr>
        <p:spPr bwMode="auto">
          <a:xfrm>
            <a:off x="1735445" y="3288934"/>
            <a:ext cx="825814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solidFill>
                  <a:srgbClr val="7030A0"/>
                </a:solidFill>
              </a:rPr>
              <a:t>There were differences in walking time between those who were given “elderly” words on the Scrambled Sentences Test and those given neutral words on the Scrambled Sentences Test</a:t>
            </a:r>
          </a:p>
        </p:txBody>
      </p:sp>
      <p:sp>
        <p:nvSpPr>
          <p:cNvPr id="6" name="Rectangle 4"/>
          <p:cNvSpPr>
            <a:spLocks noChangeArrowheads="1"/>
          </p:cNvSpPr>
          <p:nvPr/>
        </p:nvSpPr>
        <p:spPr bwMode="auto">
          <a:xfrm>
            <a:off x="1217988" y="2058872"/>
            <a:ext cx="929305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solidFill>
                  <a:srgbClr val="C00000"/>
                </a:solidFill>
              </a:rPr>
              <a:t>Walking times were longer in elderly condition than neutral condition (Elderly &gt; Neutral)</a:t>
            </a:r>
          </a:p>
        </p:txBody>
      </p:sp>
    </p:spTree>
    <p:extLst>
      <p:ext uri="{BB962C8B-B14F-4D97-AF65-F5344CB8AC3E}">
        <p14:creationId xmlns:p14="http://schemas.microsoft.com/office/powerpoint/2010/main" val="162118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1680" y="1785831"/>
            <a:ext cx="7584707" cy="4739759"/>
          </a:xfrm>
          <a:prstGeom prst="rect">
            <a:avLst/>
          </a:prstGeom>
        </p:spPr>
        <p:txBody>
          <a:bodyPr wrap="square">
            <a:spAutoFit/>
          </a:bodyPr>
          <a:lstStyle/>
          <a:p>
            <a:endParaRPr lang="en-AU" sz="3200" dirty="0">
              <a:latin typeface="Arial" panose="020B0604020202020204" pitchFamily="34" charset="0"/>
            </a:endParaRPr>
          </a:p>
          <a:p>
            <a:r>
              <a:rPr lang="en-AU" b="1" dirty="0">
                <a:solidFill>
                  <a:srgbClr val="000000"/>
                </a:solidFill>
                <a:latin typeface="Arial" panose="020B0604020202020204" pitchFamily="34" charset="0"/>
              </a:rPr>
              <a:t>Mandatory practical: </a:t>
            </a:r>
            <a:endParaRPr lang="en-AU" dirty="0"/>
          </a:p>
          <a:p>
            <a:r>
              <a:rPr lang="en-AU" dirty="0"/>
              <a:t>Use a correlational research design to investigate the relationship between stereotypes and behaviour by </a:t>
            </a:r>
            <a:r>
              <a:rPr lang="en-AU" dirty="0">
                <a:solidFill>
                  <a:srgbClr val="92D050"/>
                </a:solidFill>
              </a:rPr>
              <a:t>replicating</a:t>
            </a:r>
            <a:r>
              <a:rPr lang="en-AU" dirty="0"/>
              <a:t> the 1996 investigation by John </a:t>
            </a:r>
            <a:r>
              <a:rPr lang="en-AU" dirty="0" err="1"/>
              <a:t>Bargh</a:t>
            </a:r>
            <a:r>
              <a:rPr lang="en-AU" dirty="0"/>
              <a:t>, Mark Chen and Lara Burrows </a:t>
            </a:r>
            <a:r>
              <a:rPr lang="en-AU" dirty="0">
                <a:solidFill>
                  <a:srgbClr val="92D050"/>
                </a:solidFill>
              </a:rPr>
              <a:t>(Experiment 2)</a:t>
            </a:r>
            <a:r>
              <a:rPr lang="en-AU" dirty="0"/>
              <a:t>. </a:t>
            </a:r>
          </a:p>
          <a:p>
            <a:r>
              <a:rPr lang="en-AU" dirty="0"/>
              <a:t>	</a:t>
            </a:r>
          </a:p>
          <a:p>
            <a:r>
              <a:rPr lang="en-AU" dirty="0">
                <a:solidFill>
                  <a:srgbClr val="FF0000"/>
                </a:solidFill>
                <a:latin typeface="Arial" panose="020B0604020202020204" pitchFamily="34" charset="0"/>
              </a:rPr>
              <a:t>How do we replicate?</a:t>
            </a:r>
          </a:p>
          <a:p>
            <a:r>
              <a:rPr lang="en-AU" dirty="0">
                <a:solidFill>
                  <a:srgbClr val="FF0000"/>
                </a:solidFill>
                <a:latin typeface="Arial" panose="020B0604020202020204" pitchFamily="34" charset="0"/>
              </a:rPr>
              <a:t>Conceptual replication: </a:t>
            </a:r>
            <a:r>
              <a:rPr lang="en-AU" dirty="0">
                <a:solidFill>
                  <a:srgbClr val="92D050"/>
                </a:solidFill>
                <a:latin typeface="Arial" panose="020B0604020202020204" pitchFamily="34" charset="0"/>
              </a:rPr>
              <a:t>Same theoretical variables, same theoretical hypothesis</a:t>
            </a:r>
          </a:p>
          <a:p>
            <a:r>
              <a:rPr lang="en-AU" dirty="0">
                <a:solidFill>
                  <a:srgbClr val="FF0000"/>
                </a:solidFill>
                <a:latin typeface="Arial" panose="020B0604020202020204" pitchFamily="34" charset="0"/>
              </a:rPr>
              <a:t>What aspects of study do we replicate: </a:t>
            </a:r>
            <a:r>
              <a:rPr lang="en-AU" dirty="0">
                <a:solidFill>
                  <a:srgbClr val="92D050"/>
                </a:solidFill>
                <a:latin typeface="Arial" panose="020B0604020202020204" pitchFamily="34" charset="0"/>
              </a:rPr>
              <a:t>keep, change or modify some or all of the operational variables</a:t>
            </a:r>
          </a:p>
          <a:p>
            <a:endParaRPr lang="en-AU" dirty="0">
              <a:solidFill>
                <a:srgbClr val="92D050"/>
              </a:solidFill>
              <a:latin typeface="Arial" panose="020B0604020202020204" pitchFamily="34" charset="0"/>
            </a:endParaRPr>
          </a:p>
          <a:p>
            <a:r>
              <a:rPr lang="en-AU" dirty="0">
                <a:solidFill>
                  <a:srgbClr val="92D050"/>
                </a:solidFill>
                <a:latin typeface="Arial" panose="020B0604020202020204" pitchFamily="34" charset="0"/>
              </a:rPr>
              <a:t>Keep all: direct replication</a:t>
            </a:r>
          </a:p>
          <a:p>
            <a:r>
              <a:rPr lang="en-AU" dirty="0">
                <a:solidFill>
                  <a:srgbClr val="92D050"/>
                </a:solidFill>
                <a:latin typeface="Arial" panose="020B0604020202020204" pitchFamily="34" charset="0"/>
              </a:rPr>
              <a:t>Change some or all: extension</a:t>
            </a:r>
          </a:p>
          <a:p>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406395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1304" y="1776206"/>
            <a:ext cx="7806089" cy="3354765"/>
          </a:xfrm>
          <a:prstGeom prst="rect">
            <a:avLst/>
          </a:prstGeom>
        </p:spPr>
        <p:txBody>
          <a:bodyPr wrap="square">
            <a:spAutoFit/>
          </a:bodyPr>
          <a:lstStyle/>
          <a:p>
            <a:endParaRPr lang="en-AU" sz="3200" dirty="0">
              <a:latin typeface="Arial" panose="020B0604020202020204" pitchFamily="34" charset="0"/>
            </a:endParaRPr>
          </a:p>
          <a:p>
            <a:r>
              <a:rPr lang="en-AU" b="1" dirty="0">
                <a:solidFill>
                  <a:srgbClr val="000000"/>
                </a:solidFill>
                <a:latin typeface="Arial" panose="020B0604020202020204" pitchFamily="34" charset="0"/>
              </a:rPr>
              <a:t>Mandatory practical: </a:t>
            </a:r>
            <a:endParaRPr lang="en-AU" dirty="0"/>
          </a:p>
          <a:p>
            <a:r>
              <a:rPr lang="en-AU" dirty="0"/>
              <a:t>Use a correlational research design to investigate the relationship between </a:t>
            </a:r>
            <a:r>
              <a:rPr lang="en-AU" dirty="0">
                <a:solidFill>
                  <a:srgbClr val="7030A0"/>
                </a:solidFill>
              </a:rPr>
              <a:t>stereotypes</a:t>
            </a:r>
            <a:r>
              <a:rPr lang="en-AU" dirty="0"/>
              <a:t> and </a:t>
            </a:r>
            <a:r>
              <a:rPr lang="en-AU" dirty="0">
                <a:solidFill>
                  <a:srgbClr val="7030A0"/>
                </a:solidFill>
              </a:rPr>
              <a:t>behaviour </a:t>
            </a:r>
            <a:r>
              <a:rPr lang="en-AU" dirty="0"/>
              <a:t>by replicating the 1996 investigation by John </a:t>
            </a:r>
            <a:r>
              <a:rPr lang="en-AU" dirty="0" err="1"/>
              <a:t>Bargh</a:t>
            </a:r>
            <a:r>
              <a:rPr lang="en-AU" dirty="0"/>
              <a:t>, Mark Chen and Lara Burrows (Experiment 2). </a:t>
            </a:r>
          </a:p>
          <a:p>
            <a:r>
              <a:rPr lang="en-AU" dirty="0"/>
              <a:t>	</a:t>
            </a:r>
          </a:p>
          <a:p>
            <a:r>
              <a:rPr lang="en-AU" dirty="0">
                <a:solidFill>
                  <a:srgbClr val="FF0000"/>
                </a:solidFill>
                <a:latin typeface="Arial" panose="020B0604020202020204" pitchFamily="34" charset="0"/>
              </a:rPr>
              <a:t>What are conceptual variables	What are the operational variables</a:t>
            </a:r>
          </a:p>
          <a:p>
            <a:r>
              <a:rPr lang="en-AU" dirty="0">
                <a:solidFill>
                  <a:srgbClr val="7030A0"/>
                </a:solidFill>
                <a:latin typeface="Arial" panose="020B0604020202020204" pitchFamily="34" charset="0"/>
              </a:rPr>
              <a:t>Stereotypes			Elderly related words</a:t>
            </a:r>
          </a:p>
          <a:p>
            <a:r>
              <a:rPr lang="en-AU" dirty="0">
                <a:solidFill>
                  <a:srgbClr val="7030A0"/>
                </a:solidFill>
                <a:latin typeface="Arial" panose="020B0604020202020204" pitchFamily="34" charset="0"/>
              </a:rPr>
              <a:t>Behaviour (Actions)		Walking Time</a:t>
            </a:r>
          </a:p>
          <a:p>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43722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5227915" y="2001675"/>
            <a:ext cx="1739891" cy="9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5347908" y="4497100"/>
            <a:ext cx="1739891" cy="9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3188043" y="3108843"/>
            <a:ext cx="1739891" cy="125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7387780" y="3031998"/>
            <a:ext cx="1739891" cy="1492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6967806" y="2298942"/>
            <a:ext cx="1289919" cy="7330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a:t>The Scientific Method and the research process</a:t>
            </a:r>
          </a:p>
        </p:txBody>
      </p:sp>
      <p:sp>
        <p:nvSpPr>
          <p:cNvPr id="2" name="Rectangle 1"/>
          <p:cNvSpPr/>
          <p:nvPr/>
        </p:nvSpPr>
        <p:spPr>
          <a:xfrm>
            <a:off x="4170633" y="760509"/>
            <a:ext cx="4367862" cy="1200329"/>
          </a:xfrm>
          <a:prstGeom prst="rect">
            <a:avLst/>
          </a:prstGeom>
          <a:ln>
            <a:solidFill>
              <a:srgbClr val="00B0F0"/>
            </a:solidFill>
          </a:ln>
        </p:spPr>
        <p:txBody>
          <a:bodyPr wrap="square">
            <a:spAutoFit/>
          </a:bodyPr>
          <a:lstStyle/>
          <a:p>
            <a:pPr indent="-342900">
              <a:buAutoNum type="arabicPeriod"/>
            </a:pPr>
            <a:r>
              <a:rPr lang="en-AU" b="1" dirty="0">
                <a:latin typeface="Calibri" panose="020F0502020204030204" pitchFamily="34" charset="0"/>
                <a:ea typeface="Calibri" panose="020F0502020204030204" pitchFamily="34" charset="0"/>
                <a:cs typeface="Times New Roman" panose="02020603050405020304" pitchFamily="18" charset="0"/>
              </a:rPr>
              <a:t>What is the research question?</a:t>
            </a:r>
          </a:p>
          <a:p>
            <a:pPr indent="-342900">
              <a:buFont typeface="Arial" panose="020B0604020202020204" pitchFamily="34" charset="0"/>
              <a:buChar char="•"/>
            </a:pPr>
            <a:r>
              <a:rPr lang="en-AU" b="1" dirty="0">
                <a:latin typeface="Calibri" panose="020F0502020204030204" pitchFamily="34" charset="0"/>
                <a:ea typeface="Calibri" panose="020F0502020204030204" pitchFamily="34" charset="0"/>
                <a:cs typeface="Times New Roman" panose="02020603050405020304" pitchFamily="18" charset="0"/>
              </a:rPr>
              <a:t>What are the theoretical variables / constructs.</a:t>
            </a:r>
          </a:p>
          <a:p>
            <a:pPr indent="-342900">
              <a:buFont typeface="Arial" panose="020B0604020202020204" pitchFamily="34" charset="0"/>
              <a:buChar char="•"/>
            </a:pPr>
            <a:r>
              <a:rPr lang="en-AU" b="1" dirty="0">
                <a:latin typeface="Calibri" panose="020F0502020204030204" pitchFamily="34" charset="0"/>
                <a:ea typeface="Calibri" panose="020F0502020204030204" pitchFamily="34" charset="0"/>
                <a:cs typeface="Times New Roman" panose="02020603050405020304" pitchFamily="18" charset="0"/>
              </a:rPr>
              <a:t>What are the operational variables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8734438" y="1798001"/>
            <a:ext cx="3178630" cy="1025922"/>
          </a:xfrm>
          <a:prstGeom prst="rect">
            <a:avLst/>
          </a:prstGeom>
          <a:ln>
            <a:solidFill>
              <a:srgbClr val="00B0F0"/>
            </a:solidFill>
          </a:ln>
        </p:spPr>
        <p:txBody>
          <a:bodyPr wrap="square">
            <a:spAutoFit/>
          </a:bodyPr>
          <a:lstStyle/>
          <a:p>
            <a:pPr>
              <a:spcAft>
                <a:spcPts val="800"/>
              </a:spcAft>
            </a:pPr>
            <a:r>
              <a:rPr lang="en-AU" b="1" dirty="0">
                <a:latin typeface="Calibri" panose="020F0502020204030204" pitchFamily="34" charset="0"/>
                <a:ea typeface="Calibri" panose="020F0502020204030204" pitchFamily="34" charset="0"/>
                <a:cs typeface="Times New Roman" panose="02020603050405020304" pitchFamily="18" charset="0"/>
              </a:rPr>
              <a:t>2. What are the hypotheses? </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b="1" dirty="0">
                <a:latin typeface="Calibri" panose="020F0502020204030204" pitchFamily="34" charset="0"/>
                <a:ea typeface="Calibri" panose="020F0502020204030204" pitchFamily="34" charset="0"/>
                <a:cs typeface="Times New Roman" panose="02020603050405020304" pitchFamily="18" charset="0"/>
              </a:rPr>
              <a:t>3. What do you expect to find if the theory is correct</a:t>
            </a:r>
            <a:endParaRPr lang="en-AU" dirty="0"/>
          </a:p>
        </p:txBody>
      </p:sp>
      <p:sp>
        <p:nvSpPr>
          <p:cNvPr id="13" name="Rectangle 12"/>
          <p:cNvSpPr/>
          <p:nvPr/>
        </p:nvSpPr>
        <p:spPr>
          <a:xfrm>
            <a:off x="8734438" y="4493135"/>
            <a:ext cx="3178630" cy="923330"/>
          </a:xfrm>
          <a:prstGeom prst="rect">
            <a:avLst/>
          </a:prstGeom>
          <a:ln>
            <a:solidFill>
              <a:srgbClr val="00B0F0"/>
            </a:solidFill>
          </a:ln>
        </p:spPr>
        <p:txBody>
          <a:bodyPr wrap="square">
            <a:spAutoFit/>
          </a:bodyPr>
          <a:lstStyle/>
          <a:p>
            <a:r>
              <a:rPr lang="en-AU" dirty="0">
                <a:latin typeface="Calibri" panose="020F0502020204030204" pitchFamily="34" charset="0"/>
                <a:ea typeface="Calibri" panose="020F0502020204030204" pitchFamily="34" charset="0"/>
                <a:cs typeface="Times New Roman" panose="02020603050405020304" pitchFamily="18" charset="0"/>
              </a:rPr>
              <a:t>4. </a:t>
            </a:r>
            <a:r>
              <a:rPr lang="en-AU" b="1" dirty="0">
                <a:latin typeface="Calibri" panose="020F0502020204030204" pitchFamily="34" charset="0"/>
                <a:ea typeface="Calibri" panose="020F0502020204030204" pitchFamily="34" charset="0"/>
                <a:cs typeface="Times New Roman" panose="02020603050405020304" pitchFamily="18" charset="0"/>
              </a:rPr>
              <a:t>What type of investigation is being used</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a:latin typeface="Calibri" panose="020F0502020204030204" pitchFamily="34" charset="0"/>
                <a:ea typeface="Calibri" panose="020F0502020204030204" pitchFamily="34" charset="0"/>
                <a:cs typeface="Times New Roman" panose="02020603050405020304" pitchFamily="18" charset="0"/>
              </a:rPr>
              <a:t>5. </a:t>
            </a:r>
            <a:r>
              <a:rPr lang="en-AU" b="1" dirty="0">
                <a:latin typeface="Calibri" panose="020F0502020204030204" pitchFamily="34" charset="0"/>
                <a:ea typeface="Calibri" panose="020F0502020204030204" pitchFamily="34" charset="0"/>
                <a:cs typeface="Times New Roman" panose="02020603050405020304" pitchFamily="18" charset="0"/>
              </a:rPr>
              <a:t>What are IVs and/or DV’s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4170633" y="5515365"/>
            <a:ext cx="4367862" cy="1218819"/>
          </a:xfrm>
          <a:prstGeom prst="rect">
            <a:avLst/>
          </a:prstGeom>
          <a:ln>
            <a:solidFill>
              <a:srgbClr val="00B0F0"/>
            </a:solidFill>
          </a:ln>
        </p:spPr>
        <p:txBody>
          <a:bodyPr wrap="square">
            <a:spAutoFit/>
          </a:bodyPr>
          <a:lstStyle/>
          <a:p>
            <a:r>
              <a:rPr lang="en-AU" dirty="0">
                <a:latin typeface="Calibri" panose="020F0502020204030204" pitchFamily="34" charset="0"/>
                <a:ea typeface="Calibri" panose="020F0502020204030204" pitchFamily="34" charset="0"/>
                <a:cs typeface="Times New Roman" panose="02020603050405020304" pitchFamily="18" charset="0"/>
              </a:rPr>
              <a:t>6. </a:t>
            </a:r>
            <a:r>
              <a:rPr lang="en-AU" b="1" dirty="0">
                <a:latin typeface="Calibri" panose="020F0502020204030204" pitchFamily="34" charset="0"/>
                <a:ea typeface="Calibri" panose="020F0502020204030204" pitchFamily="34" charset="0"/>
                <a:cs typeface="Times New Roman" panose="02020603050405020304" pitchFamily="18" charset="0"/>
              </a:rPr>
              <a:t>Find Means, Standard Deviation</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a:latin typeface="Calibri" panose="020F0502020204030204" pitchFamily="34" charset="0"/>
                <a:ea typeface="Calibri" panose="020F0502020204030204" pitchFamily="34" charset="0"/>
                <a:cs typeface="Times New Roman" panose="02020603050405020304" pitchFamily="18" charset="0"/>
              </a:rPr>
              <a:t>7. </a:t>
            </a:r>
            <a:r>
              <a:rPr lang="en-AU" b="1" dirty="0">
                <a:latin typeface="Calibri" panose="020F0502020204030204" pitchFamily="34" charset="0"/>
                <a:ea typeface="Calibri" panose="020F0502020204030204" pitchFamily="34" charset="0"/>
                <a:cs typeface="Times New Roman" panose="02020603050405020304" pitchFamily="18" charset="0"/>
              </a:rPr>
              <a:t>What type of graph should we 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8. </a:t>
            </a:r>
            <a:r>
              <a:rPr lang="en-AU" b="1" dirty="0">
                <a:latin typeface="Calibri" panose="020F0502020204030204" pitchFamily="34" charset="0"/>
                <a:ea typeface="Calibri" panose="020F0502020204030204" pitchFamily="34" charset="0"/>
                <a:cs typeface="Times New Roman" panose="02020603050405020304" pitchFamily="18" charset="0"/>
              </a:rPr>
              <a:t>Make appropriate Graph</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9. </a:t>
            </a:r>
            <a:r>
              <a:rPr lang="en-AU" b="1" dirty="0">
                <a:latin typeface="Calibri" panose="020F0502020204030204" pitchFamily="34" charset="0"/>
                <a:ea typeface="Calibri" panose="020F0502020204030204" pitchFamily="34" charset="0"/>
                <a:cs typeface="Times New Roman" panose="02020603050405020304" pitchFamily="18" charset="0"/>
              </a:rPr>
              <a:t>Does the data conform with expectations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382919" y="4508219"/>
            <a:ext cx="3439893" cy="1258421"/>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10.  </a:t>
            </a:r>
            <a:r>
              <a:rPr lang="en-AU" b="1" dirty="0">
                <a:latin typeface="Calibri" panose="020F0502020204030204" pitchFamily="34" charset="0"/>
                <a:ea typeface="Calibri" panose="020F0502020204030204" pitchFamily="34" charset="0"/>
                <a:cs typeface="Times New Roman" panose="02020603050405020304" pitchFamily="18" charset="0"/>
              </a:rPr>
              <a:t>What statistics do we 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AutoNum type="arabicPeriod" startAt="11"/>
              <a:tabLst>
                <a:tab pos="540385" algn="l"/>
              </a:tabLst>
            </a:pPr>
            <a:r>
              <a:rPr lang="en-AU" b="1" dirty="0">
                <a:latin typeface="Calibri" panose="020F0502020204030204" pitchFamily="34" charset="0"/>
                <a:ea typeface="Calibri" panose="020F0502020204030204" pitchFamily="34" charset="0"/>
                <a:cs typeface="Times New Roman" panose="02020603050405020304" pitchFamily="18" charset="0"/>
              </a:rPr>
              <a:t>What is the value of the statistic and p-value</a:t>
            </a:r>
          </a:p>
          <a:p>
            <a:pPr marL="342900" indent="-342900">
              <a:lnSpc>
                <a:spcPct val="107000"/>
              </a:lnSpc>
              <a:spcAft>
                <a:spcPts val="800"/>
              </a:spcAft>
              <a:buAutoNum type="arabicPeriod" startAt="11"/>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 </a:t>
            </a:r>
            <a:r>
              <a:rPr lang="en-AU" b="1" dirty="0">
                <a:latin typeface="Calibri" panose="020F0502020204030204" pitchFamily="34" charset="0"/>
                <a:ea typeface="Calibri" panose="020F0502020204030204" pitchFamily="34" charset="0"/>
                <a:cs typeface="Times New Roman" panose="02020603050405020304" pitchFamily="18" charset="0"/>
              </a:rPr>
              <a:t>Is the p-value less than (&lt;) .05</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p:nvPr/>
        </p:nvSpPr>
        <p:spPr>
          <a:xfrm>
            <a:off x="364484" y="1799578"/>
            <a:ext cx="3457683" cy="1200329"/>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13. </a:t>
            </a:r>
            <a:r>
              <a:rPr lang="en-AU" b="1" dirty="0">
                <a:latin typeface="Calibri" panose="020F0502020204030204" pitchFamily="34" charset="0"/>
                <a:ea typeface="Calibri" panose="020F0502020204030204" pitchFamily="34" charset="0"/>
                <a:cs typeface="Times New Roman" panose="02020603050405020304" pitchFamily="18" charset="0"/>
              </a:rPr>
              <a:t>Has the hypothesis been confirmed</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14. </a:t>
            </a:r>
            <a:r>
              <a:rPr lang="en-AU" b="1" dirty="0">
                <a:latin typeface="Calibri" panose="020F0502020204030204" pitchFamily="34" charset="0"/>
                <a:ea typeface="Calibri" panose="020F0502020204030204" pitchFamily="34" charset="0"/>
                <a:cs typeface="Times New Roman" panose="02020603050405020304" pitchFamily="18" charset="0"/>
              </a:rPr>
              <a:t>What is the answer to the research question</a:t>
            </a:r>
            <a:r>
              <a:rPr lang="en-AU" dirty="0">
                <a:latin typeface="Calibri" panose="020F0502020204030204" pitchFamily="34" charset="0"/>
                <a:ea typeface="Calibri" panose="020F0502020204030204" pitchFamily="34" charset="0"/>
                <a:cs typeface="Times New Roman" panose="02020603050405020304" pitchFamily="18" charset="0"/>
              </a:rPr>
              <a:t>.</a:t>
            </a:r>
          </a:p>
        </p:txBody>
      </p:sp>
      <p:sp>
        <p:nvSpPr>
          <p:cNvPr id="19" name="Rectangle 5"/>
          <p:cNvSpPr txBox="1">
            <a:spLocks noChangeArrowheads="1"/>
          </p:cNvSpPr>
          <p:nvPr/>
        </p:nvSpPr>
        <p:spPr>
          <a:xfrm>
            <a:off x="4407059" y="3753565"/>
            <a:ext cx="3600450"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a:solidFill>
                  <a:srgbClr val="7030A0"/>
                </a:solidFill>
              </a:rPr>
              <a:t>Scientific Method</a:t>
            </a:r>
          </a:p>
        </p:txBody>
      </p:sp>
      <p:cxnSp>
        <p:nvCxnSpPr>
          <p:cNvPr id="22" name="AutoShape 9"/>
          <p:cNvCxnSpPr>
            <a:cxnSpLocks noChangeShapeType="1"/>
          </p:cNvCxnSpPr>
          <p:nvPr/>
        </p:nvCxnSpPr>
        <p:spPr bwMode="auto">
          <a:xfrm flipV="1">
            <a:off x="7006972" y="4577053"/>
            <a:ext cx="1289919" cy="733056"/>
          </a:xfrm>
          <a:prstGeom prst="curvedConnector2">
            <a:avLst/>
          </a:prstGeom>
          <a:noFill/>
          <a:ln w="9525">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AutoShape 9"/>
          <p:cNvCxnSpPr>
            <a:cxnSpLocks noChangeShapeType="1"/>
          </p:cNvCxnSpPr>
          <p:nvPr/>
        </p:nvCxnSpPr>
        <p:spPr bwMode="auto">
          <a:xfrm flipH="1">
            <a:off x="4028227" y="2318029"/>
            <a:ext cx="1289919" cy="733056"/>
          </a:xfrm>
          <a:prstGeom prst="curvedConnector2">
            <a:avLst/>
          </a:prstGeom>
          <a:noFill/>
          <a:ln w="9525">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AutoShape 9"/>
          <p:cNvCxnSpPr>
            <a:cxnSpLocks noChangeShapeType="1"/>
          </p:cNvCxnSpPr>
          <p:nvPr/>
        </p:nvCxnSpPr>
        <p:spPr bwMode="auto">
          <a:xfrm flipH="1" flipV="1">
            <a:off x="4067393" y="4596140"/>
            <a:ext cx="1289919" cy="733056"/>
          </a:xfrm>
          <a:prstGeom prst="curvedConnector2">
            <a:avLst/>
          </a:prstGeom>
          <a:noFill/>
          <a:ln w="9525">
            <a:solidFill>
              <a:schemeClr val="tx1"/>
            </a:solidFill>
            <a:round/>
            <a:headEnd type="non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52183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3071" y="1776206"/>
            <a:ext cx="6096000" cy="3354765"/>
          </a:xfrm>
          <a:prstGeom prst="rect">
            <a:avLst/>
          </a:prstGeom>
        </p:spPr>
        <p:txBody>
          <a:bodyPr>
            <a:spAutoFit/>
          </a:bodyPr>
          <a:lstStyle/>
          <a:p>
            <a:endParaRPr lang="en-AU" sz="3200" dirty="0">
              <a:latin typeface="Arial" panose="020B0604020202020204" pitchFamily="34" charset="0"/>
            </a:endParaRPr>
          </a:p>
          <a:p>
            <a:r>
              <a:rPr lang="en-AU" b="1" dirty="0">
                <a:solidFill>
                  <a:srgbClr val="000000"/>
                </a:solidFill>
                <a:latin typeface="Arial" panose="020B0604020202020204" pitchFamily="34" charset="0"/>
              </a:rPr>
              <a:t>Mandatory practical: </a:t>
            </a:r>
            <a:endParaRPr lang="en-AU" dirty="0"/>
          </a:p>
          <a:p>
            <a:r>
              <a:rPr lang="en-AU" dirty="0"/>
              <a:t>Use a </a:t>
            </a:r>
            <a:r>
              <a:rPr lang="en-AU" dirty="0">
                <a:solidFill>
                  <a:srgbClr val="0070C0"/>
                </a:solidFill>
              </a:rPr>
              <a:t>correlational research </a:t>
            </a:r>
            <a:r>
              <a:rPr lang="en-AU" dirty="0"/>
              <a:t>design to investigate the relationship between stereotypes and behaviour by replicating the 1996 investigation by John </a:t>
            </a:r>
            <a:r>
              <a:rPr lang="en-AU" dirty="0" err="1"/>
              <a:t>Bargh</a:t>
            </a:r>
            <a:r>
              <a:rPr lang="en-AU" dirty="0"/>
              <a:t>, Mark Chen and Lara Burrows (Experiment 2). </a:t>
            </a:r>
          </a:p>
          <a:p>
            <a:r>
              <a:rPr lang="en-AU" dirty="0"/>
              <a:t>	</a:t>
            </a:r>
          </a:p>
          <a:p>
            <a:r>
              <a:rPr lang="en-AU" dirty="0">
                <a:solidFill>
                  <a:srgbClr val="C00000"/>
                </a:solidFill>
                <a:latin typeface="Arial" panose="020B0604020202020204" pitchFamily="34" charset="0"/>
              </a:rPr>
              <a:t>Problem: </a:t>
            </a:r>
            <a:r>
              <a:rPr lang="en-AU" dirty="0" err="1">
                <a:solidFill>
                  <a:srgbClr val="C00000"/>
                </a:solidFill>
                <a:latin typeface="Arial" panose="020B0604020202020204" pitchFamily="34" charset="0"/>
              </a:rPr>
              <a:t>Bargh</a:t>
            </a:r>
            <a:r>
              <a:rPr lang="en-AU" dirty="0">
                <a:solidFill>
                  <a:srgbClr val="C00000"/>
                </a:solidFill>
                <a:latin typeface="Arial" panose="020B0604020202020204" pitchFamily="34" charset="0"/>
              </a:rPr>
              <a:t> et al. used an experimental design – we need to do a </a:t>
            </a:r>
            <a:r>
              <a:rPr lang="en-AU" i="1" dirty="0">
                <a:solidFill>
                  <a:srgbClr val="C00000"/>
                </a:solidFill>
                <a:latin typeface="Arial" panose="020B0604020202020204" pitchFamily="34" charset="0"/>
              </a:rPr>
              <a:t>conceptual</a:t>
            </a:r>
            <a:r>
              <a:rPr lang="en-AU" dirty="0">
                <a:solidFill>
                  <a:srgbClr val="C00000"/>
                </a:solidFill>
                <a:latin typeface="Arial" panose="020B0604020202020204" pitchFamily="34" charset="0"/>
              </a:rPr>
              <a:t> replication, but adapt to use a correlational design.</a:t>
            </a:r>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464984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8457" y="2767055"/>
            <a:ext cx="8277308" cy="3139321"/>
          </a:xfrm>
          <a:prstGeom prst="rect">
            <a:avLst/>
          </a:prstGeom>
          <a:noFill/>
        </p:spPr>
        <p:txBody>
          <a:bodyPr wrap="square" rtlCol="0">
            <a:spAutoFit/>
          </a:bodyPr>
          <a:lstStyle/>
          <a:p>
            <a:r>
              <a:rPr lang="en-AU" dirty="0"/>
              <a:t>Stereotype priming is unlikely to be uniform across participants.</a:t>
            </a:r>
          </a:p>
          <a:p>
            <a:endParaRPr lang="en-AU" dirty="0"/>
          </a:p>
          <a:p>
            <a:r>
              <a:rPr lang="en-AU" dirty="0"/>
              <a:t>We can adopt an </a:t>
            </a:r>
            <a:r>
              <a:rPr lang="en-AU" dirty="0">
                <a:solidFill>
                  <a:srgbClr val="0090BA"/>
                </a:solidFill>
              </a:rPr>
              <a:t>individual differences approach</a:t>
            </a:r>
          </a:p>
          <a:p>
            <a:endParaRPr lang="en-AU" dirty="0"/>
          </a:p>
          <a:p>
            <a:r>
              <a:rPr lang="en-AU" dirty="0"/>
              <a:t>If stereotype priming has an effect on performance then those who show strong stereotype priming effects should also show similarly strong action effects </a:t>
            </a:r>
          </a:p>
          <a:p>
            <a:endParaRPr lang="en-AU" dirty="0"/>
          </a:p>
          <a:p>
            <a:r>
              <a:rPr lang="en-AU" dirty="0">
                <a:solidFill>
                  <a:srgbClr val="FF0000"/>
                </a:solidFill>
              </a:rPr>
              <a:t>That is, there is a positive </a:t>
            </a:r>
            <a:r>
              <a:rPr lang="en-AU" i="1" dirty="0">
                <a:solidFill>
                  <a:srgbClr val="FF0000"/>
                </a:solidFill>
              </a:rPr>
              <a:t>relationship</a:t>
            </a:r>
            <a:r>
              <a:rPr lang="en-AU" dirty="0">
                <a:solidFill>
                  <a:srgbClr val="FF0000"/>
                </a:solidFill>
              </a:rPr>
              <a:t> between stereotype priming effects and action effects </a:t>
            </a:r>
          </a:p>
          <a:p>
            <a:endParaRPr lang="en-AU" dirty="0"/>
          </a:p>
        </p:txBody>
      </p:sp>
      <p:sp>
        <p:nvSpPr>
          <p:cNvPr id="3" name="Rectangle 2"/>
          <p:cNvSpPr/>
          <p:nvPr/>
        </p:nvSpPr>
        <p:spPr>
          <a:xfrm>
            <a:off x="1634491" y="1197395"/>
            <a:ext cx="8435339" cy="1569660"/>
          </a:xfrm>
          <a:prstGeom prst="rect">
            <a:avLst/>
          </a:prstGeom>
        </p:spPr>
        <p:txBody>
          <a:bodyPr wrap="square">
            <a:spAutoFit/>
          </a:bodyPr>
          <a:lstStyle/>
          <a:p>
            <a:pPr algn="ctr"/>
            <a:r>
              <a:rPr lang="en-AU" sz="2400" dirty="0">
                <a:solidFill>
                  <a:srgbClr val="00B0F0"/>
                </a:solidFill>
              </a:rPr>
              <a:t>How to get from experimental paradigm to correlational paradigm</a:t>
            </a:r>
          </a:p>
          <a:p>
            <a:pPr algn="ctr"/>
            <a:endParaRPr lang="en-AU" sz="2400" dirty="0">
              <a:solidFill>
                <a:srgbClr val="00B0F0"/>
              </a:solidFill>
            </a:endParaRPr>
          </a:p>
          <a:p>
            <a:pPr algn="ctr"/>
            <a:endParaRPr lang="en-AU" sz="2400" dirty="0">
              <a:solidFill>
                <a:srgbClr val="00B0F0"/>
              </a:solidFill>
            </a:endParaRPr>
          </a:p>
        </p:txBody>
      </p:sp>
    </p:spTree>
    <p:extLst>
      <p:ext uri="{BB962C8B-B14F-4D97-AF65-F5344CB8AC3E}">
        <p14:creationId xmlns:p14="http://schemas.microsoft.com/office/powerpoint/2010/main" val="349564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a:solidFill>
                  <a:srgbClr val="7030A0"/>
                </a:solidFill>
              </a:rPr>
              <a:t>Research Question</a:t>
            </a:r>
          </a:p>
        </p:txBody>
      </p:sp>
      <p:sp>
        <p:nvSpPr>
          <p:cNvPr id="4" name="TextBox 3"/>
          <p:cNvSpPr txBox="1"/>
          <p:nvPr/>
        </p:nvSpPr>
        <p:spPr>
          <a:xfrm>
            <a:off x="6814650" y="1120844"/>
            <a:ext cx="7281416" cy="400110"/>
          </a:xfrm>
          <a:prstGeom prst="rect">
            <a:avLst/>
          </a:prstGeom>
          <a:noFill/>
        </p:spPr>
        <p:txBody>
          <a:bodyPr wrap="square" rtlCol="0">
            <a:spAutoFit/>
          </a:bodyPr>
          <a:lstStyle/>
          <a:p>
            <a:r>
              <a:rPr lang="en-AU" sz="2000" b="1" dirty="0">
                <a:solidFill>
                  <a:srgbClr val="00B050"/>
                </a:solidFill>
              </a:rPr>
              <a:t>Relationships (positive, negative)</a:t>
            </a:r>
          </a:p>
        </p:txBody>
      </p:sp>
      <p:sp>
        <p:nvSpPr>
          <p:cNvPr id="7" name="TextBox 6"/>
          <p:cNvSpPr txBox="1"/>
          <p:nvPr/>
        </p:nvSpPr>
        <p:spPr>
          <a:xfrm>
            <a:off x="6814650" y="2538086"/>
            <a:ext cx="3669526" cy="369332"/>
          </a:xfrm>
          <a:prstGeom prst="rect">
            <a:avLst/>
          </a:prstGeom>
          <a:noFill/>
        </p:spPr>
        <p:txBody>
          <a:bodyPr wrap="square" rtlCol="0">
            <a:spAutoFit/>
          </a:bodyPr>
          <a:lstStyle/>
          <a:p>
            <a:r>
              <a:rPr lang="en-AU" dirty="0">
                <a:solidFill>
                  <a:srgbClr val="00B050"/>
                </a:solidFill>
              </a:rPr>
              <a:t>Data Presentation</a:t>
            </a:r>
          </a:p>
        </p:txBody>
      </p:sp>
      <p:sp>
        <p:nvSpPr>
          <p:cNvPr id="8" name="TextBox 7"/>
          <p:cNvSpPr txBox="1"/>
          <p:nvPr/>
        </p:nvSpPr>
        <p:spPr>
          <a:xfrm>
            <a:off x="7829550" y="4841796"/>
            <a:ext cx="1007520" cy="369332"/>
          </a:xfrm>
          <a:prstGeom prst="rect">
            <a:avLst/>
          </a:prstGeom>
          <a:noFill/>
        </p:spPr>
        <p:txBody>
          <a:bodyPr wrap="none" rtlCol="0">
            <a:spAutoFit/>
          </a:bodyPr>
          <a:lstStyle/>
          <a:p>
            <a:r>
              <a:rPr lang="en-AU" dirty="0">
                <a:solidFill>
                  <a:srgbClr val="00B050"/>
                </a:solidFill>
              </a:rPr>
              <a:t>Statistics</a:t>
            </a:r>
          </a:p>
        </p:txBody>
      </p:sp>
      <p:sp>
        <p:nvSpPr>
          <p:cNvPr id="10" name="TextBox 9"/>
          <p:cNvSpPr txBox="1"/>
          <p:nvPr/>
        </p:nvSpPr>
        <p:spPr>
          <a:xfrm>
            <a:off x="6814649" y="1527507"/>
            <a:ext cx="3863999" cy="923330"/>
          </a:xfrm>
          <a:prstGeom prst="rect">
            <a:avLst/>
          </a:prstGeom>
          <a:noFill/>
        </p:spPr>
        <p:txBody>
          <a:bodyPr wrap="square" rtlCol="0">
            <a:spAutoFit/>
          </a:bodyPr>
          <a:lstStyle/>
          <a:p>
            <a:r>
              <a:rPr lang="en-AU" dirty="0">
                <a:solidFill>
                  <a:srgbClr val="00B050"/>
                </a:solidFill>
              </a:rPr>
              <a:t>Research Paradigm</a:t>
            </a:r>
          </a:p>
          <a:p>
            <a:r>
              <a:rPr lang="en-AU" dirty="0"/>
              <a:t>Correlational</a:t>
            </a:r>
          </a:p>
          <a:p>
            <a:r>
              <a:rPr lang="en-AU" dirty="0"/>
              <a:t>DVs</a:t>
            </a:r>
          </a:p>
        </p:txBody>
      </p:sp>
      <p:graphicFrame>
        <p:nvGraphicFramePr>
          <p:cNvPr id="11" name="Chart 10"/>
          <p:cNvGraphicFramePr>
            <a:graphicFrameLocks/>
          </p:cNvGraphicFramePr>
          <p:nvPr/>
        </p:nvGraphicFramePr>
        <p:xfrm>
          <a:off x="7344852" y="3606976"/>
          <a:ext cx="2566064" cy="1193624"/>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Box 17"/>
          <p:cNvSpPr txBox="1"/>
          <p:nvPr/>
        </p:nvSpPr>
        <p:spPr>
          <a:xfrm>
            <a:off x="6814649" y="3027912"/>
            <a:ext cx="1438701" cy="369332"/>
          </a:xfrm>
          <a:prstGeom prst="rect">
            <a:avLst/>
          </a:prstGeom>
          <a:noFill/>
        </p:spPr>
        <p:txBody>
          <a:bodyPr wrap="square" rtlCol="0">
            <a:spAutoFit/>
          </a:bodyPr>
          <a:lstStyle/>
          <a:p>
            <a:r>
              <a:rPr lang="en-AU" dirty="0"/>
              <a:t>r =.41</a:t>
            </a:r>
          </a:p>
        </p:txBody>
      </p:sp>
      <p:graphicFrame>
        <p:nvGraphicFramePr>
          <p:cNvPr id="20" name="Table 19"/>
          <p:cNvGraphicFramePr>
            <a:graphicFrameLocks noGrp="1"/>
          </p:cNvGraphicFramePr>
          <p:nvPr/>
        </p:nvGraphicFramePr>
        <p:xfrm>
          <a:off x="6814649" y="5368591"/>
          <a:ext cx="4457700" cy="1010920"/>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Pearson Bivariate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Spearman’s Rho</a:t>
                      </a:r>
                    </a:p>
                  </a:txBody>
                  <a:tcPr/>
                </a:tc>
                <a:extLst>
                  <a:ext uri="{0D108BD9-81ED-4DB2-BD59-A6C34878D82A}">
                    <a16:rowId xmlns:a16="http://schemas.microsoft.com/office/drawing/2014/main" val="1144726105"/>
                  </a:ext>
                </a:extLst>
              </a:tr>
            </a:tbl>
          </a:graphicData>
        </a:graphic>
      </p:graphicFrame>
    </p:spTree>
    <p:extLst>
      <p:ext uri="{BB962C8B-B14F-4D97-AF65-F5344CB8AC3E}">
        <p14:creationId xmlns:p14="http://schemas.microsoft.com/office/powerpoint/2010/main" val="88369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923330"/>
          </a:xfrm>
          <a:prstGeom prst="rect">
            <a:avLst/>
          </a:prstGeom>
        </p:spPr>
        <p:txBody>
          <a:bodyPr>
            <a:spAutoFit/>
          </a:bodyPr>
          <a:lstStyle/>
          <a:p>
            <a:pPr marL="285750" indent="-285750">
              <a:buFont typeface="Arial" panose="020B0604020202020204" pitchFamily="34" charset="0"/>
              <a:buChar char="•"/>
            </a:pPr>
            <a:r>
              <a:rPr lang="en-AU" dirty="0">
                <a:solidFill>
                  <a:srgbClr val="7030A0"/>
                </a:solidFill>
              </a:rPr>
              <a:t>Define the research question, state the theoretical hypotheses, and determine the concepts to test</a:t>
            </a: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sz="1200" dirty="0">
                  <a:solidFill>
                    <a:srgbClr val="7030A0"/>
                  </a:solidFill>
                </a:rPr>
                <a:t>Priming social stereotypes has an automatic effect on actions</a:t>
              </a:r>
              <a:endParaRPr lang="en-US" altLang="en-US" sz="1200" b="1" dirty="0">
                <a:solidFill>
                  <a:srgbClr val="C00000"/>
                </a:solidFill>
                <a:latin typeface="Times New Roman" panose="02020603050405020304" pitchFamily="18" charset="0"/>
              </a:endParaRPr>
            </a:p>
          </p:txBody>
        </p:sp>
        <p:sp>
          <p:nvSpPr>
            <p:cNvPr id="5"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8" name="Group 17"/>
          <p:cNvGrpSpPr/>
          <p:nvPr/>
        </p:nvGrpSpPr>
        <p:grpSpPr>
          <a:xfrm>
            <a:off x="4558115" y="2067343"/>
            <a:ext cx="7633885" cy="2529557"/>
            <a:chOff x="4506017" y="1431235"/>
            <a:chExt cx="7633885" cy="2529557"/>
          </a:xfrm>
        </p:grpSpPr>
        <p:sp>
          <p:nvSpPr>
            <p:cNvPr id="16" name="Rectangle 15"/>
            <p:cNvSpPr/>
            <p:nvPr/>
          </p:nvSpPr>
          <p:spPr>
            <a:xfrm>
              <a:off x="4874150" y="2830662"/>
              <a:ext cx="7210093" cy="1130130"/>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a:t>Identify Concepts</a:t>
              </a:r>
            </a:p>
          </p:txBody>
        </p:sp>
        <p:sp>
          <p:nvSpPr>
            <p:cNvPr id="12" name="TextBox 11"/>
            <p:cNvSpPr txBox="1"/>
            <p:nvPr/>
          </p:nvSpPr>
          <p:spPr>
            <a:xfrm>
              <a:off x="4506017" y="1431235"/>
              <a:ext cx="6098651" cy="2031325"/>
            </a:xfrm>
            <a:prstGeom prst="rect">
              <a:avLst/>
            </a:prstGeom>
            <a:noFill/>
          </p:spPr>
          <p:txBody>
            <a:bodyPr wrap="square" rtlCol="0">
              <a:spAutoFit/>
            </a:bodyPr>
            <a:lstStyle/>
            <a:p>
              <a:r>
                <a:rPr lang="en-AU" dirty="0"/>
                <a:t>Is stereotype priming related to action</a:t>
              </a:r>
            </a:p>
            <a:p>
              <a:endParaRPr lang="en-AU" dirty="0"/>
            </a:p>
            <a:p>
              <a:r>
                <a:rPr lang="en-AU" dirty="0">
                  <a:solidFill>
                    <a:srgbClr val="FF0000"/>
                  </a:solidFill>
                </a:rPr>
                <a:t>Is there a relationship between stereotype priming effects and action effects </a:t>
              </a:r>
            </a:p>
            <a:p>
              <a:endParaRPr lang="en-AU" dirty="0"/>
            </a:p>
            <a:p>
              <a:pPr lvl="1"/>
              <a:r>
                <a:rPr lang="en-AU" dirty="0"/>
                <a:t>What about </a:t>
              </a:r>
              <a:r>
                <a:rPr lang="en-AU" dirty="0">
                  <a:solidFill>
                    <a:srgbClr val="00B0F0"/>
                  </a:solidFill>
                </a:rPr>
                <a:t>Stereotype priming</a:t>
              </a:r>
            </a:p>
            <a:p>
              <a:pPr lvl="1"/>
              <a:r>
                <a:rPr lang="en-AU" dirty="0"/>
                <a:t>What </a:t>
              </a:r>
              <a:r>
                <a:rPr lang="en-AU" dirty="0">
                  <a:solidFill>
                    <a:srgbClr val="FF0000"/>
                  </a:solidFill>
                </a:rPr>
                <a:t>action</a:t>
              </a:r>
            </a:p>
          </p:txBody>
        </p:sp>
        <p:sp>
          <p:nvSpPr>
            <p:cNvPr id="15" name="Right Arrow 14"/>
            <p:cNvSpPr/>
            <p:nvPr/>
          </p:nvSpPr>
          <p:spPr>
            <a:xfrm flipH="1">
              <a:off x="10082254" y="1431235"/>
              <a:ext cx="178109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Research Question</a:t>
              </a:r>
            </a:p>
          </p:txBody>
        </p:sp>
        <p:sp>
          <p:nvSpPr>
            <p:cNvPr id="17" name="Right Arrow 16"/>
            <p:cNvSpPr/>
            <p:nvPr/>
          </p:nvSpPr>
          <p:spPr>
            <a:xfrm flipH="1">
              <a:off x="10137914" y="2262252"/>
              <a:ext cx="200198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Theoretical Hypothesis</a:t>
              </a:r>
            </a:p>
          </p:txBody>
        </p:sp>
      </p:grpSp>
    </p:spTree>
    <p:extLst>
      <p:ext uri="{BB962C8B-B14F-4D97-AF65-F5344CB8AC3E}">
        <p14:creationId xmlns:p14="http://schemas.microsoft.com/office/powerpoint/2010/main" val="1433421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646331"/>
          </a:xfrm>
          <a:prstGeom prst="rect">
            <a:avLst/>
          </a:prstGeom>
        </p:spPr>
        <p:txBody>
          <a:bodyPr>
            <a:spAutoFit/>
          </a:bodyPr>
          <a:lstStyle/>
          <a:p>
            <a:pPr marL="285750" indent="-285750">
              <a:buFont typeface="Arial" panose="020B0604020202020204" pitchFamily="34" charset="0"/>
              <a:buChar char="•"/>
            </a:pPr>
            <a:r>
              <a:rPr lang="en-AU" dirty="0">
                <a:solidFill>
                  <a:srgbClr val="7030A0"/>
                </a:solidFill>
              </a:rPr>
              <a:t>determine the variables and state the operational hypotheses</a:t>
            </a: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sz="1200" dirty="0">
                  <a:solidFill>
                    <a:srgbClr val="7030A0"/>
                  </a:solidFill>
                </a:rPr>
                <a:t>Priming social stereotypes has an automatic effect on actions</a:t>
              </a:r>
              <a:endParaRPr lang="en-US" altLang="en-US" sz="1200" b="1" dirty="0">
                <a:solidFill>
                  <a:srgbClr val="C00000"/>
                </a:solidFill>
                <a:latin typeface="Times New Roman" panose="02020603050405020304" pitchFamily="18" charset="0"/>
              </a:endParaRPr>
            </a:p>
          </p:txBody>
        </p:sp>
        <p:sp>
          <p:nvSpPr>
            <p:cNvPr id="5"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Generating risky predictions </a:t>
              </a:r>
            </a:p>
            <a:p>
              <a:pPr algn="ctr" eaLnBrk="1" hangingPunct="1">
                <a:spcBef>
                  <a:spcPct val="50000"/>
                </a:spcBef>
              </a:pPr>
              <a:r>
                <a:rPr lang="en-US" altLang="en-US" sz="1200" dirty="0">
                  <a:solidFill>
                    <a:srgbClr val="00B050"/>
                  </a:solidFill>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 name="TextBox 13"/>
          <p:cNvSpPr txBox="1"/>
          <p:nvPr/>
        </p:nvSpPr>
        <p:spPr>
          <a:xfrm>
            <a:off x="5160395" y="4314951"/>
            <a:ext cx="5852160" cy="584775"/>
          </a:xfrm>
          <a:prstGeom prst="rect">
            <a:avLst/>
          </a:prstGeom>
          <a:noFill/>
        </p:spPr>
        <p:txBody>
          <a:bodyPr wrap="square" rtlCol="0">
            <a:spAutoFit/>
          </a:bodyPr>
          <a:lstStyle/>
          <a:p>
            <a:r>
              <a:rPr lang="en-AU" sz="1600" dirty="0">
                <a:solidFill>
                  <a:srgbClr val="00B0F0"/>
                </a:solidFill>
              </a:rPr>
              <a:t>Stereotype Priming: 24-item Scrambled Sentences</a:t>
            </a:r>
          </a:p>
          <a:p>
            <a:r>
              <a:rPr lang="en-AU" sz="1600" dirty="0">
                <a:solidFill>
                  <a:srgbClr val="C00000"/>
                </a:solidFill>
              </a:rPr>
              <a:t>Action: Walking time over fixed distance</a:t>
            </a:r>
          </a:p>
        </p:txBody>
      </p:sp>
      <p:grpSp>
        <p:nvGrpSpPr>
          <p:cNvPr id="19" name="Group 18"/>
          <p:cNvGrpSpPr/>
          <p:nvPr/>
        </p:nvGrpSpPr>
        <p:grpSpPr>
          <a:xfrm>
            <a:off x="4516340" y="1435497"/>
            <a:ext cx="7609400" cy="1371952"/>
            <a:chOff x="4516340" y="1435497"/>
            <a:chExt cx="7609400" cy="1371952"/>
          </a:xfrm>
        </p:grpSpPr>
        <p:sp>
          <p:nvSpPr>
            <p:cNvPr id="16" name="Rectangle 15"/>
            <p:cNvSpPr/>
            <p:nvPr/>
          </p:nvSpPr>
          <p:spPr>
            <a:xfrm>
              <a:off x="4653252" y="2152238"/>
              <a:ext cx="7210093" cy="655211"/>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a:t>Identify Variables</a:t>
              </a:r>
            </a:p>
          </p:txBody>
        </p:sp>
        <p:sp>
          <p:nvSpPr>
            <p:cNvPr id="12" name="TextBox 11"/>
            <p:cNvSpPr txBox="1"/>
            <p:nvPr/>
          </p:nvSpPr>
          <p:spPr>
            <a:xfrm>
              <a:off x="4516340" y="1446236"/>
              <a:ext cx="6098651" cy="1169551"/>
            </a:xfrm>
            <a:prstGeom prst="rect">
              <a:avLst/>
            </a:prstGeom>
            <a:noFill/>
          </p:spPr>
          <p:txBody>
            <a:bodyPr wrap="square" rtlCol="0">
              <a:spAutoFit/>
            </a:bodyPr>
            <a:lstStyle/>
            <a:p>
              <a:r>
                <a:rPr lang="en-AU" sz="1400" dirty="0"/>
                <a:t>Is stereotype priming related to action</a:t>
              </a:r>
            </a:p>
            <a:p>
              <a:r>
                <a:rPr lang="en-AU" sz="1400" dirty="0">
                  <a:solidFill>
                    <a:srgbClr val="FF0000"/>
                  </a:solidFill>
                </a:rPr>
                <a:t>Is there a relationship between stereotype priming effects and action effects </a:t>
              </a:r>
            </a:p>
            <a:p>
              <a:pPr lvl="1"/>
              <a:r>
                <a:rPr lang="en-AU" sz="1400" dirty="0"/>
                <a:t>What about </a:t>
              </a:r>
              <a:r>
                <a:rPr lang="en-AU" sz="1400" dirty="0">
                  <a:solidFill>
                    <a:srgbClr val="00B0F0"/>
                  </a:solidFill>
                </a:rPr>
                <a:t>Stereotype Priming</a:t>
              </a:r>
            </a:p>
            <a:p>
              <a:pPr lvl="1"/>
              <a:r>
                <a:rPr lang="en-AU" sz="1400" dirty="0"/>
                <a:t>What about the </a:t>
              </a:r>
              <a:r>
                <a:rPr lang="en-AU" sz="1400" dirty="0">
                  <a:solidFill>
                    <a:srgbClr val="C00000"/>
                  </a:solidFill>
                </a:rPr>
                <a:t>action</a:t>
              </a:r>
              <a:endParaRPr lang="en-AU" sz="1400" dirty="0"/>
            </a:p>
          </p:txBody>
        </p:sp>
        <p:sp>
          <p:nvSpPr>
            <p:cNvPr id="15" name="Right Arrow 14"/>
            <p:cNvSpPr/>
            <p:nvPr/>
          </p:nvSpPr>
          <p:spPr>
            <a:xfrm flipH="1">
              <a:off x="10161767" y="1435497"/>
              <a:ext cx="1701578" cy="3354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Research Question</a:t>
              </a:r>
            </a:p>
          </p:txBody>
        </p:sp>
        <p:sp>
          <p:nvSpPr>
            <p:cNvPr id="17" name="Right Arrow 16"/>
            <p:cNvSpPr/>
            <p:nvPr/>
          </p:nvSpPr>
          <p:spPr>
            <a:xfrm flipH="1">
              <a:off x="10241282" y="1787032"/>
              <a:ext cx="1884458" cy="365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Theoretical Hypothesis</a:t>
              </a:r>
            </a:p>
          </p:txBody>
        </p:sp>
      </p:grpSp>
      <p:sp>
        <p:nvSpPr>
          <p:cNvPr id="13" name="TextBox 12"/>
          <p:cNvSpPr txBox="1"/>
          <p:nvPr/>
        </p:nvSpPr>
        <p:spPr>
          <a:xfrm>
            <a:off x="5880613" y="3228056"/>
            <a:ext cx="4360669" cy="660305"/>
          </a:xfrm>
          <a:prstGeom prst="rect">
            <a:avLst/>
          </a:prstGeom>
          <a:noFill/>
          <a:ln>
            <a:solidFill>
              <a:srgbClr val="00B050"/>
            </a:solidFill>
          </a:ln>
        </p:spPr>
        <p:txBody>
          <a:bodyPr wrap="square" rtlCol="0">
            <a:spAutoFit/>
          </a:bodyPr>
          <a:lstStyle/>
          <a:p>
            <a:pPr algn="ctr"/>
            <a:r>
              <a:rPr lang="en-AU" b="1" dirty="0">
                <a:solidFill>
                  <a:srgbClr val="00B050"/>
                </a:solidFill>
              </a:rPr>
              <a:t>Turning Concepts into Variables Operationalisation</a:t>
            </a:r>
          </a:p>
        </p:txBody>
      </p:sp>
      <p:sp>
        <p:nvSpPr>
          <p:cNvPr id="18" name="Rectangle 17"/>
          <p:cNvSpPr/>
          <p:nvPr/>
        </p:nvSpPr>
        <p:spPr>
          <a:xfrm>
            <a:off x="217998" y="5750754"/>
            <a:ext cx="10396993" cy="892552"/>
          </a:xfrm>
          <a:prstGeom prst="rect">
            <a:avLst/>
          </a:prstGeom>
        </p:spPr>
        <p:txBody>
          <a:bodyPr wrap="square">
            <a:spAutoFit/>
          </a:bodyPr>
          <a:lstStyle/>
          <a:p>
            <a:r>
              <a:rPr lang="en-AU" altLang="en-US" b="1" dirty="0">
                <a:solidFill>
                  <a:srgbClr val="00B050"/>
                </a:solidFill>
                <a:latin typeface="Times New Roman" panose="02020603050405020304" pitchFamily="18" charset="0"/>
              </a:rPr>
              <a:t>Is there a relationship between scores on the scrambled sentences test and walking time.</a:t>
            </a:r>
          </a:p>
          <a:p>
            <a:r>
              <a:rPr lang="en-AU" altLang="en-US" b="1" dirty="0">
                <a:solidFill>
                  <a:srgbClr val="C00000"/>
                </a:solidFill>
                <a:latin typeface="Times New Roman" panose="02020603050405020304" pitchFamily="18" charset="0"/>
              </a:rPr>
              <a:t>Those who have higher scores on the scrambled sentences task will have longer walking times.</a:t>
            </a:r>
          </a:p>
          <a:p>
            <a:r>
              <a:rPr lang="en-AU" altLang="en-US" sz="1600" b="1" dirty="0">
                <a:solidFill>
                  <a:srgbClr val="0070C0"/>
                </a:solidFill>
                <a:latin typeface="Times New Roman" panose="02020603050405020304" pitchFamily="18" charset="0"/>
              </a:rPr>
              <a:t>				</a:t>
            </a:r>
          </a:p>
        </p:txBody>
      </p:sp>
      <p:sp>
        <p:nvSpPr>
          <p:cNvPr id="21" name="Right Arrow 20"/>
          <p:cNvSpPr/>
          <p:nvPr/>
        </p:nvSpPr>
        <p:spPr>
          <a:xfrm flipH="1">
            <a:off x="9951057" y="5875928"/>
            <a:ext cx="2122997" cy="365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err="1"/>
              <a:t>Opereational</a:t>
            </a:r>
            <a:r>
              <a:rPr lang="en-AU" sz="1100" dirty="0"/>
              <a:t> Hypothesis</a:t>
            </a:r>
          </a:p>
        </p:txBody>
      </p:sp>
    </p:spTree>
    <p:extLst>
      <p:ext uri="{BB962C8B-B14F-4D97-AF65-F5344CB8AC3E}">
        <p14:creationId xmlns:p14="http://schemas.microsoft.com/office/powerpoint/2010/main" val="1156682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#2 Design &amp; Methodology</a:t>
            </a:r>
          </a:p>
          <a:p>
            <a:pPr algn="ctr"/>
            <a:r>
              <a:rPr lang="en-US" altLang="en-US" sz="2800" dirty="0"/>
              <a:t>Type of Investigation</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solidFill>
                  <a:srgbClr val="FFC000"/>
                </a:solidFill>
              </a:rPr>
              <a:t>Experiments</a:t>
            </a:r>
            <a:r>
              <a:rPr lang="en-US" altLang="en-US" sz="2800" dirty="0"/>
              <a:t> ask whether systematic variation in one variable produces variation in another variable. Does one variable have an effect on another</a:t>
            </a:r>
          </a:p>
          <a:p>
            <a:r>
              <a:rPr lang="en-US" altLang="en-US" sz="2400" dirty="0">
                <a:solidFill>
                  <a:srgbClr val="7030A0"/>
                </a:solidFill>
              </a:rPr>
              <a:t>Does exposure to different stereotype priming tasks produce differences on an action task.</a:t>
            </a:r>
          </a:p>
          <a:p>
            <a:endParaRPr lang="en-US" altLang="en-US" sz="2800" dirty="0">
              <a:solidFill>
                <a:srgbClr val="FFC000"/>
              </a:solidFill>
            </a:endParaRPr>
          </a:p>
          <a:p>
            <a:r>
              <a:rPr lang="en-US" altLang="en-US" sz="2800" dirty="0">
                <a:solidFill>
                  <a:srgbClr val="FFC000"/>
                </a:solidFill>
              </a:rPr>
              <a:t>Correlational</a:t>
            </a:r>
            <a:r>
              <a:rPr lang="en-US" altLang="en-US" sz="2800" dirty="0"/>
              <a:t> designs investigate whether there is a relationship between two or more variables.</a:t>
            </a:r>
            <a:endParaRPr lang="en-US" altLang="en-US" sz="2400" dirty="0"/>
          </a:p>
          <a:p>
            <a:r>
              <a:rPr lang="en-US" altLang="en-US" sz="2400" dirty="0">
                <a:solidFill>
                  <a:srgbClr val="7030A0"/>
                </a:solidFill>
              </a:rPr>
              <a:t>Is performance on a stereotype</a:t>
            </a:r>
            <a:r>
              <a:rPr lang="en-US" altLang="en-US" sz="2400" i="1" dirty="0">
                <a:solidFill>
                  <a:srgbClr val="7030A0"/>
                </a:solidFill>
              </a:rPr>
              <a:t> </a:t>
            </a:r>
            <a:r>
              <a:rPr lang="en-US" altLang="en-US" sz="2400" dirty="0">
                <a:solidFill>
                  <a:srgbClr val="7030A0"/>
                </a:solidFill>
              </a:rPr>
              <a:t>priming task related to performance on an action task</a:t>
            </a:r>
            <a:endParaRPr lang="en-US" altLang="en-US" sz="2400" i="1" dirty="0">
              <a:solidFill>
                <a:srgbClr val="7030A0"/>
              </a:solidFill>
            </a:endParaRPr>
          </a:p>
          <a:p>
            <a:endParaRPr lang="en-US" altLang="en-US" sz="2400" i="1" dirty="0">
              <a:solidFill>
                <a:srgbClr val="7030A0"/>
              </a:solidFill>
            </a:endParaRPr>
          </a:p>
          <a:p>
            <a:endParaRPr lang="en-US" altLang="en-US" sz="2400" i="1" dirty="0"/>
          </a:p>
        </p:txBody>
      </p:sp>
    </p:spTree>
    <p:extLst>
      <p:ext uri="{BB962C8B-B14F-4D97-AF65-F5344CB8AC3E}">
        <p14:creationId xmlns:p14="http://schemas.microsoft.com/office/powerpoint/2010/main" val="3819009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#3 </a:t>
            </a:r>
          </a:p>
          <a:p>
            <a:r>
              <a:rPr lang="en-US" altLang="en-US" sz="2800" dirty="0"/>
              <a:t>Elements of an Experiment</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t>Experiments ask whether systematic variation in one variable produces variation in another variable</a:t>
            </a:r>
          </a:p>
          <a:p>
            <a:pPr lvl="1"/>
            <a:r>
              <a:rPr lang="en-US" altLang="en-US" sz="2800" dirty="0">
                <a:solidFill>
                  <a:schemeClr val="accent1"/>
                </a:solidFill>
              </a:rPr>
              <a:t>Independent variable</a:t>
            </a:r>
            <a:r>
              <a:rPr lang="en-US" altLang="en-US" sz="2800" dirty="0"/>
              <a:t> (IV)</a:t>
            </a:r>
          </a:p>
          <a:p>
            <a:pPr lvl="2"/>
            <a:r>
              <a:rPr lang="en-US" altLang="en-US" dirty="0"/>
              <a:t>Manipulated by experimenter</a:t>
            </a:r>
          </a:p>
          <a:p>
            <a:pPr lvl="2"/>
            <a:r>
              <a:rPr lang="en-US" altLang="en-US" dirty="0"/>
              <a:t>Has multiple levels</a:t>
            </a:r>
          </a:p>
          <a:p>
            <a:pPr lvl="2"/>
            <a:r>
              <a:rPr lang="en-US" altLang="en-US" dirty="0"/>
              <a:t>Is categorical</a:t>
            </a:r>
          </a:p>
          <a:p>
            <a:pPr lvl="1"/>
            <a:r>
              <a:rPr lang="en-US" altLang="en-US" sz="2800" dirty="0">
                <a:solidFill>
                  <a:schemeClr val="accent1"/>
                </a:solidFill>
              </a:rPr>
              <a:t>Dependent variable</a:t>
            </a:r>
            <a:r>
              <a:rPr lang="en-US" altLang="en-US" sz="2800" dirty="0"/>
              <a:t> (DV): </a:t>
            </a:r>
          </a:p>
          <a:p>
            <a:pPr lvl="2"/>
            <a:r>
              <a:rPr lang="en-US" altLang="en-US" dirty="0"/>
              <a:t>What is measured</a:t>
            </a:r>
          </a:p>
          <a:p>
            <a:pPr lvl="2"/>
            <a:r>
              <a:rPr lang="en-US" altLang="en-US" dirty="0"/>
              <a:t>Participants response</a:t>
            </a:r>
          </a:p>
          <a:p>
            <a:pPr lvl="2"/>
            <a:r>
              <a:rPr lang="en-US" altLang="en-US" dirty="0"/>
              <a:t>Is continuous</a:t>
            </a:r>
          </a:p>
          <a:p>
            <a:r>
              <a:rPr lang="en-US" altLang="en-US" sz="2800" dirty="0"/>
              <a:t>Experiments investigate the </a:t>
            </a:r>
            <a:r>
              <a:rPr lang="en-US" altLang="en-US" sz="2800" dirty="0">
                <a:solidFill>
                  <a:schemeClr val="accent1"/>
                </a:solidFill>
              </a:rPr>
              <a:t>effect</a:t>
            </a:r>
            <a:r>
              <a:rPr lang="en-US" altLang="en-US" sz="2800" dirty="0"/>
              <a:t> of the IV on the </a:t>
            </a:r>
            <a:r>
              <a:rPr lang="en-US" altLang="en-US" sz="2400" dirty="0"/>
              <a:t>DV</a:t>
            </a:r>
          </a:p>
          <a:p>
            <a:endParaRPr lang="en-US" altLang="en-US" sz="2800" dirty="0"/>
          </a:p>
        </p:txBody>
      </p:sp>
    </p:spTree>
    <p:extLst>
      <p:ext uri="{BB962C8B-B14F-4D97-AF65-F5344CB8AC3E}">
        <p14:creationId xmlns:p14="http://schemas.microsoft.com/office/powerpoint/2010/main" val="2120366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29193" y="1578711"/>
            <a:ext cx="10346715" cy="3477875"/>
          </a:xfrm>
          <a:prstGeom prst="rect">
            <a:avLst/>
          </a:prstGeom>
        </p:spPr>
        <p:txBody>
          <a:bodyPr wrap="square">
            <a:spAutoFit/>
          </a:bodyPr>
          <a:lstStyle/>
          <a:p>
            <a:r>
              <a:rPr lang="en-US" altLang="en-US" sz="2800" dirty="0">
                <a:solidFill>
                  <a:srgbClr val="FFC000"/>
                </a:solidFill>
              </a:rPr>
              <a:t>Correlational</a:t>
            </a:r>
            <a:r>
              <a:rPr lang="en-US" altLang="en-US" sz="2800" dirty="0"/>
              <a:t> designs investigate whether there is a </a:t>
            </a:r>
            <a:r>
              <a:rPr lang="en-US" altLang="en-US" sz="2800" dirty="0">
                <a:solidFill>
                  <a:srgbClr val="FF0000"/>
                </a:solidFill>
              </a:rPr>
              <a:t>relationship</a:t>
            </a:r>
            <a:r>
              <a:rPr lang="en-US" altLang="en-US" sz="2800" dirty="0"/>
              <a:t> between two or more variables.</a:t>
            </a:r>
          </a:p>
          <a:p>
            <a:endParaRPr lang="en-US" altLang="en-US" sz="2800" dirty="0"/>
          </a:p>
          <a:p>
            <a:r>
              <a:rPr lang="en-US" altLang="en-US" sz="2800" dirty="0"/>
              <a:t>To what extent is the order of one set of scores (measured, participant response, continuous) maintained in a second set of scores (measured, participant response, continuous) from the same person</a:t>
            </a:r>
          </a:p>
          <a:p>
            <a:endParaRPr lang="en-US" altLang="en-US" sz="2400" dirty="0"/>
          </a:p>
        </p:txBody>
      </p:sp>
    </p:spTree>
    <p:extLst>
      <p:ext uri="{BB962C8B-B14F-4D97-AF65-F5344CB8AC3E}">
        <p14:creationId xmlns:p14="http://schemas.microsoft.com/office/powerpoint/2010/main" val="2903905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90301869"/>
              </p:ext>
            </p:extLst>
          </p:nvPr>
        </p:nvGraphicFramePr>
        <p:xfrm>
          <a:off x="2676688" y="2468880"/>
          <a:ext cx="5716381" cy="4389120"/>
        </p:xfrm>
        <a:graphic>
          <a:graphicData uri="http://schemas.openxmlformats.org/drawingml/2006/table">
            <a:tbl>
              <a:tblPr firstRow="1" bandRow="1">
                <a:tableStyleId>{5C22544A-7EE6-4342-B048-85BDC9FD1C3A}</a:tableStyleId>
              </a:tblPr>
              <a:tblGrid>
                <a:gridCol w="2699173">
                  <a:extLst>
                    <a:ext uri="{9D8B030D-6E8A-4147-A177-3AD203B41FA5}">
                      <a16:colId xmlns:a16="http://schemas.microsoft.com/office/drawing/2014/main" val="1893892095"/>
                    </a:ext>
                  </a:extLst>
                </a:gridCol>
                <a:gridCol w="1605384">
                  <a:extLst>
                    <a:ext uri="{9D8B030D-6E8A-4147-A177-3AD203B41FA5}">
                      <a16:colId xmlns:a16="http://schemas.microsoft.com/office/drawing/2014/main" val="820366958"/>
                    </a:ext>
                  </a:extLst>
                </a:gridCol>
                <a:gridCol w="1411824">
                  <a:extLst>
                    <a:ext uri="{9D8B030D-6E8A-4147-A177-3AD203B41FA5}">
                      <a16:colId xmlns:a16="http://schemas.microsoft.com/office/drawing/2014/main" val="227268613"/>
                    </a:ext>
                  </a:extLst>
                </a:gridCol>
              </a:tblGrid>
              <a:tr h="316888">
                <a:tc>
                  <a:txBody>
                    <a:bodyPr/>
                    <a:lstStyle/>
                    <a:p>
                      <a:endParaRPr lang="en-AU" dirty="0"/>
                    </a:p>
                  </a:txBody>
                  <a:tcPr/>
                </a:tc>
                <a:tc>
                  <a:txBody>
                    <a:bodyPr/>
                    <a:lstStyle/>
                    <a:p>
                      <a:r>
                        <a:rPr lang="en-AU" dirty="0"/>
                        <a:t>Scrambled Sentences</a:t>
                      </a:r>
                    </a:p>
                  </a:txBody>
                  <a:tcPr/>
                </a:tc>
                <a:tc>
                  <a:txBody>
                    <a:bodyPr/>
                    <a:lstStyle/>
                    <a:p>
                      <a:r>
                        <a:rPr lang="en-AU" dirty="0"/>
                        <a:t>Walking</a:t>
                      </a:r>
                    </a:p>
                  </a:txBody>
                  <a:tcPr/>
                </a:tc>
                <a:extLst>
                  <a:ext uri="{0D108BD9-81ED-4DB2-BD59-A6C34878D82A}">
                    <a16:rowId xmlns:a16="http://schemas.microsoft.com/office/drawing/2014/main" val="4282808820"/>
                  </a:ext>
                </a:extLst>
              </a:tr>
              <a:tr h="316888">
                <a:tc>
                  <a:txBody>
                    <a:bodyPr/>
                    <a:lstStyle/>
                    <a:p>
                      <a:r>
                        <a:rPr lang="en-AU" dirty="0">
                          <a:solidFill>
                            <a:srgbClr val="0070C0"/>
                          </a:solidFill>
                        </a:rPr>
                        <a:t>Does it Vary</a:t>
                      </a:r>
                    </a:p>
                  </a:txBody>
                  <a:tcPr/>
                </a:tc>
                <a:tc>
                  <a:txBody>
                    <a:bodyPr/>
                    <a:lstStyle/>
                    <a:p>
                      <a:r>
                        <a:rPr lang="en-AU" dirty="0"/>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Yes</a:t>
                      </a:r>
                    </a:p>
                  </a:txBody>
                  <a:tcPr/>
                </a:tc>
                <a:extLst>
                  <a:ext uri="{0D108BD9-81ED-4DB2-BD59-A6C34878D82A}">
                    <a16:rowId xmlns:a16="http://schemas.microsoft.com/office/drawing/2014/main" val="3346562280"/>
                  </a:ext>
                </a:extLst>
              </a:tr>
              <a:tr h="554554">
                <a:tc>
                  <a:txBody>
                    <a:bodyPr/>
                    <a:lstStyle/>
                    <a:p>
                      <a:r>
                        <a:rPr lang="en-AU" dirty="0">
                          <a:solidFill>
                            <a:srgbClr val="00B050"/>
                          </a:solidFill>
                        </a:rPr>
                        <a:t>Is it being Manipulated</a:t>
                      </a:r>
                    </a:p>
                  </a:txBody>
                  <a:tcPr/>
                </a:tc>
                <a:tc>
                  <a:txBody>
                    <a:bodyPr/>
                    <a:lstStyle/>
                    <a:p>
                      <a:r>
                        <a:rPr lang="en-AU" dirty="0"/>
                        <a:t>No</a:t>
                      </a:r>
                    </a:p>
                  </a:txBody>
                  <a:tcPr/>
                </a:tc>
                <a:tc>
                  <a:txBody>
                    <a:bodyPr/>
                    <a:lstStyle/>
                    <a:p>
                      <a:r>
                        <a:rPr lang="en-AU" dirty="0"/>
                        <a:t>No</a:t>
                      </a:r>
                    </a:p>
                  </a:txBody>
                  <a:tcPr/>
                </a:tc>
                <a:extLst>
                  <a:ext uri="{0D108BD9-81ED-4DB2-BD59-A6C34878D82A}">
                    <a16:rowId xmlns:a16="http://schemas.microsoft.com/office/drawing/2014/main" val="2718575900"/>
                  </a:ext>
                </a:extLst>
              </a:tr>
              <a:tr h="554554">
                <a:tc>
                  <a:txBody>
                    <a:bodyPr/>
                    <a:lstStyle/>
                    <a:p>
                      <a:r>
                        <a:rPr lang="en-AU" dirty="0">
                          <a:solidFill>
                            <a:srgbClr val="00B050"/>
                          </a:solidFill>
                        </a:rPr>
                        <a:t>Does</a:t>
                      </a:r>
                      <a:r>
                        <a:rPr lang="en-AU" baseline="0" dirty="0">
                          <a:solidFill>
                            <a:srgbClr val="00B050"/>
                          </a:solidFill>
                        </a:rPr>
                        <a:t> it have Multiple Levels</a:t>
                      </a:r>
                      <a:endParaRPr lang="en-AU" dirty="0">
                        <a:solidFill>
                          <a:srgbClr val="00B050"/>
                        </a:solidFill>
                      </a:endParaRPr>
                    </a:p>
                  </a:txBody>
                  <a:tcPr/>
                </a:tc>
                <a:tc>
                  <a:txBody>
                    <a:bodyPr/>
                    <a:lstStyle/>
                    <a:p>
                      <a:r>
                        <a:rPr lang="en-AU" dirty="0"/>
                        <a:t>No</a:t>
                      </a:r>
                    </a:p>
                  </a:txBody>
                  <a:tcPr/>
                </a:tc>
                <a:tc>
                  <a:txBody>
                    <a:bodyPr/>
                    <a:lstStyle/>
                    <a:p>
                      <a:r>
                        <a:rPr lang="en-AU" dirty="0"/>
                        <a:t>No</a:t>
                      </a:r>
                    </a:p>
                  </a:txBody>
                  <a:tcPr/>
                </a:tc>
                <a:extLst>
                  <a:ext uri="{0D108BD9-81ED-4DB2-BD59-A6C34878D82A}">
                    <a16:rowId xmlns:a16="http://schemas.microsoft.com/office/drawing/2014/main" val="1510793868"/>
                  </a:ext>
                </a:extLst>
              </a:tr>
              <a:tr h="316888">
                <a:tc>
                  <a:txBody>
                    <a:bodyPr/>
                    <a:lstStyle/>
                    <a:p>
                      <a:r>
                        <a:rPr lang="en-AU" dirty="0">
                          <a:solidFill>
                            <a:srgbClr val="00B050"/>
                          </a:solidFill>
                        </a:rPr>
                        <a:t>Is it categorical</a:t>
                      </a:r>
                    </a:p>
                  </a:txBody>
                  <a:tcPr/>
                </a:tc>
                <a:tc>
                  <a:txBody>
                    <a:bodyPr/>
                    <a:lstStyle/>
                    <a:p>
                      <a:r>
                        <a:rPr lang="en-AU" dirty="0"/>
                        <a:t>No</a:t>
                      </a:r>
                    </a:p>
                  </a:txBody>
                  <a:tcPr/>
                </a:tc>
                <a:tc>
                  <a:txBody>
                    <a:bodyPr/>
                    <a:lstStyle/>
                    <a:p>
                      <a:r>
                        <a:rPr lang="en-AU" dirty="0"/>
                        <a:t>No</a:t>
                      </a:r>
                    </a:p>
                  </a:txBody>
                  <a:tcPr/>
                </a:tc>
                <a:extLst>
                  <a:ext uri="{0D108BD9-81ED-4DB2-BD59-A6C34878D82A}">
                    <a16:rowId xmlns:a16="http://schemas.microsoft.com/office/drawing/2014/main" val="3500996202"/>
                  </a:ext>
                </a:extLst>
              </a:tr>
              <a:tr h="316888">
                <a:tc>
                  <a:txBody>
                    <a:bodyPr/>
                    <a:lstStyle/>
                    <a:p>
                      <a:r>
                        <a:rPr lang="en-AU" dirty="0">
                          <a:solidFill>
                            <a:srgbClr val="C00000"/>
                          </a:solidFill>
                        </a:rPr>
                        <a:t>Is it being Measured</a:t>
                      </a: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2809901865"/>
                  </a:ext>
                </a:extLst>
              </a:tr>
              <a:tr h="554554">
                <a:tc>
                  <a:txBody>
                    <a:bodyPr/>
                    <a:lstStyle/>
                    <a:p>
                      <a:r>
                        <a:rPr lang="en-AU" dirty="0">
                          <a:solidFill>
                            <a:srgbClr val="C00000"/>
                          </a:solidFill>
                        </a:rPr>
                        <a:t>Is it the Participant Response</a:t>
                      </a: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443397137"/>
                  </a:ext>
                </a:extLst>
              </a:tr>
              <a:tr h="316888">
                <a:tc>
                  <a:txBody>
                    <a:bodyPr/>
                    <a:lstStyle/>
                    <a:p>
                      <a:r>
                        <a:rPr lang="en-AU" dirty="0">
                          <a:solidFill>
                            <a:srgbClr val="C00000"/>
                          </a:solidFill>
                        </a:rPr>
                        <a:t>Is</a:t>
                      </a:r>
                      <a:r>
                        <a:rPr lang="en-AU" baseline="0" dirty="0">
                          <a:solidFill>
                            <a:srgbClr val="C00000"/>
                          </a:solidFill>
                        </a:rPr>
                        <a:t> it continuous</a:t>
                      </a:r>
                      <a:endParaRPr lang="en-AU" dirty="0">
                        <a:solidFill>
                          <a:srgbClr val="C00000"/>
                        </a:solidFill>
                      </a:endParaRP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3436765365"/>
                  </a:ext>
                </a:extLst>
              </a:tr>
              <a:tr h="316888">
                <a:tc>
                  <a:txBody>
                    <a:bodyPr/>
                    <a:lstStyle/>
                    <a:p>
                      <a:r>
                        <a:rPr lang="en-AU" dirty="0">
                          <a:solidFill>
                            <a:srgbClr val="7030A0"/>
                          </a:solidFill>
                        </a:rPr>
                        <a:t>IV, DV or neither</a:t>
                      </a:r>
                    </a:p>
                  </a:txBody>
                  <a:tcPr/>
                </a:tc>
                <a:tc>
                  <a:txBody>
                    <a:bodyPr/>
                    <a:lstStyle/>
                    <a:p>
                      <a:r>
                        <a:rPr lang="en-AU" dirty="0"/>
                        <a:t>DV</a:t>
                      </a:r>
                    </a:p>
                  </a:txBody>
                  <a:tcPr/>
                </a:tc>
                <a:tc>
                  <a:txBody>
                    <a:bodyPr/>
                    <a:lstStyle/>
                    <a:p>
                      <a:r>
                        <a:rPr lang="en-AU" dirty="0"/>
                        <a:t>DV</a:t>
                      </a:r>
                    </a:p>
                  </a:txBody>
                  <a:tcPr/>
                </a:tc>
                <a:extLst>
                  <a:ext uri="{0D108BD9-81ED-4DB2-BD59-A6C34878D82A}">
                    <a16:rowId xmlns:a16="http://schemas.microsoft.com/office/drawing/2014/main" val="2336325003"/>
                  </a:ext>
                </a:extLst>
              </a:tr>
            </a:tbl>
          </a:graphicData>
        </a:graphic>
      </p:graphicFrame>
      <p:sp>
        <p:nvSpPr>
          <p:cNvPr id="4" name="TextBox 3"/>
          <p:cNvSpPr txBox="1"/>
          <p:nvPr/>
        </p:nvSpPr>
        <p:spPr>
          <a:xfrm>
            <a:off x="3113241" y="1570978"/>
            <a:ext cx="5863782" cy="584775"/>
          </a:xfrm>
          <a:prstGeom prst="rect">
            <a:avLst/>
          </a:prstGeom>
          <a:noFill/>
        </p:spPr>
        <p:txBody>
          <a:bodyPr wrap="square" rtlCol="0">
            <a:spAutoFit/>
          </a:bodyPr>
          <a:lstStyle/>
          <a:p>
            <a:r>
              <a:rPr lang="en-AU" sz="1600" dirty="0">
                <a:solidFill>
                  <a:srgbClr val="00B0F0"/>
                </a:solidFill>
              </a:rPr>
              <a:t>Stereotype Priming: 24-item Scrambled Sentences</a:t>
            </a:r>
          </a:p>
          <a:p>
            <a:r>
              <a:rPr lang="en-AU" sz="1600" dirty="0">
                <a:solidFill>
                  <a:srgbClr val="C00000"/>
                </a:solidFill>
              </a:rPr>
              <a:t>Action: Walking time over fixed distance</a:t>
            </a:r>
          </a:p>
        </p:txBody>
      </p:sp>
      <p:sp>
        <p:nvSpPr>
          <p:cNvPr id="5" name="Rectangle 4"/>
          <p:cNvSpPr/>
          <p:nvPr/>
        </p:nvSpPr>
        <p:spPr>
          <a:xfrm>
            <a:off x="1543317" y="1201646"/>
            <a:ext cx="9350734" cy="369332"/>
          </a:xfrm>
          <a:prstGeom prst="rect">
            <a:avLst/>
          </a:prstGeom>
        </p:spPr>
        <p:txBody>
          <a:bodyPr wrap="square">
            <a:spAutoFit/>
          </a:bodyPr>
          <a:lstStyle/>
          <a:p>
            <a:r>
              <a:rPr lang="en-US" altLang="en-US" dirty="0"/>
              <a:t>This research explores the relationship between stereotype priming and action</a:t>
            </a:r>
          </a:p>
        </p:txBody>
      </p:sp>
    </p:spTree>
    <p:extLst>
      <p:ext uri="{BB962C8B-B14F-4D97-AF65-F5344CB8AC3E}">
        <p14:creationId xmlns:p14="http://schemas.microsoft.com/office/powerpoint/2010/main" val="134330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30740" y="2404268"/>
            <a:ext cx="6101301" cy="1446550"/>
          </a:xfrm>
          <a:prstGeom prst="rect">
            <a:avLst/>
          </a:prstGeom>
        </p:spPr>
        <p:txBody>
          <a:bodyPr wrap="square">
            <a:spAutoFit/>
          </a:bodyPr>
          <a:lstStyle/>
          <a:p>
            <a:r>
              <a:rPr lang="en-AU" altLang="en-US" sz="2200" b="1" dirty="0">
                <a:solidFill>
                  <a:srgbClr val="0070C0"/>
                </a:solidFill>
                <a:latin typeface="Times New Roman" panose="02020603050405020304" pitchFamily="18" charset="0"/>
              </a:rPr>
              <a:t>As the priming scores on the scrambled sentences task increases </a:t>
            </a:r>
            <a:r>
              <a:rPr lang="en-AU" altLang="en-US" sz="2200" b="1" dirty="0">
                <a:solidFill>
                  <a:srgbClr val="FF0000"/>
                </a:solidFill>
                <a:latin typeface="Times New Roman" panose="02020603050405020304" pitchFamily="18" charset="0"/>
              </a:rPr>
              <a:t>(DV –  Continuous)</a:t>
            </a:r>
            <a:r>
              <a:rPr lang="en-AU" altLang="en-US" sz="2200" b="1" dirty="0">
                <a:solidFill>
                  <a:srgbClr val="0070C0"/>
                </a:solidFill>
                <a:latin typeface="Times New Roman" panose="02020603050405020304" pitchFamily="18" charset="0"/>
              </a:rPr>
              <a:t>, walking time will increase </a:t>
            </a:r>
            <a:r>
              <a:rPr lang="en-AU" altLang="en-US" sz="2200" b="1" dirty="0">
                <a:solidFill>
                  <a:srgbClr val="FF0000"/>
                </a:solidFill>
                <a:latin typeface="Times New Roman" panose="02020603050405020304" pitchFamily="18" charset="0"/>
              </a:rPr>
              <a:t>(DV –  Continuous) </a:t>
            </a:r>
            <a:endParaRPr lang="en-AU" altLang="en-US" sz="2200" b="1" dirty="0">
              <a:solidFill>
                <a:srgbClr val="0070C0"/>
              </a:solidFill>
              <a:latin typeface="Times New Roman" panose="02020603050405020304" pitchFamily="18" charset="0"/>
            </a:endParaRPr>
          </a:p>
          <a:p>
            <a:r>
              <a:rPr lang="en-AU" altLang="en-US" sz="2200" b="1" dirty="0">
                <a:solidFill>
                  <a:srgbClr val="0070C0"/>
                </a:solidFill>
                <a:latin typeface="Times New Roman" panose="02020603050405020304" pitchFamily="18" charset="0"/>
              </a:rPr>
              <a:t>	</a:t>
            </a: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sz="1200" dirty="0">
                  <a:solidFill>
                    <a:srgbClr val="7030A0"/>
                  </a:solidFill>
                </a:rPr>
                <a:t>Priming social stereotypes has an automatic effect on actions</a:t>
              </a:r>
              <a:endParaRPr lang="en-US" altLang="en-US" sz="1200" b="1" dirty="0">
                <a:solidFill>
                  <a:srgbClr val="C00000"/>
                </a:solidFill>
                <a:latin typeface="Times New Roman" panose="02020603050405020304" pitchFamily="18" charset="0"/>
              </a:endParaRPr>
            </a:p>
          </p:txBody>
        </p:sp>
        <p:sp>
          <p:nvSpPr>
            <p:cNvPr id="6"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8" name="Text Box 8"/>
            <p:cNvSpPr txBox="1">
              <a:spLocks noChangeArrowheads="1"/>
            </p:cNvSpPr>
            <p:nvPr/>
          </p:nvSpPr>
          <p:spPr bwMode="auto">
            <a:xfrm>
              <a:off x="3888" y="2123"/>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As scores on Scrambled Sentence test increase walking time will increase</a:t>
              </a:r>
            </a:p>
          </p:txBody>
        </p:sp>
        <p:cxnSp>
          <p:nvCxnSpPr>
            <p:cNvPr id="9" name="AutoShape 9"/>
            <p:cNvCxnSpPr>
              <a:cxnSpLocks noChangeShapeType="1"/>
              <a:stCxn id="4" idx="3"/>
              <a:endCxn id="8"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0"/>
            <p:cNvCxnSpPr>
              <a:cxnSpLocks noChangeShapeType="1"/>
              <a:stCxn id="8" idx="2"/>
              <a:endCxn id="6" idx="3"/>
            </p:cNvCxnSpPr>
            <p:nvPr/>
          </p:nvCxnSpPr>
          <p:spPr bwMode="auto">
            <a:xfrm rot="5400000">
              <a:off x="3928" y="3312"/>
              <a:ext cx="376"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1"/>
            <p:cNvCxnSpPr>
              <a:cxnSpLocks noChangeShapeType="1"/>
              <a:stCxn id="6" idx="1"/>
              <a:endCxn id="7"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2"/>
            <p:cNvCxnSpPr>
              <a:cxnSpLocks noChangeShapeType="1"/>
              <a:stCxn id="7" idx="0"/>
              <a:endCxn id="4"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04191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p:cNvGrpSpPr>
          <p:nvPr/>
        </p:nvGrpSpPr>
        <p:grpSpPr bwMode="auto">
          <a:xfrm>
            <a:off x="2298356" y="1272747"/>
            <a:ext cx="7797113" cy="5412258"/>
            <a:chOff x="528" y="1104"/>
            <a:chExt cx="4752" cy="3423"/>
          </a:xfrm>
        </p:grpSpPr>
        <p:sp>
          <p:nvSpPr>
            <p:cNvPr id="4" name="Text Box 5"/>
            <p:cNvSpPr txBox="1">
              <a:spLocks noChangeArrowheads="1"/>
            </p:cNvSpPr>
            <p:nvPr/>
          </p:nvSpPr>
          <p:spPr bwMode="auto">
            <a:xfrm>
              <a:off x="2160" y="1104"/>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2256" y="3572"/>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398"/>
              <a:ext cx="1032" cy="725"/>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766" y="3129"/>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177"/>
              <a:ext cx="1032" cy="76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a:off x="1331" y="1371"/>
              <a:ext cx="721"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a:t>The Scientific Method and the research process</a:t>
            </a:r>
          </a:p>
        </p:txBody>
      </p:sp>
      <p:sp>
        <p:nvSpPr>
          <p:cNvPr id="19" name="Rectangle 5"/>
          <p:cNvSpPr txBox="1">
            <a:spLocks noChangeArrowheads="1"/>
          </p:cNvSpPr>
          <p:nvPr/>
        </p:nvSpPr>
        <p:spPr>
          <a:xfrm>
            <a:off x="3867754" y="3646297"/>
            <a:ext cx="4726410" cy="796466"/>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a:solidFill>
                  <a:srgbClr val="7030A0"/>
                </a:solidFill>
              </a:rPr>
              <a:t>Scientific Method</a:t>
            </a:r>
          </a:p>
        </p:txBody>
      </p:sp>
    </p:spTree>
    <p:extLst>
      <p:ext uri="{BB962C8B-B14F-4D97-AF65-F5344CB8AC3E}">
        <p14:creationId xmlns:p14="http://schemas.microsoft.com/office/powerpoint/2010/main" val="3750278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8087241" y="1967121"/>
            <a:ext cx="3665551" cy="4647426"/>
          </a:xfrm>
          <a:prstGeom prst="rect">
            <a:avLst/>
          </a:prstGeom>
          <a:noFill/>
        </p:spPr>
        <p:txBody>
          <a:bodyPr wrap="square" rtlCol="0">
            <a:spAutoFit/>
          </a:bodyPr>
          <a:lstStyle/>
          <a:p>
            <a:r>
              <a:rPr lang="en-AU" sz="1600" dirty="0">
                <a:solidFill>
                  <a:srgbClr val="7030A0"/>
                </a:solidFill>
              </a:rPr>
              <a:t>Run the Experiment </a:t>
            </a:r>
          </a:p>
          <a:p>
            <a:pPr marL="342900" indent="-342900">
              <a:buFont typeface="+mj-lt"/>
              <a:buAutoNum type="arabicPeriod"/>
            </a:pPr>
            <a:r>
              <a:rPr lang="en-AU" sz="1600" dirty="0"/>
              <a:t>Test people individually</a:t>
            </a:r>
          </a:p>
          <a:p>
            <a:pPr marL="342900" indent="-342900">
              <a:buFont typeface="+mj-lt"/>
              <a:buAutoNum type="arabicPeriod"/>
            </a:pPr>
            <a:r>
              <a:rPr lang="en-AU" sz="1600" dirty="0"/>
              <a:t>Get informed consent to participate</a:t>
            </a:r>
          </a:p>
          <a:p>
            <a:pPr marL="342900" indent="-342900">
              <a:buFont typeface="+mj-lt"/>
              <a:buAutoNum type="arabicPeriod"/>
            </a:pPr>
            <a:r>
              <a:rPr lang="en-AU" sz="1600" dirty="0"/>
              <a:t>Turn video to record session.</a:t>
            </a:r>
          </a:p>
          <a:p>
            <a:pPr marL="342900" indent="-342900">
              <a:buFont typeface="+mj-lt"/>
              <a:buAutoNum type="arabicPeriod"/>
            </a:pPr>
            <a:r>
              <a:rPr lang="en-AU" sz="1600" dirty="0"/>
              <a:t>Present the cover story and then present the scrambled Sentences test</a:t>
            </a:r>
          </a:p>
          <a:p>
            <a:pPr marL="342900" indent="-342900">
              <a:buFont typeface="+mj-lt"/>
              <a:buAutoNum type="arabicPeriod"/>
            </a:pPr>
            <a:r>
              <a:rPr lang="en-AU" sz="1600" dirty="0"/>
              <a:t>Place paper on one table</a:t>
            </a:r>
          </a:p>
          <a:p>
            <a:pPr marL="342900" indent="-342900">
              <a:buFont typeface="+mj-lt"/>
              <a:buAutoNum type="arabicPeriod"/>
            </a:pPr>
            <a:r>
              <a:rPr lang="en-AU" sz="1600" dirty="0"/>
              <a:t>Walk to the second table to pick up response sheet</a:t>
            </a:r>
          </a:p>
          <a:p>
            <a:pPr marL="342900" indent="-342900">
              <a:buFont typeface="+mj-lt"/>
              <a:buAutoNum type="arabicPeriod"/>
            </a:pPr>
            <a:r>
              <a:rPr lang="en-AU" sz="1600" dirty="0"/>
              <a:t>Present the memory test</a:t>
            </a:r>
          </a:p>
          <a:p>
            <a:pPr marL="342900" indent="-342900">
              <a:buFont typeface="+mj-lt"/>
              <a:buAutoNum type="arabicPeriod"/>
            </a:pPr>
            <a:r>
              <a:rPr lang="en-AU" sz="1600" dirty="0"/>
              <a:t>Debrief and Score data</a:t>
            </a:r>
          </a:p>
          <a:p>
            <a:pPr marL="342900" indent="-342900">
              <a:buFont typeface="+mj-lt"/>
              <a:buAutoNum type="arabicPeriod"/>
            </a:pPr>
            <a:endParaRPr lang="en-AU" sz="1600" dirty="0"/>
          </a:p>
          <a:p>
            <a:pPr marL="342900" indent="-342900">
              <a:buFont typeface="+mj-lt"/>
              <a:buAutoNum type="arabicPeriod"/>
            </a:pPr>
            <a:r>
              <a:rPr lang="en-AU" sz="1200" dirty="0">
                <a:solidFill>
                  <a:srgbClr val="00B050"/>
                </a:solidFill>
              </a:rPr>
              <a:t>Send participant to Room 2</a:t>
            </a:r>
          </a:p>
          <a:p>
            <a:pPr marL="342900" indent="-342900">
              <a:buFont typeface="+mj-lt"/>
              <a:buAutoNum type="arabicPeriod"/>
            </a:pPr>
            <a:r>
              <a:rPr lang="en-AU" sz="1200" dirty="0">
                <a:solidFill>
                  <a:srgbClr val="00B050"/>
                </a:solidFill>
              </a:rPr>
              <a:t>Have confederate record walking time</a:t>
            </a:r>
          </a:p>
          <a:p>
            <a:pPr marL="342900" indent="-342900">
              <a:buFont typeface="+mj-lt"/>
              <a:buAutoNum type="arabicPeriod"/>
            </a:pPr>
            <a:r>
              <a:rPr lang="en-AU" sz="1200" dirty="0">
                <a:solidFill>
                  <a:srgbClr val="00B050"/>
                </a:solidFill>
              </a:rPr>
              <a:t>Confederate to present the Memory test.</a:t>
            </a:r>
          </a:p>
          <a:p>
            <a:pPr marL="342900" indent="-342900">
              <a:buFont typeface="+mj-lt"/>
              <a:buAutoNum type="arabicPeriod"/>
            </a:pPr>
            <a:r>
              <a:rPr lang="en-AU" sz="1200" dirty="0">
                <a:solidFill>
                  <a:srgbClr val="00B050"/>
                </a:solidFill>
              </a:rPr>
              <a:t>(optional: do square walking and stair climbing test)</a:t>
            </a:r>
            <a:endParaRPr lang="en-AU" sz="1400" dirty="0">
              <a:solidFill>
                <a:srgbClr val="00B050"/>
              </a:solidFill>
            </a:endParaRPr>
          </a:p>
        </p:txBody>
      </p:sp>
      <p:sp>
        <p:nvSpPr>
          <p:cNvPr id="14" name="TextBox 13"/>
          <p:cNvSpPr txBox="1"/>
          <p:nvPr/>
        </p:nvSpPr>
        <p:spPr>
          <a:xfrm>
            <a:off x="3700345" y="2063774"/>
            <a:ext cx="3665551" cy="3046988"/>
          </a:xfrm>
          <a:prstGeom prst="rect">
            <a:avLst/>
          </a:prstGeom>
          <a:noFill/>
        </p:spPr>
        <p:txBody>
          <a:bodyPr wrap="square" rtlCol="0">
            <a:spAutoFit/>
          </a:bodyPr>
          <a:lstStyle/>
          <a:p>
            <a:r>
              <a:rPr lang="en-AU" sz="1600" dirty="0">
                <a:solidFill>
                  <a:srgbClr val="7030A0"/>
                </a:solidFill>
              </a:rPr>
              <a:t>Pre Experiment </a:t>
            </a:r>
          </a:p>
          <a:p>
            <a:pPr marL="342900" indent="-342900">
              <a:buFont typeface="+mj-lt"/>
              <a:buAutoNum type="arabicPeriod"/>
            </a:pPr>
            <a:r>
              <a:rPr lang="en-AU" sz="1600" dirty="0"/>
              <a:t>Get Ethics approval</a:t>
            </a:r>
          </a:p>
          <a:p>
            <a:pPr marL="342900" indent="-342900">
              <a:buFont typeface="+mj-lt"/>
              <a:buAutoNum type="arabicPeriod"/>
            </a:pPr>
            <a:r>
              <a:rPr lang="en-AU" sz="1600" dirty="0"/>
              <a:t>Have a rationale for people walking</a:t>
            </a:r>
          </a:p>
          <a:p>
            <a:pPr marL="342900" indent="-342900">
              <a:buFont typeface="+mj-lt"/>
              <a:buAutoNum type="arabicPeriod"/>
            </a:pPr>
            <a:r>
              <a:rPr lang="en-AU" sz="1600" dirty="0"/>
              <a:t>Set up room with two tables</a:t>
            </a:r>
          </a:p>
          <a:p>
            <a:pPr marL="342900" indent="-342900">
              <a:buFont typeface="+mj-lt"/>
              <a:buAutoNum type="arabicPeriod"/>
            </a:pPr>
            <a:r>
              <a:rPr lang="en-AU" sz="1600" dirty="0"/>
              <a:t>Make sure video camera can clearly record walking</a:t>
            </a:r>
          </a:p>
          <a:p>
            <a:pPr marL="342900" indent="-342900">
              <a:buFont typeface="+mj-lt"/>
              <a:buAutoNum type="arabicPeriod"/>
            </a:pPr>
            <a:endParaRPr lang="en-AU" sz="1600" dirty="0"/>
          </a:p>
          <a:p>
            <a:pPr marL="342900" indent="-342900">
              <a:buFont typeface="+mj-lt"/>
              <a:buAutoNum type="arabicPeriod"/>
            </a:pPr>
            <a:endParaRPr lang="en-AU" sz="1600" dirty="0"/>
          </a:p>
          <a:p>
            <a:pPr marL="342900" indent="-342900">
              <a:buFont typeface="+mj-lt"/>
              <a:buAutoNum type="arabicPeriod"/>
            </a:pPr>
            <a:r>
              <a:rPr lang="en-AU" sz="1200" dirty="0">
                <a:solidFill>
                  <a:srgbClr val="00B050"/>
                </a:solidFill>
              </a:rPr>
              <a:t>Find two rooms with corridor linking them</a:t>
            </a:r>
          </a:p>
          <a:p>
            <a:pPr marL="342900" indent="-342900">
              <a:buFont typeface="+mj-lt"/>
              <a:buAutoNum type="arabicPeriod"/>
            </a:pPr>
            <a:r>
              <a:rPr lang="en-AU" sz="1200" dirty="0">
                <a:solidFill>
                  <a:srgbClr val="00B050"/>
                </a:solidFill>
              </a:rPr>
              <a:t>Find an assistant to run the memory component of the study.</a:t>
            </a:r>
            <a:endParaRPr lang="en-AU" sz="1400" dirty="0">
              <a:solidFill>
                <a:srgbClr val="00B050"/>
              </a:solidFill>
            </a:endParaRPr>
          </a:p>
        </p:txBody>
      </p:sp>
      <p:grpSp>
        <p:nvGrpSpPr>
          <p:cNvPr id="15" name="Group 4"/>
          <p:cNvGrpSpPr>
            <a:grpSpLocks/>
          </p:cNvGrpSpPr>
          <p:nvPr/>
        </p:nvGrpSpPr>
        <p:grpSpPr bwMode="auto">
          <a:xfrm>
            <a:off x="0" y="1789426"/>
            <a:ext cx="3566823" cy="2663714"/>
            <a:chOff x="528" y="1104"/>
            <a:chExt cx="4752" cy="3259"/>
          </a:xfrm>
        </p:grpSpPr>
        <p:sp>
          <p:nvSpPr>
            <p:cNvPr id="16"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sz="1200" dirty="0">
                  <a:solidFill>
                    <a:srgbClr val="7030A0"/>
                  </a:solidFill>
                </a:rPr>
                <a:t>Priming social stereotypes has an automatic effect on actions</a:t>
              </a:r>
              <a:endParaRPr lang="en-US" altLang="en-US" sz="1200" b="1" dirty="0">
                <a:solidFill>
                  <a:srgbClr val="C00000"/>
                </a:solidFill>
                <a:latin typeface="Times New Roman" panose="02020603050405020304" pitchFamily="18" charset="0"/>
              </a:endParaRPr>
            </a:p>
          </p:txBody>
        </p:sp>
        <p:sp>
          <p:nvSpPr>
            <p:cNvPr id="17"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latin typeface="Times New Roman" panose="02020603050405020304" pitchFamily="18" charset="0"/>
                </a:rPr>
                <a:t>systematic empirical observations</a:t>
              </a:r>
            </a:p>
          </p:txBody>
        </p:sp>
        <p:sp>
          <p:nvSpPr>
            <p:cNvPr id="18"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19" name="Text Box 8"/>
            <p:cNvSpPr txBox="1">
              <a:spLocks noChangeArrowheads="1"/>
            </p:cNvSpPr>
            <p:nvPr/>
          </p:nvSpPr>
          <p:spPr bwMode="auto">
            <a:xfrm>
              <a:off x="3888" y="2123"/>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As scores on Scrambled Sentence test increase walking time will increase</a:t>
              </a:r>
            </a:p>
          </p:txBody>
        </p:sp>
        <p:cxnSp>
          <p:nvCxnSpPr>
            <p:cNvPr id="20" name="AutoShape 9"/>
            <p:cNvCxnSpPr>
              <a:cxnSpLocks noChangeShapeType="1"/>
              <a:stCxn id="16" idx="3"/>
              <a:endCxn id="19"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AutoShape 10"/>
            <p:cNvCxnSpPr>
              <a:cxnSpLocks noChangeShapeType="1"/>
              <a:stCxn id="19" idx="2"/>
              <a:endCxn id="17" idx="3"/>
            </p:cNvCxnSpPr>
            <p:nvPr/>
          </p:nvCxnSpPr>
          <p:spPr bwMode="auto">
            <a:xfrm rot="5400000">
              <a:off x="3928" y="3312"/>
              <a:ext cx="376"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AutoShape 11"/>
            <p:cNvCxnSpPr>
              <a:cxnSpLocks noChangeShapeType="1"/>
              <a:stCxn id="17" idx="1"/>
              <a:endCxn id="18"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AutoShape 12"/>
            <p:cNvCxnSpPr>
              <a:cxnSpLocks noChangeShapeType="1"/>
              <a:stCxn id="18" idx="0"/>
              <a:endCxn id="16"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Text Box 6"/>
          <p:cNvSpPr txBox="1">
            <a:spLocks noChangeArrowheads="1"/>
          </p:cNvSpPr>
          <p:nvPr/>
        </p:nvSpPr>
        <p:spPr bwMode="auto">
          <a:xfrm>
            <a:off x="3379305" y="309374"/>
            <a:ext cx="66711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dirty="0">
                <a:solidFill>
                  <a:srgbClr val="C00000"/>
                </a:solidFill>
                <a:latin typeface="Times New Roman" panose="02020603050405020304" pitchFamily="18" charset="0"/>
              </a:rPr>
              <a:t>Gathering systematic empirical observations</a:t>
            </a:r>
          </a:p>
        </p:txBody>
      </p:sp>
    </p:spTree>
    <p:extLst>
      <p:ext uri="{BB962C8B-B14F-4D97-AF65-F5344CB8AC3E}">
        <p14:creationId xmlns:p14="http://schemas.microsoft.com/office/powerpoint/2010/main" val="14653803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6215" y="2077051"/>
            <a:ext cx="4220309" cy="3785652"/>
          </a:xfrm>
          <a:prstGeom prst="rect">
            <a:avLst/>
          </a:prstGeom>
        </p:spPr>
        <p:txBody>
          <a:bodyPr wrap="square">
            <a:spAutoFit/>
          </a:bodyPr>
          <a:lstStyle/>
          <a:p>
            <a:r>
              <a:rPr lang="en-AU" sz="2400" dirty="0"/>
              <a:t>Any set of numbers can be described by:</a:t>
            </a:r>
          </a:p>
          <a:p>
            <a:r>
              <a:rPr lang="en-AU" sz="2400" dirty="0"/>
              <a:t>1. A measure of central tendency of which the </a:t>
            </a:r>
            <a:r>
              <a:rPr lang="en-AU" sz="2400" dirty="0">
                <a:solidFill>
                  <a:srgbClr val="7030A0"/>
                </a:solidFill>
              </a:rPr>
              <a:t>mean</a:t>
            </a:r>
            <a:r>
              <a:rPr lang="en-AU" sz="2400" dirty="0"/>
              <a:t> is one</a:t>
            </a:r>
          </a:p>
          <a:p>
            <a:r>
              <a:rPr lang="en-AU" sz="2400" dirty="0"/>
              <a:t>2. A measure of variability (dispersion) of which </a:t>
            </a:r>
            <a:r>
              <a:rPr lang="en-AU" sz="2400" dirty="0">
                <a:solidFill>
                  <a:srgbClr val="7030A0"/>
                </a:solidFill>
              </a:rPr>
              <a:t>standard deviation </a:t>
            </a:r>
            <a:r>
              <a:rPr lang="en-AU" sz="2400" dirty="0"/>
              <a:t>and </a:t>
            </a:r>
            <a:r>
              <a:rPr lang="en-AU" sz="2400" dirty="0">
                <a:solidFill>
                  <a:srgbClr val="7030A0"/>
                </a:solidFill>
              </a:rPr>
              <a:t>standard error of the mean </a:t>
            </a:r>
            <a:r>
              <a:rPr lang="en-AU" sz="2400" dirty="0"/>
              <a:t>are two.</a:t>
            </a:r>
          </a:p>
        </p:txBody>
      </p:sp>
      <p:sp>
        <p:nvSpPr>
          <p:cNvPr id="4" name="TextBox 3"/>
          <p:cNvSpPr txBox="1"/>
          <p:nvPr/>
        </p:nvSpPr>
        <p:spPr>
          <a:xfrm>
            <a:off x="3887910" y="422031"/>
            <a:ext cx="5379999" cy="523220"/>
          </a:xfrm>
          <a:prstGeom prst="rect">
            <a:avLst/>
          </a:prstGeom>
          <a:noFill/>
        </p:spPr>
        <p:txBody>
          <a:bodyPr wrap="none" rtlCol="0">
            <a:spAutoFit/>
          </a:bodyPr>
          <a:lstStyle/>
          <a:p>
            <a:r>
              <a:rPr lang="en-AU" sz="2800" dirty="0">
                <a:solidFill>
                  <a:srgbClr val="FFC000"/>
                </a:solidFill>
              </a:rPr>
              <a:t>Step 1: Summarise the Data</a:t>
            </a:r>
          </a:p>
        </p:txBody>
      </p:sp>
      <p:graphicFrame>
        <p:nvGraphicFramePr>
          <p:cNvPr id="5" name="Table 4"/>
          <p:cNvGraphicFramePr>
            <a:graphicFrameLocks noGrp="1"/>
          </p:cNvGraphicFramePr>
          <p:nvPr>
            <p:extLst>
              <p:ext uri="{D42A27DB-BD31-4B8C-83A1-F6EECF244321}">
                <p14:modId xmlns:p14="http://schemas.microsoft.com/office/powerpoint/2010/main" val="434746723"/>
              </p:ext>
            </p:extLst>
          </p:nvPr>
        </p:nvGraphicFramePr>
        <p:xfrm>
          <a:off x="2162476" y="851991"/>
          <a:ext cx="2908524" cy="5852345"/>
        </p:xfrm>
        <a:graphic>
          <a:graphicData uri="http://schemas.openxmlformats.org/drawingml/2006/table">
            <a:tbl>
              <a:tblPr>
                <a:tableStyleId>{5C22544A-7EE6-4342-B048-85BDC9FD1C3A}</a:tableStyleId>
              </a:tblPr>
              <a:tblGrid>
                <a:gridCol w="969508">
                  <a:extLst>
                    <a:ext uri="{9D8B030D-6E8A-4147-A177-3AD203B41FA5}">
                      <a16:colId xmlns:a16="http://schemas.microsoft.com/office/drawing/2014/main" val="1759472406"/>
                    </a:ext>
                  </a:extLst>
                </a:gridCol>
                <a:gridCol w="969508">
                  <a:extLst>
                    <a:ext uri="{9D8B030D-6E8A-4147-A177-3AD203B41FA5}">
                      <a16:colId xmlns:a16="http://schemas.microsoft.com/office/drawing/2014/main" val="575354994"/>
                    </a:ext>
                  </a:extLst>
                </a:gridCol>
                <a:gridCol w="969508">
                  <a:extLst>
                    <a:ext uri="{9D8B030D-6E8A-4147-A177-3AD203B41FA5}">
                      <a16:colId xmlns:a16="http://schemas.microsoft.com/office/drawing/2014/main" val="3525891740"/>
                    </a:ext>
                  </a:extLst>
                </a:gridCol>
              </a:tblGrid>
              <a:tr h="261625">
                <a:tc>
                  <a:txBody>
                    <a:bodyPr/>
                    <a:lstStyle/>
                    <a:p>
                      <a:pPr algn="r" fontAlgn="b"/>
                      <a:endParaRPr lang="en-AU" sz="1100" b="0"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Scrambled Sentence</a:t>
                      </a:r>
                      <a:endParaRPr lang="en-AU" sz="1200" b="1"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Walking Time</a:t>
                      </a:r>
                      <a:endParaRPr lang="en-AU" sz="1200" b="1" i="0" u="none" strike="noStrike" dirty="0">
                        <a:solidFill>
                          <a:srgbClr val="000000"/>
                        </a:solidFill>
                        <a:effectLst/>
                        <a:latin typeface="Calibri" panose="020F0502020204030204" pitchFamily="34" charset="0"/>
                      </a:endParaRPr>
                    </a:p>
                  </a:txBody>
                  <a:tcPr marL="4863" marR="4863" marT="4863" marB="0" anchor="b"/>
                </a:tc>
                <a:extLst>
                  <a:ext uri="{0D108BD9-81ED-4DB2-BD59-A6C34878D82A}">
                    <a16:rowId xmlns:a16="http://schemas.microsoft.com/office/drawing/2014/main" val="4212129115"/>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4</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4.3</a:t>
                      </a:r>
                    </a:p>
                  </a:txBody>
                  <a:tcPr marL="6350" marR="6350" marT="6350" marB="0" anchor="b"/>
                </a:tc>
                <a:extLst>
                  <a:ext uri="{0D108BD9-81ED-4DB2-BD59-A6C34878D82A}">
                    <a16:rowId xmlns:a16="http://schemas.microsoft.com/office/drawing/2014/main" val="1079555985"/>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5.3</a:t>
                      </a:r>
                    </a:p>
                  </a:txBody>
                  <a:tcPr marL="6350" marR="6350" marT="6350" marB="0" anchor="b"/>
                </a:tc>
                <a:extLst>
                  <a:ext uri="{0D108BD9-81ED-4DB2-BD59-A6C34878D82A}">
                    <a16:rowId xmlns:a16="http://schemas.microsoft.com/office/drawing/2014/main" val="3336588170"/>
                  </a:ext>
                </a:extLst>
              </a:tr>
              <a:tr h="141025">
                <a:tc>
                  <a:txBody>
                    <a:bodyPr/>
                    <a:lstStyle/>
                    <a:p>
                      <a:pPr algn="r" fontAlgn="b"/>
                      <a:endParaRPr lang="en-AU" sz="1100" b="0"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dirty="0">
                          <a:solidFill>
                            <a:srgbClr val="000000"/>
                          </a:solidFill>
                          <a:effectLst/>
                          <a:latin typeface="Calibri" panose="020F0502020204030204" pitchFamily="34" charset="0"/>
                        </a:rPr>
                        <a:t>4</a:t>
                      </a:r>
                    </a:p>
                  </a:txBody>
                  <a:tcPr marL="6350" marR="6350" marT="6350" marB="0" anchor="b"/>
                </a:tc>
                <a:tc>
                  <a:txBody>
                    <a:bodyPr/>
                    <a:lstStyle/>
                    <a:p>
                      <a:pPr algn="ctr" fontAlgn="t"/>
                      <a:r>
                        <a:rPr lang="en-AU" sz="1200" b="0" i="0" u="none" strike="noStrike">
                          <a:solidFill>
                            <a:srgbClr val="000000"/>
                          </a:solidFill>
                          <a:effectLst/>
                          <a:latin typeface="Calibri" panose="020F0502020204030204" pitchFamily="34" charset="0"/>
                        </a:rPr>
                        <a:t>4.1</a:t>
                      </a:r>
                    </a:p>
                  </a:txBody>
                  <a:tcPr marL="6350" marR="6350" marT="6350" marB="0"/>
                </a:tc>
                <a:extLst>
                  <a:ext uri="{0D108BD9-81ED-4DB2-BD59-A6C34878D82A}">
                    <a16:rowId xmlns:a16="http://schemas.microsoft.com/office/drawing/2014/main" val="178421539"/>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8</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5.5</a:t>
                      </a:r>
                    </a:p>
                  </a:txBody>
                  <a:tcPr marL="6350" marR="6350" marT="6350" marB="0" anchor="b"/>
                </a:tc>
                <a:extLst>
                  <a:ext uri="{0D108BD9-81ED-4DB2-BD59-A6C34878D82A}">
                    <a16:rowId xmlns:a16="http://schemas.microsoft.com/office/drawing/2014/main" val="4176646961"/>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2</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4.4</a:t>
                      </a:r>
                    </a:p>
                  </a:txBody>
                  <a:tcPr marL="6350" marR="6350" marT="6350" marB="0" anchor="b"/>
                </a:tc>
                <a:extLst>
                  <a:ext uri="{0D108BD9-81ED-4DB2-BD59-A6C34878D82A}">
                    <a16:rowId xmlns:a16="http://schemas.microsoft.com/office/drawing/2014/main" val="871429297"/>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4.5</a:t>
                      </a:r>
                    </a:p>
                  </a:txBody>
                  <a:tcPr marL="6350" marR="6350" marT="6350" marB="0" anchor="b"/>
                </a:tc>
                <a:extLst>
                  <a:ext uri="{0D108BD9-81ED-4DB2-BD59-A6C34878D82A}">
                    <a16:rowId xmlns:a16="http://schemas.microsoft.com/office/drawing/2014/main" val="3704802805"/>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3039622263"/>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9</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515926504"/>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7.2</a:t>
                      </a:r>
                    </a:p>
                  </a:txBody>
                  <a:tcPr marL="6350" marR="6350" marT="6350" marB="0" anchor="b"/>
                </a:tc>
                <a:extLst>
                  <a:ext uri="{0D108BD9-81ED-4DB2-BD59-A6C34878D82A}">
                    <a16:rowId xmlns:a16="http://schemas.microsoft.com/office/drawing/2014/main" val="1471904330"/>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11</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5.4</a:t>
                      </a:r>
                    </a:p>
                  </a:txBody>
                  <a:tcPr marL="6350" marR="6350" marT="6350" marB="0" anchor="b"/>
                </a:tc>
                <a:extLst>
                  <a:ext uri="{0D108BD9-81ED-4DB2-BD59-A6C34878D82A}">
                    <a16:rowId xmlns:a16="http://schemas.microsoft.com/office/drawing/2014/main" val="116033918"/>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9</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5.0</a:t>
                      </a:r>
                    </a:p>
                  </a:txBody>
                  <a:tcPr marL="6350" marR="6350" marT="6350" marB="0" anchor="b"/>
                </a:tc>
                <a:extLst>
                  <a:ext uri="{0D108BD9-81ED-4DB2-BD59-A6C34878D82A}">
                    <a16:rowId xmlns:a16="http://schemas.microsoft.com/office/drawing/2014/main" val="1776303173"/>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5</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4.2</a:t>
                      </a:r>
                    </a:p>
                  </a:txBody>
                  <a:tcPr marL="6350" marR="6350" marT="6350" marB="0" anchor="b"/>
                </a:tc>
                <a:extLst>
                  <a:ext uri="{0D108BD9-81ED-4DB2-BD59-A6C34878D82A}">
                    <a16:rowId xmlns:a16="http://schemas.microsoft.com/office/drawing/2014/main" val="2241526767"/>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7.2</a:t>
                      </a:r>
                    </a:p>
                  </a:txBody>
                  <a:tcPr marL="6350" marR="6350" marT="6350" marB="0" anchor="b"/>
                </a:tc>
                <a:extLst>
                  <a:ext uri="{0D108BD9-81ED-4DB2-BD59-A6C34878D82A}">
                    <a16:rowId xmlns:a16="http://schemas.microsoft.com/office/drawing/2014/main" val="1966273209"/>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8</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7.4</a:t>
                      </a:r>
                    </a:p>
                  </a:txBody>
                  <a:tcPr marL="6350" marR="6350" marT="6350" marB="0" anchor="b"/>
                </a:tc>
                <a:extLst>
                  <a:ext uri="{0D108BD9-81ED-4DB2-BD59-A6C34878D82A}">
                    <a16:rowId xmlns:a16="http://schemas.microsoft.com/office/drawing/2014/main" val="2510418965"/>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4.6</a:t>
                      </a:r>
                    </a:p>
                  </a:txBody>
                  <a:tcPr marL="6350" marR="6350" marT="6350" marB="0" anchor="b"/>
                </a:tc>
                <a:extLst>
                  <a:ext uri="{0D108BD9-81ED-4DB2-BD59-A6C34878D82A}">
                    <a16:rowId xmlns:a16="http://schemas.microsoft.com/office/drawing/2014/main" val="2361732000"/>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8</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5.0</a:t>
                      </a:r>
                    </a:p>
                  </a:txBody>
                  <a:tcPr marL="6350" marR="6350" marT="6350" marB="0" anchor="b"/>
                </a:tc>
                <a:extLst>
                  <a:ext uri="{0D108BD9-81ED-4DB2-BD59-A6C34878D82A}">
                    <a16:rowId xmlns:a16="http://schemas.microsoft.com/office/drawing/2014/main" val="453527681"/>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4.6</a:t>
                      </a:r>
                    </a:p>
                  </a:txBody>
                  <a:tcPr marL="6350" marR="6350" marT="6350" marB="0" anchor="b"/>
                </a:tc>
                <a:extLst>
                  <a:ext uri="{0D108BD9-81ED-4DB2-BD59-A6C34878D82A}">
                    <a16:rowId xmlns:a16="http://schemas.microsoft.com/office/drawing/2014/main" val="1211283074"/>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790192018"/>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5</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4.2</a:t>
                      </a:r>
                    </a:p>
                  </a:txBody>
                  <a:tcPr marL="6350" marR="6350" marT="6350" marB="0" anchor="b"/>
                </a:tc>
                <a:extLst>
                  <a:ext uri="{0D108BD9-81ED-4DB2-BD59-A6C34878D82A}">
                    <a16:rowId xmlns:a16="http://schemas.microsoft.com/office/drawing/2014/main" val="1092070483"/>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5.0</a:t>
                      </a:r>
                    </a:p>
                  </a:txBody>
                  <a:tcPr marL="6350" marR="6350" marT="6350" marB="0" anchor="b"/>
                </a:tc>
                <a:extLst>
                  <a:ext uri="{0D108BD9-81ED-4DB2-BD59-A6C34878D82A}">
                    <a16:rowId xmlns:a16="http://schemas.microsoft.com/office/drawing/2014/main" val="3841536280"/>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9</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3774868142"/>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5</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4.1</a:t>
                      </a:r>
                    </a:p>
                  </a:txBody>
                  <a:tcPr marL="6350" marR="6350" marT="6350" marB="0" anchor="b"/>
                </a:tc>
                <a:extLst>
                  <a:ext uri="{0D108BD9-81ED-4DB2-BD59-A6C34878D82A}">
                    <a16:rowId xmlns:a16="http://schemas.microsoft.com/office/drawing/2014/main" val="3089582500"/>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10</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5.6</a:t>
                      </a:r>
                    </a:p>
                  </a:txBody>
                  <a:tcPr marL="6350" marR="6350" marT="6350" marB="0" anchor="b"/>
                </a:tc>
                <a:extLst>
                  <a:ext uri="{0D108BD9-81ED-4DB2-BD59-A6C34878D82A}">
                    <a16:rowId xmlns:a16="http://schemas.microsoft.com/office/drawing/2014/main" val="2934726746"/>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200" b="0" i="0" u="none" strike="noStrike">
                          <a:solidFill>
                            <a:srgbClr val="000000"/>
                          </a:solidFill>
                          <a:effectLst/>
                          <a:latin typeface="Calibri" panose="020F0502020204030204" pitchFamily="34" charset="0"/>
                        </a:rPr>
                        <a:t>4.4</a:t>
                      </a:r>
                    </a:p>
                  </a:txBody>
                  <a:tcPr marL="6350" marR="6350" marT="6350" marB="0" anchor="b"/>
                </a:tc>
                <a:extLst>
                  <a:ext uri="{0D108BD9-81ED-4DB2-BD59-A6C34878D82A}">
                    <a16:rowId xmlns:a16="http://schemas.microsoft.com/office/drawing/2014/main" val="2028995386"/>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200" b="0" i="0" u="none" strike="noStrike" dirty="0">
                          <a:solidFill>
                            <a:srgbClr val="000000"/>
                          </a:solidFill>
                          <a:effectLst/>
                          <a:latin typeface="Calibri" panose="020F0502020204030204" pitchFamily="34" charset="0"/>
                        </a:rPr>
                        <a:t>4.4</a:t>
                      </a:r>
                    </a:p>
                  </a:txBody>
                  <a:tcPr marL="6350" marR="6350" marT="6350" marB="0" anchor="b"/>
                </a:tc>
                <a:extLst>
                  <a:ext uri="{0D108BD9-81ED-4DB2-BD59-A6C34878D82A}">
                    <a16:rowId xmlns:a16="http://schemas.microsoft.com/office/drawing/2014/main" val="2874079945"/>
                  </a:ext>
                </a:extLst>
              </a:tr>
              <a:tr h="141025">
                <a:tc>
                  <a:txBody>
                    <a:bodyPr/>
                    <a:lstStyle/>
                    <a:p>
                      <a:pPr algn="r" fontAlgn="b"/>
                      <a:endParaRPr lang="en-AU" sz="11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endParaRPr lang="en-AU" sz="1200" b="0"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endParaRPr lang="en-AU" sz="1200" b="0" i="0" u="none" strike="noStrike" dirty="0">
                        <a:solidFill>
                          <a:srgbClr val="000000"/>
                        </a:solidFill>
                        <a:effectLst/>
                        <a:latin typeface="Calibri" panose="020F0502020204030204" pitchFamily="34" charset="0"/>
                      </a:endParaRPr>
                    </a:p>
                  </a:txBody>
                  <a:tcPr marL="4863" marR="4863" marT="4863" marB="0" anchor="b"/>
                </a:tc>
                <a:extLst>
                  <a:ext uri="{0D108BD9-81ED-4DB2-BD59-A6C34878D82A}">
                    <a16:rowId xmlns:a16="http://schemas.microsoft.com/office/drawing/2014/main" val="3861836719"/>
                  </a:ext>
                </a:extLst>
              </a:tr>
              <a:tr h="141025">
                <a:tc>
                  <a:txBody>
                    <a:bodyPr/>
                    <a:lstStyle/>
                    <a:p>
                      <a:pPr algn="r" fontAlgn="b"/>
                      <a:r>
                        <a:rPr lang="en-AU" sz="1100" b="1" u="none" strike="noStrike" dirty="0">
                          <a:effectLst/>
                        </a:rPr>
                        <a:t>Mean</a:t>
                      </a:r>
                      <a:endParaRPr lang="en-AU" sz="1100" b="1"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6.79</a:t>
                      </a:r>
                      <a:endParaRPr lang="en-AU" sz="1200" b="1"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5.10</a:t>
                      </a:r>
                      <a:endParaRPr lang="en-AU" sz="1200" b="1" i="0" u="none" strike="noStrike" dirty="0">
                        <a:solidFill>
                          <a:srgbClr val="000000"/>
                        </a:solidFill>
                        <a:effectLst/>
                        <a:latin typeface="Calibri" panose="020F0502020204030204" pitchFamily="34" charset="0"/>
                      </a:endParaRPr>
                    </a:p>
                  </a:txBody>
                  <a:tcPr marL="4863" marR="4863" marT="4863" marB="0" anchor="b"/>
                </a:tc>
                <a:extLst>
                  <a:ext uri="{0D108BD9-81ED-4DB2-BD59-A6C34878D82A}">
                    <a16:rowId xmlns:a16="http://schemas.microsoft.com/office/drawing/2014/main" val="3650105621"/>
                  </a:ext>
                </a:extLst>
              </a:tr>
              <a:tr h="141025">
                <a:tc>
                  <a:txBody>
                    <a:bodyPr/>
                    <a:lstStyle/>
                    <a:p>
                      <a:pPr algn="r" fontAlgn="b"/>
                      <a:r>
                        <a:rPr lang="en-AU" sz="1100" b="1" u="none" strike="noStrike">
                          <a:effectLst/>
                        </a:rPr>
                        <a:t>SD</a:t>
                      </a:r>
                      <a:endParaRPr lang="en-AU" sz="1100" b="1"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2.03</a:t>
                      </a:r>
                      <a:endParaRPr lang="en-AU" sz="1200" b="1"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0.95</a:t>
                      </a:r>
                      <a:endParaRPr lang="en-AU" sz="1200" b="1" i="0" u="none" strike="noStrike" dirty="0">
                        <a:solidFill>
                          <a:srgbClr val="000000"/>
                        </a:solidFill>
                        <a:effectLst/>
                        <a:latin typeface="Calibri" panose="020F0502020204030204" pitchFamily="34" charset="0"/>
                      </a:endParaRPr>
                    </a:p>
                  </a:txBody>
                  <a:tcPr marL="4863" marR="4863" marT="4863" marB="0" anchor="b"/>
                </a:tc>
                <a:extLst>
                  <a:ext uri="{0D108BD9-81ED-4DB2-BD59-A6C34878D82A}">
                    <a16:rowId xmlns:a16="http://schemas.microsoft.com/office/drawing/2014/main" val="311272744"/>
                  </a:ext>
                </a:extLst>
              </a:tr>
              <a:tr h="141025">
                <a:tc>
                  <a:txBody>
                    <a:bodyPr/>
                    <a:lstStyle/>
                    <a:p>
                      <a:pPr algn="r" fontAlgn="b"/>
                      <a:r>
                        <a:rPr lang="en-AU" sz="1100" b="1" u="none" strike="noStrike" dirty="0">
                          <a:effectLst/>
                        </a:rPr>
                        <a:t>SEM</a:t>
                      </a:r>
                      <a:endParaRPr lang="en-AU" sz="1100" b="1" i="0" u="none" strike="noStrike" dirty="0">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a:effectLst/>
                        </a:rPr>
                        <a:t>0.41</a:t>
                      </a:r>
                      <a:endParaRPr lang="en-AU" sz="1200" b="1" i="0" u="none" strike="noStrike">
                        <a:solidFill>
                          <a:srgbClr val="000000"/>
                        </a:solidFill>
                        <a:effectLst/>
                        <a:latin typeface="Calibri" panose="020F0502020204030204" pitchFamily="34" charset="0"/>
                      </a:endParaRPr>
                    </a:p>
                  </a:txBody>
                  <a:tcPr marL="4863" marR="4863" marT="4863" marB="0" anchor="b"/>
                </a:tc>
                <a:tc>
                  <a:txBody>
                    <a:bodyPr/>
                    <a:lstStyle/>
                    <a:p>
                      <a:pPr algn="ctr" fontAlgn="b"/>
                      <a:r>
                        <a:rPr lang="en-AU" sz="1200" b="1" u="none" strike="noStrike" dirty="0">
                          <a:effectLst/>
                        </a:rPr>
                        <a:t>0.19</a:t>
                      </a:r>
                      <a:endParaRPr lang="en-AU" sz="1200" b="1" i="0" u="none" strike="noStrike" dirty="0">
                        <a:solidFill>
                          <a:srgbClr val="000000"/>
                        </a:solidFill>
                        <a:effectLst/>
                        <a:latin typeface="Calibri" panose="020F0502020204030204" pitchFamily="34" charset="0"/>
                      </a:endParaRPr>
                    </a:p>
                  </a:txBody>
                  <a:tcPr marL="4863" marR="4863" marT="4863" marB="0" anchor="b"/>
                </a:tc>
                <a:extLst>
                  <a:ext uri="{0D108BD9-81ED-4DB2-BD59-A6C34878D82A}">
                    <a16:rowId xmlns:a16="http://schemas.microsoft.com/office/drawing/2014/main" val="591120211"/>
                  </a:ext>
                </a:extLst>
              </a:tr>
            </a:tbl>
          </a:graphicData>
        </a:graphic>
      </p:graphicFrame>
    </p:spTree>
    <p:extLst>
      <p:ext uri="{BB962C8B-B14F-4D97-AF65-F5344CB8AC3E}">
        <p14:creationId xmlns:p14="http://schemas.microsoft.com/office/powerpoint/2010/main" val="3719655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27986" y="4724455"/>
            <a:ext cx="4695092" cy="1477328"/>
          </a:xfrm>
          <a:prstGeom prst="rect">
            <a:avLst/>
          </a:prstGeom>
          <a:noFill/>
        </p:spPr>
        <p:txBody>
          <a:bodyPr wrap="square" rtlCol="0">
            <a:spAutoFit/>
          </a:bodyPr>
          <a:lstStyle/>
          <a:p>
            <a:r>
              <a:rPr lang="en-AU" dirty="0"/>
              <a:t>Scrambled Sentence: Number of “old” words selected in the sentence (Max = 12)</a:t>
            </a:r>
          </a:p>
          <a:p>
            <a:r>
              <a:rPr lang="en-AU" dirty="0"/>
              <a:t>Walking Time: Time to transition between two points on the corridor</a:t>
            </a:r>
          </a:p>
        </p:txBody>
      </p:sp>
      <p:sp>
        <p:nvSpPr>
          <p:cNvPr id="6" name="TextBox 5"/>
          <p:cNvSpPr txBox="1"/>
          <p:nvPr/>
        </p:nvSpPr>
        <p:spPr>
          <a:xfrm>
            <a:off x="7151078" y="2039810"/>
            <a:ext cx="4695092" cy="2215991"/>
          </a:xfrm>
          <a:prstGeom prst="rect">
            <a:avLst/>
          </a:prstGeom>
          <a:noFill/>
        </p:spPr>
        <p:txBody>
          <a:bodyPr wrap="square" rtlCol="0">
            <a:spAutoFit/>
          </a:bodyPr>
          <a:lstStyle/>
          <a:p>
            <a:r>
              <a:rPr lang="en-AU" sz="2400" dirty="0"/>
              <a:t>Correlational designs are commonly more interested in the pairs of scores than in means and standard deviations</a:t>
            </a:r>
          </a:p>
          <a:p>
            <a:endParaRPr lang="en-AU" dirty="0"/>
          </a:p>
        </p:txBody>
      </p:sp>
      <p:sp>
        <p:nvSpPr>
          <p:cNvPr id="7" name="TextBox 6"/>
          <p:cNvSpPr txBox="1"/>
          <p:nvPr/>
        </p:nvSpPr>
        <p:spPr>
          <a:xfrm>
            <a:off x="4466492" y="439616"/>
            <a:ext cx="4464364" cy="523220"/>
          </a:xfrm>
          <a:prstGeom prst="rect">
            <a:avLst/>
          </a:prstGeom>
          <a:noFill/>
        </p:spPr>
        <p:txBody>
          <a:bodyPr wrap="none" rtlCol="0">
            <a:spAutoFit/>
          </a:bodyPr>
          <a:lstStyle/>
          <a:p>
            <a:r>
              <a:rPr lang="en-AU" sz="2800" dirty="0">
                <a:solidFill>
                  <a:srgbClr val="FFC000"/>
                </a:solidFill>
              </a:rPr>
              <a:t>Some hypothetical data</a:t>
            </a:r>
          </a:p>
        </p:txBody>
      </p:sp>
      <p:graphicFrame>
        <p:nvGraphicFramePr>
          <p:cNvPr id="2" name="Table 1"/>
          <p:cNvGraphicFramePr>
            <a:graphicFrameLocks noGrp="1"/>
          </p:cNvGraphicFramePr>
          <p:nvPr>
            <p:extLst>
              <p:ext uri="{D42A27DB-BD31-4B8C-83A1-F6EECF244321}">
                <p14:modId xmlns:p14="http://schemas.microsoft.com/office/powerpoint/2010/main" val="1186192497"/>
              </p:ext>
            </p:extLst>
          </p:nvPr>
        </p:nvGraphicFramePr>
        <p:xfrm>
          <a:off x="2318853" y="856788"/>
          <a:ext cx="2338470" cy="5925057"/>
        </p:xfrm>
        <a:graphic>
          <a:graphicData uri="http://schemas.openxmlformats.org/drawingml/2006/table">
            <a:tbl>
              <a:tblPr>
                <a:tableStyleId>{5C22544A-7EE6-4342-B048-85BDC9FD1C3A}</a:tableStyleId>
              </a:tblPr>
              <a:tblGrid>
                <a:gridCol w="1169235">
                  <a:extLst>
                    <a:ext uri="{9D8B030D-6E8A-4147-A177-3AD203B41FA5}">
                      <a16:colId xmlns:a16="http://schemas.microsoft.com/office/drawing/2014/main" val="3315681662"/>
                    </a:ext>
                  </a:extLst>
                </a:gridCol>
                <a:gridCol w="1169235">
                  <a:extLst>
                    <a:ext uri="{9D8B030D-6E8A-4147-A177-3AD203B41FA5}">
                      <a16:colId xmlns:a16="http://schemas.microsoft.com/office/drawing/2014/main" val="597702846"/>
                    </a:ext>
                  </a:extLst>
                </a:gridCol>
              </a:tblGrid>
              <a:tr h="300593">
                <a:tc>
                  <a:txBody>
                    <a:bodyPr/>
                    <a:lstStyle/>
                    <a:p>
                      <a:pPr algn="l" fontAlgn="b"/>
                      <a:r>
                        <a:rPr lang="en-AU" sz="1400" u="none" strike="noStrike">
                          <a:effectLst/>
                        </a:rPr>
                        <a:t>Scrambled Sentence</a:t>
                      </a:r>
                      <a:endParaRPr lang="en-AU" sz="1400" b="0" i="0" u="none" strike="noStrike">
                        <a:solidFill>
                          <a:srgbClr val="000000"/>
                        </a:solidFill>
                        <a:effectLst/>
                        <a:latin typeface="Calibri" panose="020F0502020204030204" pitchFamily="34" charset="0"/>
                      </a:endParaRPr>
                    </a:p>
                  </a:txBody>
                  <a:tcPr marL="5587" marR="5587" marT="5587" marB="0" anchor="b"/>
                </a:tc>
                <a:tc>
                  <a:txBody>
                    <a:bodyPr/>
                    <a:lstStyle/>
                    <a:p>
                      <a:pPr algn="l" fontAlgn="b"/>
                      <a:r>
                        <a:rPr lang="en-AU" sz="1400" u="none" strike="noStrike">
                          <a:effectLst/>
                        </a:rPr>
                        <a:t>Walking Time</a:t>
                      </a:r>
                      <a:endParaRPr lang="en-AU" sz="1400" b="0" i="0" u="none" strike="noStrike">
                        <a:solidFill>
                          <a:srgbClr val="000000"/>
                        </a:solidFill>
                        <a:effectLst/>
                        <a:latin typeface="Calibri" panose="020F0502020204030204" pitchFamily="34" charset="0"/>
                      </a:endParaRPr>
                    </a:p>
                  </a:txBody>
                  <a:tcPr marL="5587" marR="5587" marT="5587" marB="0" anchor="b"/>
                </a:tc>
                <a:extLst>
                  <a:ext uri="{0D108BD9-81ED-4DB2-BD59-A6C34878D82A}">
                    <a16:rowId xmlns:a16="http://schemas.microsoft.com/office/drawing/2014/main" val="3789327348"/>
                  </a:ext>
                </a:extLst>
              </a:tr>
              <a:tr h="162030">
                <a:tc>
                  <a:txBody>
                    <a:bodyPr/>
                    <a:lstStyle/>
                    <a:p>
                      <a:pPr algn="ctr" fontAlgn="b"/>
                      <a:r>
                        <a:rPr lang="en-AU" sz="1400" b="0" i="0" u="none" strike="noStrike">
                          <a:solidFill>
                            <a:srgbClr val="000000"/>
                          </a:solidFill>
                          <a:effectLst/>
                          <a:latin typeface="Calibri" panose="020F0502020204030204" pitchFamily="34" charset="0"/>
                        </a:rPr>
                        <a:t>4</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4.3</a:t>
                      </a:r>
                    </a:p>
                  </a:txBody>
                  <a:tcPr marL="6350" marR="6350" marT="6350" marB="0" anchor="b"/>
                </a:tc>
                <a:extLst>
                  <a:ext uri="{0D108BD9-81ED-4DB2-BD59-A6C34878D82A}">
                    <a16:rowId xmlns:a16="http://schemas.microsoft.com/office/drawing/2014/main" val="1700192083"/>
                  </a:ext>
                </a:extLst>
              </a:tr>
              <a:tr h="162030">
                <a:tc>
                  <a:txBody>
                    <a:bodyPr/>
                    <a:lstStyle/>
                    <a:p>
                      <a:pPr algn="ctr" fontAlgn="b"/>
                      <a:r>
                        <a:rPr lang="en-AU" sz="14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5.3</a:t>
                      </a:r>
                    </a:p>
                  </a:txBody>
                  <a:tcPr marL="6350" marR="6350" marT="6350" marB="0" anchor="b"/>
                </a:tc>
                <a:extLst>
                  <a:ext uri="{0D108BD9-81ED-4DB2-BD59-A6C34878D82A}">
                    <a16:rowId xmlns:a16="http://schemas.microsoft.com/office/drawing/2014/main" val="1885351820"/>
                  </a:ext>
                </a:extLst>
              </a:tr>
              <a:tr h="162030">
                <a:tc>
                  <a:txBody>
                    <a:bodyPr/>
                    <a:lstStyle/>
                    <a:p>
                      <a:pPr algn="ctr" fontAlgn="b"/>
                      <a:r>
                        <a:rPr lang="en-AU" sz="1400" b="0" i="0" u="none" strike="noStrike">
                          <a:solidFill>
                            <a:srgbClr val="000000"/>
                          </a:solidFill>
                          <a:effectLst/>
                          <a:latin typeface="Calibri" panose="020F0502020204030204" pitchFamily="34" charset="0"/>
                        </a:rPr>
                        <a:t>4</a:t>
                      </a:r>
                    </a:p>
                  </a:txBody>
                  <a:tcPr marL="6350" marR="6350" marT="6350" marB="0" anchor="b"/>
                </a:tc>
                <a:tc>
                  <a:txBody>
                    <a:bodyPr/>
                    <a:lstStyle/>
                    <a:p>
                      <a:pPr algn="ctr" fontAlgn="t"/>
                      <a:r>
                        <a:rPr lang="en-AU" sz="1400" b="0" i="0" u="none" strike="noStrike">
                          <a:solidFill>
                            <a:srgbClr val="000000"/>
                          </a:solidFill>
                          <a:effectLst/>
                          <a:latin typeface="Calibri" panose="020F0502020204030204" pitchFamily="34" charset="0"/>
                        </a:rPr>
                        <a:t>4.1</a:t>
                      </a:r>
                    </a:p>
                  </a:txBody>
                  <a:tcPr marL="6350" marR="6350" marT="6350" marB="0"/>
                </a:tc>
                <a:extLst>
                  <a:ext uri="{0D108BD9-81ED-4DB2-BD59-A6C34878D82A}">
                    <a16:rowId xmlns:a16="http://schemas.microsoft.com/office/drawing/2014/main" val="1542248854"/>
                  </a:ext>
                </a:extLst>
              </a:tr>
              <a:tr h="162030">
                <a:tc>
                  <a:txBody>
                    <a:bodyPr/>
                    <a:lstStyle/>
                    <a:p>
                      <a:pPr algn="ctr" fontAlgn="b"/>
                      <a:r>
                        <a:rPr lang="en-AU" sz="1400" b="0" i="0" u="none" strike="noStrike">
                          <a:solidFill>
                            <a:srgbClr val="000000"/>
                          </a:solidFill>
                          <a:effectLst/>
                          <a:latin typeface="Calibri" panose="020F0502020204030204" pitchFamily="34" charset="0"/>
                        </a:rPr>
                        <a:t>8</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5.5</a:t>
                      </a:r>
                    </a:p>
                  </a:txBody>
                  <a:tcPr marL="6350" marR="6350" marT="6350" marB="0" anchor="b"/>
                </a:tc>
                <a:extLst>
                  <a:ext uri="{0D108BD9-81ED-4DB2-BD59-A6C34878D82A}">
                    <a16:rowId xmlns:a16="http://schemas.microsoft.com/office/drawing/2014/main" val="1574225348"/>
                  </a:ext>
                </a:extLst>
              </a:tr>
              <a:tr h="162030">
                <a:tc>
                  <a:txBody>
                    <a:bodyPr/>
                    <a:lstStyle/>
                    <a:p>
                      <a:pPr algn="ctr" fontAlgn="b"/>
                      <a:r>
                        <a:rPr lang="en-AU" sz="1400" b="0" i="0" u="none" strike="noStrike">
                          <a:solidFill>
                            <a:srgbClr val="000000"/>
                          </a:solidFill>
                          <a:effectLst/>
                          <a:latin typeface="Calibri" panose="020F0502020204030204" pitchFamily="34" charset="0"/>
                        </a:rPr>
                        <a:t>2</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4.4</a:t>
                      </a:r>
                    </a:p>
                  </a:txBody>
                  <a:tcPr marL="6350" marR="6350" marT="6350" marB="0" anchor="b"/>
                </a:tc>
                <a:extLst>
                  <a:ext uri="{0D108BD9-81ED-4DB2-BD59-A6C34878D82A}">
                    <a16:rowId xmlns:a16="http://schemas.microsoft.com/office/drawing/2014/main" val="572765111"/>
                  </a:ext>
                </a:extLst>
              </a:tr>
              <a:tr h="162030">
                <a:tc>
                  <a:txBody>
                    <a:bodyPr/>
                    <a:lstStyle/>
                    <a:p>
                      <a:pPr algn="ctr" fontAlgn="b"/>
                      <a:r>
                        <a:rPr lang="en-AU" sz="14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4.5</a:t>
                      </a:r>
                    </a:p>
                  </a:txBody>
                  <a:tcPr marL="6350" marR="6350" marT="6350" marB="0" anchor="b"/>
                </a:tc>
                <a:extLst>
                  <a:ext uri="{0D108BD9-81ED-4DB2-BD59-A6C34878D82A}">
                    <a16:rowId xmlns:a16="http://schemas.microsoft.com/office/drawing/2014/main" val="4086464862"/>
                  </a:ext>
                </a:extLst>
              </a:tr>
              <a:tr h="162030">
                <a:tc>
                  <a:txBody>
                    <a:bodyPr/>
                    <a:lstStyle/>
                    <a:p>
                      <a:pPr algn="ctr" fontAlgn="b"/>
                      <a:r>
                        <a:rPr lang="en-AU" sz="14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2919275590"/>
                  </a:ext>
                </a:extLst>
              </a:tr>
              <a:tr h="162030">
                <a:tc>
                  <a:txBody>
                    <a:bodyPr/>
                    <a:lstStyle/>
                    <a:p>
                      <a:pPr algn="ctr" fontAlgn="b"/>
                      <a:r>
                        <a:rPr lang="en-AU" sz="1400" b="0" i="0" u="none" strike="noStrike">
                          <a:solidFill>
                            <a:srgbClr val="000000"/>
                          </a:solidFill>
                          <a:effectLst/>
                          <a:latin typeface="Calibri" panose="020F0502020204030204" pitchFamily="34" charset="0"/>
                        </a:rPr>
                        <a:t>9</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3852352311"/>
                  </a:ext>
                </a:extLst>
              </a:tr>
              <a:tr h="162030">
                <a:tc>
                  <a:txBody>
                    <a:bodyPr/>
                    <a:lstStyle/>
                    <a:p>
                      <a:pPr algn="ctr" fontAlgn="b"/>
                      <a:r>
                        <a:rPr lang="en-AU" sz="14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7.2</a:t>
                      </a:r>
                    </a:p>
                  </a:txBody>
                  <a:tcPr marL="6350" marR="6350" marT="6350" marB="0" anchor="b"/>
                </a:tc>
                <a:extLst>
                  <a:ext uri="{0D108BD9-81ED-4DB2-BD59-A6C34878D82A}">
                    <a16:rowId xmlns:a16="http://schemas.microsoft.com/office/drawing/2014/main" val="3962924514"/>
                  </a:ext>
                </a:extLst>
              </a:tr>
              <a:tr h="162030">
                <a:tc>
                  <a:txBody>
                    <a:bodyPr/>
                    <a:lstStyle/>
                    <a:p>
                      <a:pPr algn="ctr" fontAlgn="b"/>
                      <a:r>
                        <a:rPr lang="en-AU" sz="1400" b="0" i="0" u="none" strike="noStrike" dirty="0">
                          <a:solidFill>
                            <a:srgbClr val="000000"/>
                          </a:solidFill>
                          <a:effectLst/>
                          <a:latin typeface="Calibri" panose="020F0502020204030204" pitchFamily="34" charset="0"/>
                        </a:rPr>
                        <a:t>11</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5.4</a:t>
                      </a:r>
                    </a:p>
                  </a:txBody>
                  <a:tcPr marL="6350" marR="6350" marT="6350" marB="0" anchor="b"/>
                </a:tc>
                <a:extLst>
                  <a:ext uri="{0D108BD9-81ED-4DB2-BD59-A6C34878D82A}">
                    <a16:rowId xmlns:a16="http://schemas.microsoft.com/office/drawing/2014/main" val="1719710625"/>
                  </a:ext>
                </a:extLst>
              </a:tr>
              <a:tr h="162030">
                <a:tc>
                  <a:txBody>
                    <a:bodyPr/>
                    <a:lstStyle/>
                    <a:p>
                      <a:pPr algn="ctr" fontAlgn="b"/>
                      <a:r>
                        <a:rPr lang="en-AU" sz="1400" b="0" i="0" u="none" strike="noStrike">
                          <a:solidFill>
                            <a:srgbClr val="000000"/>
                          </a:solidFill>
                          <a:effectLst/>
                          <a:latin typeface="Calibri" panose="020F0502020204030204" pitchFamily="34" charset="0"/>
                        </a:rPr>
                        <a:t>9</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5.0</a:t>
                      </a:r>
                    </a:p>
                  </a:txBody>
                  <a:tcPr marL="6350" marR="6350" marT="6350" marB="0" anchor="b"/>
                </a:tc>
                <a:extLst>
                  <a:ext uri="{0D108BD9-81ED-4DB2-BD59-A6C34878D82A}">
                    <a16:rowId xmlns:a16="http://schemas.microsoft.com/office/drawing/2014/main" val="1698321156"/>
                  </a:ext>
                </a:extLst>
              </a:tr>
              <a:tr h="162030">
                <a:tc>
                  <a:txBody>
                    <a:bodyPr/>
                    <a:lstStyle/>
                    <a:p>
                      <a:pPr algn="ctr" fontAlgn="b"/>
                      <a:r>
                        <a:rPr lang="en-AU" sz="1400" b="0" i="0" u="none" strike="noStrike">
                          <a:solidFill>
                            <a:srgbClr val="000000"/>
                          </a:solidFill>
                          <a:effectLst/>
                          <a:latin typeface="Calibri" panose="020F0502020204030204" pitchFamily="34" charset="0"/>
                        </a:rPr>
                        <a:t>5</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4.2</a:t>
                      </a:r>
                    </a:p>
                  </a:txBody>
                  <a:tcPr marL="6350" marR="6350" marT="6350" marB="0" anchor="b"/>
                </a:tc>
                <a:extLst>
                  <a:ext uri="{0D108BD9-81ED-4DB2-BD59-A6C34878D82A}">
                    <a16:rowId xmlns:a16="http://schemas.microsoft.com/office/drawing/2014/main" val="98839915"/>
                  </a:ext>
                </a:extLst>
              </a:tr>
              <a:tr h="162030">
                <a:tc>
                  <a:txBody>
                    <a:bodyPr/>
                    <a:lstStyle/>
                    <a:p>
                      <a:pPr algn="ctr" fontAlgn="b"/>
                      <a:r>
                        <a:rPr lang="en-AU" sz="14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7.2</a:t>
                      </a:r>
                    </a:p>
                  </a:txBody>
                  <a:tcPr marL="6350" marR="6350" marT="6350" marB="0" anchor="b"/>
                </a:tc>
                <a:extLst>
                  <a:ext uri="{0D108BD9-81ED-4DB2-BD59-A6C34878D82A}">
                    <a16:rowId xmlns:a16="http://schemas.microsoft.com/office/drawing/2014/main" val="210223128"/>
                  </a:ext>
                </a:extLst>
              </a:tr>
              <a:tr h="162030">
                <a:tc>
                  <a:txBody>
                    <a:bodyPr/>
                    <a:lstStyle/>
                    <a:p>
                      <a:pPr algn="ctr" fontAlgn="b"/>
                      <a:r>
                        <a:rPr lang="en-AU" sz="1400" b="0" i="0" u="none" strike="noStrike">
                          <a:solidFill>
                            <a:srgbClr val="000000"/>
                          </a:solidFill>
                          <a:effectLst/>
                          <a:latin typeface="Calibri" panose="020F0502020204030204" pitchFamily="34" charset="0"/>
                        </a:rPr>
                        <a:t>8</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7.4</a:t>
                      </a:r>
                    </a:p>
                  </a:txBody>
                  <a:tcPr marL="6350" marR="6350" marT="6350" marB="0" anchor="b"/>
                </a:tc>
                <a:extLst>
                  <a:ext uri="{0D108BD9-81ED-4DB2-BD59-A6C34878D82A}">
                    <a16:rowId xmlns:a16="http://schemas.microsoft.com/office/drawing/2014/main" val="3437269181"/>
                  </a:ext>
                </a:extLst>
              </a:tr>
              <a:tr h="162030">
                <a:tc>
                  <a:txBody>
                    <a:bodyPr/>
                    <a:lstStyle/>
                    <a:p>
                      <a:pPr algn="ctr" fontAlgn="b"/>
                      <a:r>
                        <a:rPr lang="en-AU" sz="14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4.6</a:t>
                      </a:r>
                    </a:p>
                  </a:txBody>
                  <a:tcPr marL="6350" marR="6350" marT="6350" marB="0" anchor="b"/>
                </a:tc>
                <a:extLst>
                  <a:ext uri="{0D108BD9-81ED-4DB2-BD59-A6C34878D82A}">
                    <a16:rowId xmlns:a16="http://schemas.microsoft.com/office/drawing/2014/main" val="1919205358"/>
                  </a:ext>
                </a:extLst>
              </a:tr>
              <a:tr h="162030">
                <a:tc>
                  <a:txBody>
                    <a:bodyPr/>
                    <a:lstStyle/>
                    <a:p>
                      <a:pPr algn="ctr" fontAlgn="b"/>
                      <a:r>
                        <a:rPr lang="en-AU" sz="1400" b="0" i="0" u="none" strike="noStrike">
                          <a:solidFill>
                            <a:srgbClr val="000000"/>
                          </a:solidFill>
                          <a:effectLst/>
                          <a:latin typeface="Calibri" panose="020F0502020204030204" pitchFamily="34" charset="0"/>
                        </a:rPr>
                        <a:t>8</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5.0</a:t>
                      </a:r>
                    </a:p>
                  </a:txBody>
                  <a:tcPr marL="6350" marR="6350" marT="6350" marB="0" anchor="b"/>
                </a:tc>
                <a:extLst>
                  <a:ext uri="{0D108BD9-81ED-4DB2-BD59-A6C34878D82A}">
                    <a16:rowId xmlns:a16="http://schemas.microsoft.com/office/drawing/2014/main" val="2104695083"/>
                  </a:ext>
                </a:extLst>
              </a:tr>
              <a:tr h="162030">
                <a:tc>
                  <a:txBody>
                    <a:bodyPr/>
                    <a:lstStyle/>
                    <a:p>
                      <a:pPr algn="ctr" fontAlgn="b"/>
                      <a:r>
                        <a:rPr lang="en-AU" sz="14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4.6</a:t>
                      </a:r>
                    </a:p>
                  </a:txBody>
                  <a:tcPr marL="6350" marR="6350" marT="6350" marB="0" anchor="b"/>
                </a:tc>
                <a:extLst>
                  <a:ext uri="{0D108BD9-81ED-4DB2-BD59-A6C34878D82A}">
                    <a16:rowId xmlns:a16="http://schemas.microsoft.com/office/drawing/2014/main" val="1122759999"/>
                  </a:ext>
                </a:extLst>
              </a:tr>
              <a:tr h="162030">
                <a:tc>
                  <a:txBody>
                    <a:bodyPr/>
                    <a:lstStyle/>
                    <a:p>
                      <a:pPr algn="ctr" fontAlgn="b"/>
                      <a:r>
                        <a:rPr lang="en-AU" sz="14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2525309392"/>
                  </a:ext>
                </a:extLst>
              </a:tr>
              <a:tr h="162030">
                <a:tc>
                  <a:txBody>
                    <a:bodyPr/>
                    <a:lstStyle/>
                    <a:p>
                      <a:pPr algn="ctr" fontAlgn="b"/>
                      <a:r>
                        <a:rPr lang="en-AU" sz="1400" b="0" i="0" u="none" strike="noStrike">
                          <a:solidFill>
                            <a:srgbClr val="000000"/>
                          </a:solidFill>
                          <a:effectLst/>
                          <a:latin typeface="Calibri" panose="020F0502020204030204" pitchFamily="34" charset="0"/>
                        </a:rPr>
                        <a:t>5</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4.2</a:t>
                      </a:r>
                    </a:p>
                  </a:txBody>
                  <a:tcPr marL="6350" marR="6350" marT="6350" marB="0" anchor="b"/>
                </a:tc>
                <a:extLst>
                  <a:ext uri="{0D108BD9-81ED-4DB2-BD59-A6C34878D82A}">
                    <a16:rowId xmlns:a16="http://schemas.microsoft.com/office/drawing/2014/main" val="4245711406"/>
                  </a:ext>
                </a:extLst>
              </a:tr>
              <a:tr h="162030">
                <a:tc>
                  <a:txBody>
                    <a:bodyPr/>
                    <a:lstStyle/>
                    <a:p>
                      <a:pPr algn="ctr" fontAlgn="b"/>
                      <a:r>
                        <a:rPr lang="en-AU" sz="1400" b="0" i="0" u="none" strike="noStrike">
                          <a:solidFill>
                            <a:srgbClr val="000000"/>
                          </a:solidFill>
                          <a:effectLst/>
                          <a:latin typeface="Calibri" panose="020F0502020204030204" pitchFamily="34" charset="0"/>
                        </a:rPr>
                        <a:t>7</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5.0</a:t>
                      </a:r>
                    </a:p>
                  </a:txBody>
                  <a:tcPr marL="6350" marR="6350" marT="6350" marB="0" anchor="b"/>
                </a:tc>
                <a:extLst>
                  <a:ext uri="{0D108BD9-81ED-4DB2-BD59-A6C34878D82A}">
                    <a16:rowId xmlns:a16="http://schemas.microsoft.com/office/drawing/2014/main" val="1683112470"/>
                  </a:ext>
                </a:extLst>
              </a:tr>
              <a:tr h="162030">
                <a:tc>
                  <a:txBody>
                    <a:bodyPr/>
                    <a:lstStyle/>
                    <a:p>
                      <a:pPr algn="ctr" fontAlgn="b"/>
                      <a:r>
                        <a:rPr lang="en-AU" sz="1400" b="0" i="0" u="none" strike="noStrike">
                          <a:solidFill>
                            <a:srgbClr val="000000"/>
                          </a:solidFill>
                          <a:effectLst/>
                          <a:latin typeface="Calibri" panose="020F0502020204030204" pitchFamily="34" charset="0"/>
                        </a:rPr>
                        <a:t>9</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5.1</a:t>
                      </a:r>
                    </a:p>
                  </a:txBody>
                  <a:tcPr marL="6350" marR="6350" marT="6350" marB="0" anchor="b"/>
                </a:tc>
                <a:extLst>
                  <a:ext uri="{0D108BD9-81ED-4DB2-BD59-A6C34878D82A}">
                    <a16:rowId xmlns:a16="http://schemas.microsoft.com/office/drawing/2014/main" val="4256308782"/>
                  </a:ext>
                </a:extLst>
              </a:tr>
              <a:tr h="162030">
                <a:tc>
                  <a:txBody>
                    <a:bodyPr/>
                    <a:lstStyle/>
                    <a:p>
                      <a:pPr algn="ctr" fontAlgn="b"/>
                      <a:r>
                        <a:rPr lang="en-AU" sz="1400" b="0" i="0" u="none" strike="noStrike">
                          <a:solidFill>
                            <a:srgbClr val="000000"/>
                          </a:solidFill>
                          <a:effectLst/>
                          <a:latin typeface="Calibri" panose="020F0502020204030204" pitchFamily="34" charset="0"/>
                        </a:rPr>
                        <a:t>5</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4.1</a:t>
                      </a:r>
                    </a:p>
                  </a:txBody>
                  <a:tcPr marL="6350" marR="6350" marT="6350" marB="0" anchor="b"/>
                </a:tc>
                <a:extLst>
                  <a:ext uri="{0D108BD9-81ED-4DB2-BD59-A6C34878D82A}">
                    <a16:rowId xmlns:a16="http://schemas.microsoft.com/office/drawing/2014/main" val="683578048"/>
                  </a:ext>
                </a:extLst>
              </a:tr>
              <a:tr h="162030">
                <a:tc>
                  <a:txBody>
                    <a:bodyPr/>
                    <a:lstStyle/>
                    <a:p>
                      <a:pPr algn="ctr" fontAlgn="b"/>
                      <a:r>
                        <a:rPr lang="en-AU" sz="1400" b="0" i="0" u="none" strike="noStrike">
                          <a:solidFill>
                            <a:srgbClr val="000000"/>
                          </a:solidFill>
                          <a:effectLst/>
                          <a:latin typeface="Calibri" panose="020F0502020204030204" pitchFamily="34" charset="0"/>
                        </a:rPr>
                        <a:t>10</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5.6</a:t>
                      </a:r>
                    </a:p>
                  </a:txBody>
                  <a:tcPr marL="6350" marR="6350" marT="6350" marB="0" anchor="b"/>
                </a:tc>
                <a:extLst>
                  <a:ext uri="{0D108BD9-81ED-4DB2-BD59-A6C34878D82A}">
                    <a16:rowId xmlns:a16="http://schemas.microsoft.com/office/drawing/2014/main" val="763058224"/>
                  </a:ext>
                </a:extLst>
              </a:tr>
              <a:tr h="162030">
                <a:tc>
                  <a:txBody>
                    <a:bodyPr/>
                    <a:lstStyle/>
                    <a:p>
                      <a:pPr algn="ctr" fontAlgn="b"/>
                      <a:r>
                        <a:rPr lang="en-AU" sz="14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400" b="0" i="0" u="none" strike="noStrike">
                          <a:solidFill>
                            <a:srgbClr val="000000"/>
                          </a:solidFill>
                          <a:effectLst/>
                          <a:latin typeface="Calibri" panose="020F0502020204030204" pitchFamily="34" charset="0"/>
                        </a:rPr>
                        <a:t>4.4</a:t>
                      </a:r>
                    </a:p>
                  </a:txBody>
                  <a:tcPr marL="6350" marR="6350" marT="6350" marB="0" anchor="b"/>
                </a:tc>
                <a:extLst>
                  <a:ext uri="{0D108BD9-81ED-4DB2-BD59-A6C34878D82A}">
                    <a16:rowId xmlns:a16="http://schemas.microsoft.com/office/drawing/2014/main" val="1601805818"/>
                  </a:ext>
                </a:extLst>
              </a:tr>
              <a:tr h="162030">
                <a:tc>
                  <a:txBody>
                    <a:bodyPr/>
                    <a:lstStyle/>
                    <a:p>
                      <a:pPr algn="ctr" fontAlgn="b"/>
                      <a:r>
                        <a:rPr lang="en-AU" sz="1400" b="0" i="0" u="none" strike="noStrike">
                          <a:solidFill>
                            <a:srgbClr val="000000"/>
                          </a:solidFill>
                          <a:effectLst/>
                          <a:latin typeface="Calibri" panose="020F0502020204030204" pitchFamily="34" charset="0"/>
                        </a:rPr>
                        <a:t>6</a:t>
                      </a:r>
                    </a:p>
                  </a:txBody>
                  <a:tcPr marL="6350" marR="6350" marT="6350" marB="0" anchor="b"/>
                </a:tc>
                <a:tc>
                  <a:txBody>
                    <a:bodyPr/>
                    <a:lstStyle/>
                    <a:p>
                      <a:pPr algn="ctr" fontAlgn="b"/>
                      <a:r>
                        <a:rPr lang="en-AU" sz="1400" b="0" i="0" u="none" strike="noStrike" dirty="0">
                          <a:solidFill>
                            <a:srgbClr val="000000"/>
                          </a:solidFill>
                          <a:effectLst/>
                          <a:latin typeface="Calibri" panose="020F0502020204030204" pitchFamily="34" charset="0"/>
                        </a:rPr>
                        <a:t>4.4</a:t>
                      </a:r>
                    </a:p>
                  </a:txBody>
                  <a:tcPr marL="6350" marR="6350" marT="6350" marB="0" anchor="b"/>
                </a:tc>
                <a:extLst>
                  <a:ext uri="{0D108BD9-81ED-4DB2-BD59-A6C34878D82A}">
                    <a16:rowId xmlns:a16="http://schemas.microsoft.com/office/drawing/2014/main" val="161792200"/>
                  </a:ext>
                </a:extLst>
              </a:tr>
            </a:tbl>
          </a:graphicData>
        </a:graphic>
      </p:graphicFrame>
    </p:spTree>
    <p:extLst>
      <p:ext uri="{BB962C8B-B14F-4D97-AF65-F5344CB8AC3E}">
        <p14:creationId xmlns:p14="http://schemas.microsoft.com/office/powerpoint/2010/main" val="2651223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523220"/>
          </a:xfrm>
          <a:prstGeom prst="rect">
            <a:avLst/>
          </a:prstGeom>
          <a:noFill/>
        </p:spPr>
        <p:txBody>
          <a:bodyPr wrap="none" rtlCol="0">
            <a:spAutoFit/>
          </a:bodyPr>
          <a:lstStyle/>
          <a:p>
            <a:r>
              <a:rPr lang="en-AU" sz="2800" dirty="0">
                <a:solidFill>
                  <a:srgbClr val="FFC000"/>
                </a:solidFill>
              </a:rPr>
              <a:t>Step 2: Present Summary</a:t>
            </a:r>
          </a:p>
        </p:txBody>
      </p:sp>
      <p:sp>
        <p:nvSpPr>
          <p:cNvPr id="8" name="TextBox 7"/>
          <p:cNvSpPr txBox="1"/>
          <p:nvPr/>
        </p:nvSpPr>
        <p:spPr>
          <a:xfrm>
            <a:off x="720968" y="5477568"/>
            <a:ext cx="4743597" cy="830997"/>
          </a:xfrm>
          <a:prstGeom prst="rect">
            <a:avLst/>
          </a:prstGeom>
          <a:noFill/>
        </p:spPr>
        <p:txBody>
          <a:bodyPr wrap="square" rtlCol="0">
            <a:spAutoFit/>
          </a:bodyPr>
          <a:lstStyle/>
          <a:p>
            <a:r>
              <a:rPr lang="en-AU" sz="2400" dirty="0"/>
              <a:t>Can now assess the hypotheses of the study</a:t>
            </a:r>
          </a:p>
        </p:txBody>
      </p:sp>
      <p:sp>
        <p:nvSpPr>
          <p:cNvPr id="9" name="TextBox 8"/>
          <p:cNvSpPr txBox="1"/>
          <p:nvPr/>
        </p:nvSpPr>
        <p:spPr>
          <a:xfrm>
            <a:off x="5943601" y="5279647"/>
            <a:ext cx="5328138" cy="1323439"/>
          </a:xfrm>
          <a:prstGeom prst="rect">
            <a:avLst/>
          </a:prstGeom>
          <a:noFill/>
        </p:spPr>
        <p:txBody>
          <a:bodyPr wrap="square" rtlCol="0">
            <a:spAutoFit/>
          </a:bodyPr>
          <a:lstStyle/>
          <a:p>
            <a:r>
              <a:rPr lang="en-AU" altLang="en-US" sz="2000" b="1" dirty="0">
                <a:solidFill>
                  <a:srgbClr val="0070C0"/>
                </a:solidFill>
                <a:latin typeface="Times New Roman" panose="02020603050405020304" pitchFamily="18" charset="0"/>
              </a:rPr>
              <a:t>As the priming scores on the scrambled sentences task increases walking time will increase </a:t>
            </a:r>
          </a:p>
          <a:p>
            <a:r>
              <a:rPr lang="en-AU" altLang="en-US" sz="2000" b="1" dirty="0">
                <a:solidFill>
                  <a:srgbClr val="FF0000"/>
                </a:solidFill>
                <a:latin typeface="Times New Roman" panose="02020603050405020304" pitchFamily="18" charset="0"/>
              </a:rPr>
              <a:t>Yes</a:t>
            </a:r>
            <a:endParaRPr lang="en-AU" altLang="en-US" sz="2000" b="1" dirty="0">
              <a:solidFill>
                <a:srgbClr val="0070C0"/>
              </a:solidFill>
              <a:latin typeface="Times New Roman" panose="0202060305040502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3701950951"/>
              </p:ext>
            </p:extLst>
          </p:nvPr>
        </p:nvGraphicFramePr>
        <p:xfrm>
          <a:off x="6131781" y="1624427"/>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522840"/>
              </p:ext>
            </p:extLst>
          </p:nvPr>
        </p:nvGraphicFramePr>
        <p:xfrm>
          <a:off x="270457" y="2608664"/>
          <a:ext cx="5525037" cy="1663385"/>
        </p:xfrm>
        <a:graphic>
          <a:graphicData uri="http://schemas.openxmlformats.org/drawingml/2006/table">
            <a:tbl>
              <a:tblPr firstRow="1" firstCol="1" bandRow="1">
                <a:tableStyleId>{5C22544A-7EE6-4342-B048-85BDC9FD1C3A}</a:tableStyleId>
              </a:tblPr>
              <a:tblGrid>
                <a:gridCol w="2421228">
                  <a:extLst>
                    <a:ext uri="{9D8B030D-6E8A-4147-A177-3AD203B41FA5}">
                      <a16:colId xmlns:a16="http://schemas.microsoft.com/office/drawing/2014/main" val="3344908902"/>
                    </a:ext>
                  </a:extLst>
                </a:gridCol>
                <a:gridCol w="1262130">
                  <a:extLst>
                    <a:ext uri="{9D8B030D-6E8A-4147-A177-3AD203B41FA5}">
                      <a16:colId xmlns:a16="http://schemas.microsoft.com/office/drawing/2014/main" val="2866478592"/>
                    </a:ext>
                  </a:extLst>
                </a:gridCol>
                <a:gridCol w="1841679">
                  <a:extLst>
                    <a:ext uri="{9D8B030D-6E8A-4147-A177-3AD203B41FA5}">
                      <a16:colId xmlns:a16="http://schemas.microsoft.com/office/drawing/2014/main" val="2249826473"/>
                    </a:ext>
                  </a:extLst>
                </a:gridCol>
              </a:tblGrid>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latin typeface="+mn-lt"/>
                          <a:ea typeface="+mn-ea"/>
                          <a:cs typeface="+mn-cs"/>
                        </a:rPr>
                        <a:t>Choice</a:t>
                      </a:r>
                      <a:r>
                        <a:rPr lang="en-AU" sz="1600" baseline="0" dirty="0">
                          <a:solidFill>
                            <a:schemeClr val="tx1"/>
                          </a:solidFill>
                          <a:effectLst/>
                          <a:latin typeface="+mn-lt"/>
                          <a:ea typeface="+mn-ea"/>
                          <a:cs typeface="+mn-cs"/>
                        </a:rPr>
                        <a:t> of “old” word</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Walking Time</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0">
                <a:tc>
                  <a:txBody>
                    <a:bodyPr/>
                    <a:lstStyle/>
                    <a:p>
                      <a:pPr algn="r">
                        <a:lnSpc>
                          <a:spcPct val="107000"/>
                        </a:lnSpc>
                        <a:spcAft>
                          <a:spcPts val="0"/>
                        </a:spcAft>
                      </a:pPr>
                      <a:r>
                        <a:rPr lang="en-AU" sz="1600" b="0" dirty="0">
                          <a:solidFill>
                            <a:schemeClr val="tx1"/>
                          </a:solidFill>
                          <a:effectLst/>
                          <a:latin typeface="+mn-lt"/>
                          <a:ea typeface="+mn-ea"/>
                          <a:cs typeface="+mn-cs"/>
                        </a:rPr>
                        <a:t>Mean</a:t>
                      </a:r>
                      <a:r>
                        <a:rPr lang="en-AU" sz="1600" b="0" baseline="0" dirty="0">
                          <a:solidFill>
                            <a:schemeClr val="tx1"/>
                          </a:solidFill>
                          <a:effectLst/>
                          <a:latin typeface="+mn-lt"/>
                          <a:ea typeface="+mn-ea"/>
                          <a:cs typeface="+mn-cs"/>
                        </a:rPr>
                        <a:t> &amp; SD</a:t>
                      </a:r>
                      <a:endParaRPr lang="en-AU"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400" b="0" i="0" u="none" strike="noStrike" dirty="0">
                          <a:solidFill>
                            <a:srgbClr val="000000"/>
                          </a:solidFill>
                          <a:effectLst/>
                          <a:latin typeface="Calibri" panose="020F0502020204030204" pitchFamily="34" charset="0"/>
                        </a:rPr>
                        <a:t>6.79 (2.03)</a:t>
                      </a:r>
                    </a:p>
                  </a:txBody>
                  <a:tcPr marL="0" marR="0" marT="0" marB="0" anchor="b">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400" b="0" i="0" u="none" strike="noStrike" dirty="0">
                          <a:solidFill>
                            <a:srgbClr val="000000"/>
                          </a:solidFill>
                          <a:effectLst/>
                          <a:latin typeface="Calibri" panose="020F0502020204030204" pitchFamily="34" charset="0"/>
                        </a:rPr>
                        <a:t>5.10 (0.95)</a:t>
                      </a:r>
                    </a:p>
                  </a:txBody>
                  <a:tcPr marL="0" marR="0" marT="0" marB="0" anchor="b">
                    <a:lnT w="9525" cap="flat" cmpd="sng" algn="ctr">
                      <a:solidFill>
                        <a:schemeClr val="tx1"/>
                      </a:solidFill>
                      <a:prstDash val="solid"/>
                      <a:round/>
                      <a:headEnd type="none" w="med" len="med"/>
                      <a:tailEnd type="none" w="med" len="med"/>
                    </a:lnT>
                    <a:lnB w="12700" cmpd="sng">
                      <a:noFill/>
                    </a:lnB>
                    <a:noFill/>
                  </a:tcPr>
                </a:tc>
                <a:extLst>
                  <a:ext uri="{0D108BD9-81ED-4DB2-BD59-A6C34878D82A}">
                    <a16:rowId xmlns:a16="http://schemas.microsoft.com/office/drawing/2014/main" val="456502673"/>
                  </a:ext>
                </a:extLst>
              </a:tr>
              <a:tr h="0">
                <a:tc>
                  <a:txBody>
                    <a:bodyPr/>
                    <a:lstStyle/>
                    <a:p>
                      <a:pPr algn="r">
                        <a:lnSpc>
                          <a:spcPct val="107000"/>
                        </a:lnSpc>
                        <a:spcAft>
                          <a:spcPts val="0"/>
                        </a:spcAft>
                      </a:pPr>
                      <a:r>
                        <a:rPr lang="en-AU" sz="1600" b="0" dirty="0">
                          <a:solidFill>
                            <a:schemeClr val="tx1"/>
                          </a:solidFill>
                          <a:effectLst/>
                        </a:rPr>
                        <a:t>Choice of “old” word</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9071327"/>
                  </a:ext>
                </a:extLst>
              </a:tr>
              <a:tr h="0">
                <a:tc>
                  <a:txBody>
                    <a:bodyPr/>
                    <a:lstStyle/>
                    <a:p>
                      <a:pPr algn="r">
                        <a:lnSpc>
                          <a:spcPct val="107000"/>
                        </a:lnSpc>
                        <a:spcAft>
                          <a:spcPts val="0"/>
                        </a:spcAft>
                      </a:pPr>
                      <a:r>
                        <a:rPr lang="en-AU" sz="1600" b="0" dirty="0">
                          <a:solidFill>
                            <a:schemeClr val="tx1"/>
                          </a:solidFill>
                          <a:effectLst/>
                        </a:rPr>
                        <a:t>Walking Time</a:t>
                      </a: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a:t>
                      </a: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8908124"/>
                  </a:ext>
                </a:extLst>
              </a:tr>
              <a:tr h="0">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Tree>
    <p:extLst>
      <p:ext uri="{BB962C8B-B14F-4D97-AF65-F5344CB8AC3E}">
        <p14:creationId xmlns:p14="http://schemas.microsoft.com/office/powerpoint/2010/main" val="1238040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4700" y="3368716"/>
            <a:ext cx="9232900" cy="3293209"/>
          </a:xfrm>
          <a:prstGeom prst="rect">
            <a:avLst/>
          </a:prstGeom>
        </p:spPr>
        <p:txBody>
          <a:bodyPr wrap="square">
            <a:spAutoFit/>
          </a:bodyPr>
          <a:lstStyle/>
          <a:p>
            <a:r>
              <a:rPr lang="en-AU" altLang="en-US" sz="2400" b="1" dirty="0">
                <a:solidFill>
                  <a:srgbClr val="7030A0"/>
                </a:solidFill>
                <a:latin typeface="Times New Roman" panose="02020603050405020304" pitchFamily="18" charset="0"/>
              </a:rPr>
              <a:t>What statistics are designed to actually test</a:t>
            </a:r>
          </a:p>
          <a:p>
            <a:endParaRPr lang="en-AU" altLang="en-US" sz="2400" b="1" dirty="0">
              <a:solidFill>
                <a:srgbClr val="7030A0"/>
              </a:solidFill>
              <a:latin typeface="Times New Roman" panose="02020603050405020304" pitchFamily="18" charset="0"/>
            </a:endParaRPr>
          </a:p>
          <a:p>
            <a:r>
              <a:rPr lang="en-AU" altLang="en-US" sz="2400" b="1" dirty="0">
                <a:solidFill>
                  <a:srgbClr val="C00000"/>
                </a:solidFill>
                <a:latin typeface="Times New Roman" panose="02020603050405020304" pitchFamily="18" charset="0"/>
              </a:rPr>
              <a:t>Scores on the scrambled sentences task has no bearing on walking times </a:t>
            </a:r>
          </a:p>
          <a:p>
            <a:r>
              <a:rPr lang="en-AU" altLang="en-US" sz="2400" b="1" dirty="0">
                <a:solidFill>
                  <a:srgbClr val="0070C0"/>
                </a:solidFill>
                <a:latin typeface="Times New Roman" panose="02020603050405020304" pitchFamily="18" charset="0"/>
              </a:rPr>
              <a:t>Null Hypothesis</a:t>
            </a:r>
          </a:p>
          <a:p>
            <a:endParaRPr lang="en-AU" altLang="en-US" sz="2000" b="1" dirty="0">
              <a:solidFill>
                <a:srgbClr val="0070C0"/>
              </a:solidFill>
              <a:latin typeface="Times New Roman" panose="02020603050405020304" pitchFamily="18" charset="0"/>
            </a:endParaRPr>
          </a:p>
          <a:p>
            <a:pPr algn="ctr"/>
            <a:r>
              <a:rPr lang="en-AU" altLang="en-US" sz="3200" b="1" dirty="0">
                <a:solidFill>
                  <a:srgbClr val="00B050"/>
                </a:solidFill>
                <a:latin typeface="Times New Roman" panose="02020603050405020304" pitchFamily="18" charset="0"/>
              </a:rPr>
              <a:t>Can we reject the Null Hypothesis?</a:t>
            </a:r>
          </a:p>
          <a:p>
            <a:pPr algn="ctr"/>
            <a:r>
              <a:rPr lang="en-AU" altLang="en-US" sz="3200" b="1" dirty="0">
                <a:solidFill>
                  <a:srgbClr val="00B050"/>
                </a:solidFill>
                <a:latin typeface="Times New Roman" panose="02020603050405020304" pitchFamily="18" charset="0"/>
              </a:rPr>
              <a:t>If so we can accept the alternative </a:t>
            </a:r>
            <a:r>
              <a:rPr lang="en-AU" altLang="en-US" sz="3200" b="1" dirty="0" err="1">
                <a:solidFill>
                  <a:srgbClr val="00B050"/>
                </a:solidFill>
                <a:latin typeface="Times New Roman" panose="02020603050405020304" pitchFamily="18" charset="0"/>
              </a:rPr>
              <a:t>hypothese</a:t>
            </a:r>
            <a:r>
              <a:rPr lang="en-AU" altLang="en-US" sz="2400" b="1" i="1" dirty="0" err="1">
                <a:solidFill>
                  <a:srgbClr val="7030A0"/>
                </a:solidFill>
                <a:latin typeface="Times New Roman" panose="02020603050405020304" pitchFamily="18" charset="0"/>
              </a:rPr>
              <a:t>S</a:t>
            </a:r>
            <a:endParaRPr lang="en-AU" altLang="en-US" sz="2400" b="1" i="1" dirty="0">
              <a:solidFill>
                <a:srgbClr val="7030A0"/>
              </a:solidFill>
              <a:latin typeface="Times New Roman" panose="02020603050405020304" pitchFamily="18" charset="0"/>
            </a:endParaRPr>
          </a:p>
        </p:txBody>
      </p:sp>
      <p:sp>
        <p:nvSpPr>
          <p:cNvPr id="3" name="Rectangle 2"/>
          <p:cNvSpPr/>
          <p:nvPr/>
        </p:nvSpPr>
        <p:spPr>
          <a:xfrm>
            <a:off x="3522785" y="450558"/>
            <a:ext cx="6096000" cy="954107"/>
          </a:xfrm>
          <a:prstGeom prst="rect">
            <a:avLst/>
          </a:prstGeom>
        </p:spPr>
        <p:txBody>
          <a:bodyPr>
            <a:spAutoFit/>
          </a:bodyPr>
          <a:lstStyle/>
          <a:p>
            <a:pPr algn="ctr"/>
            <a:r>
              <a:rPr lang="en-US" altLang="en-US" sz="2800" dirty="0">
                <a:solidFill>
                  <a:srgbClr val="FFC000"/>
                </a:solidFill>
              </a:rPr>
              <a:t>Interlude #3 </a:t>
            </a:r>
          </a:p>
          <a:p>
            <a:pPr algn="ctr"/>
            <a:r>
              <a:rPr lang="en-US" altLang="en-US" sz="2800" dirty="0">
                <a:solidFill>
                  <a:srgbClr val="FFC000"/>
                </a:solidFill>
              </a:rPr>
              <a:t>Hypothesis Testing &amp; Statistics</a:t>
            </a:r>
          </a:p>
        </p:txBody>
      </p:sp>
      <p:sp>
        <p:nvSpPr>
          <p:cNvPr id="4" name="Rectangle 3"/>
          <p:cNvSpPr/>
          <p:nvPr/>
        </p:nvSpPr>
        <p:spPr>
          <a:xfrm>
            <a:off x="2044700" y="1884894"/>
            <a:ext cx="8534400" cy="1200329"/>
          </a:xfrm>
          <a:prstGeom prst="rect">
            <a:avLst/>
          </a:prstGeom>
        </p:spPr>
        <p:txBody>
          <a:bodyPr wrap="square">
            <a:spAutoFit/>
          </a:bodyPr>
          <a:lstStyle/>
          <a:p>
            <a:r>
              <a:rPr lang="en-AU" altLang="en-US" sz="2400" b="1" dirty="0">
                <a:solidFill>
                  <a:srgbClr val="C00000"/>
                </a:solidFill>
                <a:latin typeface="Times New Roman" panose="02020603050405020304" pitchFamily="18" charset="0"/>
              </a:rPr>
              <a:t>Those who have higher scores on the scrambled sentences task will have longer walking times </a:t>
            </a:r>
          </a:p>
          <a:p>
            <a:r>
              <a:rPr lang="en-AU" altLang="en-US" sz="2400" b="1" dirty="0">
                <a:solidFill>
                  <a:srgbClr val="0070C0"/>
                </a:solidFill>
                <a:latin typeface="Times New Roman" panose="02020603050405020304" pitchFamily="18" charset="0"/>
              </a:rPr>
              <a:t>Alternative Hypothesis </a:t>
            </a:r>
          </a:p>
        </p:txBody>
      </p:sp>
    </p:spTree>
    <p:extLst>
      <p:ext uri="{BB962C8B-B14F-4D97-AF65-F5344CB8AC3E}">
        <p14:creationId xmlns:p14="http://schemas.microsoft.com/office/powerpoint/2010/main" val="3319386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#1 Measurement</a:t>
            </a:r>
          </a:p>
        </p:txBody>
      </p:sp>
      <p:graphicFrame>
        <p:nvGraphicFramePr>
          <p:cNvPr id="4" name="Table 3"/>
          <p:cNvGraphicFramePr>
            <a:graphicFrameLocks noGrp="1"/>
          </p:cNvGraphicFramePr>
          <p:nvPr/>
        </p:nvGraphicFramePr>
        <p:xfrm>
          <a:off x="1079291" y="1405466"/>
          <a:ext cx="10224979" cy="3200400"/>
        </p:xfrm>
        <a:graphic>
          <a:graphicData uri="http://schemas.openxmlformats.org/drawingml/2006/table">
            <a:tbl>
              <a:tblPr firstRow="1" bandRow="1">
                <a:tableStyleId>{5C22544A-7EE6-4342-B048-85BDC9FD1C3A}</a:tableStyleId>
              </a:tblPr>
              <a:tblGrid>
                <a:gridCol w="2490741">
                  <a:extLst>
                    <a:ext uri="{9D8B030D-6E8A-4147-A177-3AD203B41FA5}">
                      <a16:colId xmlns:a16="http://schemas.microsoft.com/office/drawing/2014/main" val="324528844"/>
                    </a:ext>
                  </a:extLst>
                </a:gridCol>
                <a:gridCol w="2717608">
                  <a:extLst>
                    <a:ext uri="{9D8B030D-6E8A-4147-A177-3AD203B41FA5}">
                      <a16:colId xmlns:a16="http://schemas.microsoft.com/office/drawing/2014/main" val="2931914354"/>
                    </a:ext>
                  </a:extLst>
                </a:gridCol>
                <a:gridCol w="5016630">
                  <a:extLst>
                    <a:ext uri="{9D8B030D-6E8A-4147-A177-3AD203B41FA5}">
                      <a16:colId xmlns:a16="http://schemas.microsoft.com/office/drawing/2014/main" val="4202076119"/>
                    </a:ext>
                  </a:extLst>
                </a:gridCol>
              </a:tblGrid>
              <a:tr h="370840">
                <a:tc>
                  <a:txBody>
                    <a:bodyPr/>
                    <a:lstStyle/>
                    <a:p>
                      <a:r>
                        <a:rPr lang="en-AU" sz="2000" dirty="0"/>
                        <a:t>Classification</a:t>
                      </a:r>
                    </a:p>
                  </a:txBody>
                  <a:tcPr/>
                </a:tc>
                <a:tc>
                  <a:txBody>
                    <a:bodyPr/>
                    <a:lstStyle/>
                    <a:p>
                      <a:r>
                        <a:rPr lang="en-AU" sz="2000" dirty="0"/>
                        <a:t>Type</a:t>
                      </a:r>
                      <a:r>
                        <a:rPr lang="en-AU" sz="2000" baseline="0" dirty="0"/>
                        <a:t> of Scale</a:t>
                      </a:r>
                      <a:endParaRPr lang="en-AU" sz="2000" dirty="0"/>
                    </a:p>
                  </a:txBody>
                  <a:tcPr/>
                </a:tc>
                <a:tc>
                  <a:txBody>
                    <a:bodyPr/>
                    <a:lstStyle/>
                    <a:p>
                      <a:r>
                        <a:rPr lang="en-AU" sz="2000" dirty="0"/>
                        <a:t>Objective</a:t>
                      </a:r>
                    </a:p>
                  </a:txBody>
                  <a:tcPr/>
                </a:tc>
                <a:extLst>
                  <a:ext uri="{0D108BD9-81ED-4DB2-BD59-A6C34878D82A}">
                    <a16:rowId xmlns:a16="http://schemas.microsoft.com/office/drawing/2014/main" val="132648834"/>
                  </a:ext>
                </a:extLst>
              </a:tr>
              <a:tr h="370840">
                <a:tc>
                  <a:txBody>
                    <a:bodyPr/>
                    <a:lstStyle/>
                    <a:p>
                      <a:r>
                        <a:rPr lang="en-AU" sz="2000" dirty="0"/>
                        <a:t>Categorical</a:t>
                      </a:r>
                    </a:p>
                  </a:txBody>
                  <a:tcPr>
                    <a:solidFill>
                      <a:srgbClr val="FFFF00"/>
                    </a:solidFill>
                  </a:tcPr>
                </a:tc>
                <a:tc>
                  <a:txBody>
                    <a:bodyPr/>
                    <a:lstStyle/>
                    <a:p>
                      <a:r>
                        <a:rPr lang="en-AU" sz="2000" dirty="0"/>
                        <a:t>Nominal</a:t>
                      </a:r>
                    </a:p>
                  </a:txBody>
                  <a:tcPr/>
                </a:tc>
                <a:tc>
                  <a:txBody>
                    <a:bodyPr/>
                    <a:lstStyle/>
                    <a:p>
                      <a:r>
                        <a:rPr lang="en-AU" sz="2000" dirty="0"/>
                        <a:t>Sort stimuli</a:t>
                      </a:r>
                      <a:r>
                        <a:rPr lang="en-AU" sz="2000" baseline="0" dirty="0"/>
                        <a:t> into discrete categories</a:t>
                      </a:r>
                      <a:endParaRPr lang="en-AU" sz="2000" dirty="0"/>
                    </a:p>
                  </a:txBody>
                  <a:tcPr/>
                </a:tc>
                <a:extLst>
                  <a:ext uri="{0D108BD9-81ED-4DB2-BD59-A6C34878D82A}">
                    <a16:rowId xmlns:a16="http://schemas.microsoft.com/office/drawing/2014/main" val="861877103"/>
                  </a:ext>
                </a:extLst>
              </a:tr>
              <a:tr h="370840">
                <a:tc rowSpan="3">
                  <a:txBody>
                    <a:bodyPr/>
                    <a:lstStyle/>
                    <a:p>
                      <a:r>
                        <a:rPr lang="en-AU" sz="2000" dirty="0"/>
                        <a:t>Continuous</a:t>
                      </a:r>
                    </a:p>
                  </a:txBody>
                  <a:tcPr anchor="ctr">
                    <a:solidFill>
                      <a:srgbClr val="92D050"/>
                    </a:solidFill>
                  </a:tcPr>
                </a:tc>
                <a:tc>
                  <a:txBody>
                    <a:bodyPr/>
                    <a:lstStyle/>
                    <a:p>
                      <a:r>
                        <a:rPr lang="en-AU" sz="2000" dirty="0"/>
                        <a:t>Ordinal</a:t>
                      </a:r>
                    </a:p>
                  </a:txBody>
                  <a:tcPr/>
                </a:tc>
                <a:tc>
                  <a:txBody>
                    <a:bodyPr/>
                    <a:lstStyle/>
                    <a:p>
                      <a:r>
                        <a:rPr lang="en-AU" sz="2000" dirty="0"/>
                        <a:t>Rank-order stimuli</a:t>
                      </a:r>
                      <a:r>
                        <a:rPr lang="en-AU" sz="2000" baseline="0" dirty="0"/>
                        <a:t> on a single dimension</a:t>
                      </a:r>
                      <a:endParaRPr lang="en-AU" sz="2000" dirty="0"/>
                    </a:p>
                  </a:txBody>
                  <a:tcPr/>
                </a:tc>
                <a:extLst>
                  <a:ext uri="{0D108BD9-81ED-4DB2-BD59-A6C34878D82A}">
                    <a16:rowId xmlns:a16="http://schemas.microsoft.com/office/drawing/2014/main" val="1345122492"/>
                  </a:ext>
                </a:extLst>
              </a:tr>
              <a:tr h="370840">
                <a:tc vMerge="1">
                  <a:txBody>
                    <a:bodyPr/>
                    <a:lstStyle/>
                    <a:p>
                      <a:endParaRPr lang="en-AU" dirty="0"/>
                    </a:p>
                  </a:txBody>
                  <a:tcPr/>
                </a:tc>
                <a:tc>
                  <a:txBody>
                    <a:bodyPr/>
                    <a:lstStyle/>
                    <a:p>
                      <a:r>
                        <a:rPr lang="en-AU" sz="2000" dirty="0"/>
                        <a:t>Interval</a:t>
                      </a:r>
                    </a:p>
                  </a:txBody>
                  <a:tcPr/>
                </a:tc>
                <a:tc>
                  <a:txBody>
                    <a:bodyPr/>
                    <a:lstStyle/>
                    <a:p>
                      <a:r>
                        <a:rPr lang="en-AU" sz="2000" dirty="0"/>
                        <a:t>Specify the distance between stimuli on a given dimension</a:t>
                      </a:r>
                    </a:p>
                  </a:txBody>
                  <a:tcPr/>
                </a:tc>
                <a:extLst>
                  <a:ext uri="{0D108BD9-81ED-4DB2-BD59-A6C34878D82A}">
                    <a16:rowId xmlns:a16="http://schemas.microsoft.com/office/drawing/2014/main" val="3173840033"/>
                  </a:ext>
                </a:extLst>
              </a:tr>
              <a:tr h="370840">
                <a:tc vMerge="1">
                  <a:txBody>
                    <a:bodyPr/>
                    <a:lstStyle/>
                    <a:p>
                      <a:endParaRPr lang="en-AU" dirty="0"/>
                    </a:p>
                  </a:txBody>
                  <a:tcPr/>
                </a:tc>
                <a:tc>
                  <a:txBody>
                    <a:bodyPr/>
                    <a:lstStyle/>
                    <a:p>
                      <a:r>
                        <a:rPr lang="en-AU" sz="2000" dirty="0"/>
                        <a:t>Ratio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a:t>Specify the distance between stimuli on a given dimension</a:t>
                      </a:r>
                      <a:r>
                        <a:rPr lang="en-AU" sz="2000" baseline="0" dirty="0"/>
                        <a:t> and express ratios of scale values</a:t>
                      </a:r>
                      <a:endParaRPr lang="en-AU" sz="2000" dirty="0"/>
                    </a:p>
                  </a:txBody>
                  <a:tcPr/>
                </a:tc>
                <a:extLst>
                  <a:ext uri="{0D108BD9-81ED-4DB2-BD59-A6C34878D82A}">
                    <a16:rowId xmlns:a16="http://schemas.microsoft.com/office/drawing/2014/main" val="1709777729"/>
                  </a:ext>
                </a:extLst>
              </a:tr>
            </a:tbl>
          </a:graphicData>
        </a:graphic>
      </p:graphicFrame>
      <p:sp>
        <p:nvSpPr>
          <p:cNvPr id="5" name="TextBox 4"/>
          <p:cNvSpPr txBox="1"/>
          <p:nvPr/>
        </p:nvSpPr>
        <p:spPr>
          <a:xfrm>
            <a:off x="1304144" y="5171606"/>
            <a:ext cx="10269949" cy="1323439"/>
          </a:xfrm>
          <a:prstGeom prst="rect">
            <a:avLst/>
          </a:prstGeom>
          <a:noFill/>
        </p:spPr>
        <p:txBody>
          <a:bodyPr wrap="square" rtlCol="0">
            <a:spAutoFit/>
          </a:bodyPr>
          <a:lstStyle/>
          <a:p>
            <a:r>
              <a:rPr lang="en-AU" sz="2000" dirty="0"/>
              <a:t>“The topic of scales of measurement is one that some writers think is crucial and others think irrelevant. Although this book will tend to side with the latter group it is important that you have some familiarity with the general issue” – Howell, 1987</a:t>
            </a:r>
          </a:p>
        </p:txBody>
      </p:sp>
    </p:spTree>
    <p:extLst>
      <p:ext uri="{BB962C8B-B14F-4D97-AF65-F5344CB8AC3E}">
        <p14:creationId xmlns:p14="http://schemas.microsoft.com/office/powerpoint/2010/main" val="314208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5200" y="274712"/>
            <a:ext cx="6096000" cy="830997"/>
          </a:xfrm>
          <a:prstGeom prst="rect">
            <a:avLst/>
          </a:prstGeom>
        </p:spPr>
        <p:txBody>
          <a:bodyPr>
            <a:spAutoFit/>
          </a:bodyPr>
          <a:lstStyle/>
          <a:p>
            <a:pPr algn="ctr"/>
            <a:r>
              <a:rPr lang="en-US" altLang="en-US" sz="2400" dirty="0">
                <a:solidFill>
                  <a:srgbClr val="FFC000"/>
                </a:solidFill>
              </a:rPr>
              <a:t>Interlude #4 </a:t>
            </a:r>
          </a:p>
          <a:p>
            <a:pPr algn="ctr"/>
            <a:r>
              <a:rPr lang="en-US" altLang="en-US" sz="2400" dirty="0">
                <a:solidFill>
                  <a:srgbClr val="FFC000"/>
                </a:solidFill>
              </a:rPr>
              <a:t>What Stats to use when</a:t>
            </a:r>
          </a:p>
        </p:txBody>
      </p:sp>
      <p:graphicFrame>
        <p:nvGraphicFramePr>
          <p:cNvPr id="6" name="Table 5"/>
          <p:cNvGraphicFramePr>
            <a:graphicFrameLocks noGrp="1"/>
          </p:cNvGraphicFramePr>
          <p:nvPr/>
        </p:nvGraphicFramePr>
        <p:xfrm>
          <a:off x="1259417" y="1242869"/>
          <a:ext cx="10587566" cy="551688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2601254249"/>
                    </a:ext>
                  </a:extLst>
                </a:gridCol>
                <a:gridCol w="1488501">
                  <a:extLst>
                    <a:ext uri="{9D8B030D-6E8A-4147-A177-3AD203B41FA5}">
                      <a16:colId xmlns:a16="http://schemas.microsoft.com/office/drawing/2014/main" val="3717765013"/>
                    </a:ext>
                  </a:extLst>
                </a:gridCol>
                <a:gridCol w="1488501">
                  <a:extLst>
                    <a:ext uri="{9D8B030D-6E8A-4147-A177-3AD203B41FA5}">
                      <a16:colId xmlns:a16="http://schemas.microsoft.com/office/drawing/2014/main" val="20001"/>
                    </a:ext>
                  </a:extLst>
                </a:gridCol>
                <a:gridCol w="1348907">
                  <a:extLst>
                    <a:ext uri="{9D8B030D-6E8A-4147-A177-3AD203B41FA5}">
                      <a16:colId xmlns:a16="http://schemas.microsoft.com/office/drawing/2014/main" val="20004"/>
                    </a:ext>
                  </a:extLst>
                </a:gridCol>
                <a:gridCol w="1520996">
                  <a:extLst>
                    <a:ext uri="{9D8B030D-6E8A-4147-A177-3AD203B41FA5}">
                      <a16:colId xmlns:a16="http://schemas.microsoft.com/office/drawing/2014/main" val="20005"/>
                    </a:ext>
                  </a:extLst>
                </a:gridCol>
                <a:gridCol w="1520996">
                  <a:extLst>
                    <a:ext uri="{9D8B030D-6E8A-4147-A177-3AD203B41FA5}">
                      <a16:colId xmlns:a16="http://schemas.microsoft.com/office/drawing/2014/main" val="20006"/>
                    </a:ext>
                  </a:extLst>
                </a:gridCol>
                <a:gridCol w="1520996">
                  <a:extLst>
                    <a:ext uri="{9D8B030D-6E8A-4147-A177-3AD203B41FA5}">
                      <a16:colId xmlns:a16="http://schemas.microsoft.com/office/drawing/2014/main" val="1668476378"/>
                    </a:ext>
                  </a:extLst>
                </a:gridCol>
              </a:tblGrid>
              <a:tr h="370840">
                <a:tc>
                  <a:txBody>
                    <a:bodyPr/>
                    <a:lstStyle/>
                    <a:p>
                      <a:r>
                        <a:rPr lang="en-AU" sz="1600" dirty="0"/>
                        <a:t>Hypothesis</a:t>
                      </a:r>
                    </a:p>
                  </a:txBody>
                  <a:tcPr/>
                </a:tc>
                <a:tc>
                  <a:txBody>
                    <a:bodyPr/>
                    <a:lstStyle/>
                    <a:p>
                      <a:r>
                        <a:rPr lang="en-AU" sz="1600" dirty="0"/>
                        <a:t>Variable 2</a:t>
                      </a:r>
                    </a:p>
                    <a:p>
                      <a:r>
                        <a:rPr lang="en-AU" sz="1600" dirty="0"/>
                        <a:t>DV</a:t>
                      </a:r>
                    </a:p>
                  </a:txBody>
                  <a:tcPr/>
                </a:tc>
                <a:tc>
                  <a:txBody>
                    <a:bodyPr/>
                    <a:lstStyle/>
                    <a:p>
                      <a:r>
                        <a:rPr lang="en-AU" sz="1600" dirty="0"/>
                        <a:t>Variable</a:t>
                      </a:r>
                      <a:r>
                        <a:rPr lang="en-AU" sz="1600" baseline="0" dirty="0"/>
                        <a:t> 1</a:t>
                      </a:r>
                      <a:endParaRPr lang="en-AU" sz="1600" dirty="0"/>
                    </a:p>
                  </a:txBody>
                  <a:tcPr/>
                </a:tc>
                <a:tc>
                  <a:txBody>
                    <a:bodyPr/>
                    <a:lstStyle/>
                    <a:p>
                      <a:r>
                        <a:rPr lang="en-AU" sz="1600" dirty="0"/>
                        <a:t># IV’s</a:t>
                      </a:r>
                    </a:p>
                  </a:txBody>
                  <a:tcPr/>
                </a:tc>
                <a:tc>
                  <a:txBody>
                    <a:bodyPr/>
                    <a:lstStyle/>
                    <a:p>
                      <a:r>
                        <a:rPr lang="en-AU" sz="1600" dirty="0"/>
                        <a:t>Levels of IV</a:t>
                      </a:r>
                    </a:p>
                  </a:txBody>
                  <a:tcPr/>
                </a:tc>
                <a:tc>
                  <a:txBody>
                    <a:bodyPr/>
                    <a:lstStyle/>
                    <a:p>
                      <a:r>
                        <a:rPr lang="en-AU" sz="1600" dirty="0"/>
                        <a:t>Between</a:t>
                      </a:r>
                      <a:r>
                        <a:rPr lang="en-AU" sz="1600" baseline="0" dirty="0"/>
                        <a:t> / Within</a:t>
                      </a:r>
                      <a:endParaRPr lang="en-AU" sz="1600" dirty="0"/>
                    </a:p>
                  </a:txBody>
                  <a:tcPr/>
                </a:tc>
                <a:tc>
                  <a:txBody>
                    <a:bodyPr/>
                    <a:lstStyle/>
                    <a:p>
                      <a:r>
                        <a:rPr lang="en-AU" sz="1600" dirty="0"/>
                        <a:t>Test</a:t>
                      </a:r>
                    </a:p>
                  </a:txBody>
                  <a:tcPr/>
                </a:tc>
                <a:extLst>
                  <a:ext uri="{0D108BD9-81ED-4DB2-BD59-A6C34878D82A}">
                    <a16:rowId xmlns:a16="http://schemas.microsoft.com/office/drawing/2014/main" val="10000"/>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Between</a:t>
                      </a:r>
                    </a:p>
                  </a:txBody>
                  <a:tcPr/>
                </a:tc>
                <a:tc>
                  <a:txBody>
                    <a:bodyPr/>
                    <a:lstStyle/>
                    <a:p>
                      <a:r>
                        <a:rPr lang="en-AU" sz="1600" dirty="0"/>
                        <a:t>Independent Groups t-test</a:t>
                      </a:r>
                    </a:p>
                  </a:txBody>
                  <a:tcPr/>
                </a:tc>
                <a:extLst>
                  <a:ext uri="{0D108BD9-81ED-4DB2-BD59-A6C34878D82A}">
                    <a16:rowId xmlns:a16="http://schemas.microsoft.com/office/drawing/2014/main" val="10001"/>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r>
                        <a:rPr lang="en-AU" sz="1600" dirty="0"/>
                        <a:t>Paired</a:t>
                      </a:r>
                      <a:r>
                        <a:rPr lang="en-AU" sz="1600" baseline="0" dirty="0"/>
                        <a:t> Sample t-test</a:t>
                      </a:r>
                      <a:endParaRPr lang="en-AU" sz="1600" dirty="0"/>
                    </a:p>
                  </a:txBody>
                  <a:tcPr/>
                </a:tc>
                <a:extLst>
                  <a:ext uri="{0D108BD9-81ED-4DB2-BD59-A6C34878D82A}">
                    <a16:rowId xmlns:a16="http://schemas.microsoft.com/office/drawing/2014/main" val="10002"/>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Ordinal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Between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Mann-Whitney U Test</a:t>
                      </a:r>
                    </a:p>
                  </a:txBody>
                  <a:tcPr/>
                </a:tc>
                <a:extLst>
                  <a:ext uri="{0D108BD9-81ED-4DB2-BD59-A6C34878D82A}">
                    <a16:rowId xmlns:a16="http://schemas.microsoft.com/office/drawing/2014/main" val="1068352608"/>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Ordinal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Wilcoxon</a:t>
                      </a:r>
                      <a:r>
                        <a:rPr lang="en-AU" sz="1600" baseline="0" dirty="0"/>
                        <a:t> Signed Ranks</a:t>
                      </a:r>
                      <a:endParaRPr lang="en-AU" sz="1600" dirty="0"/>
                    </a:p>
                  </a:txBody>
                  <a:tcPr/>
                </a:tc>
                <a:extLst>
                  <a:ext uri="{0D108BD9-81ED-4DB2-BD59-A6C34878D82A}">
                    <a16:rowId xmlns:a16="http://schemas.microsoft.com/office/drawing/2014/main" val="423735594"/>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a:t>
                      </a:r>
                    </a:p>
                  </a:txBody>
                  <a:tcPr/>
                </a:tc>
                <a:tc>
                  <a:txBody>
                    <a:bodyPr/>
                    <a:lstStyle/>
                    <a:p>
                      <a:r>
                        <a:rPr lang="en-AU" sz="1600" dirty="0"/>
                        <a:t>-</a:t>
                      </a:r>
                    </a:p>
                  </a:txBody>
                  <a:tcPr/>
                </a:tc>
                <a:tc>
                  <a:txBody>
                    <a:bodyPr/>
                    <a:lstStyle/>
                    <a:p>
                      <a:r>
                        <a:rPr lang="en-AU" sz="1600" dirty="0"/>
                        <a:t>Within</a:t>
                      </a:r>
                    </a:p>
                  </a:txBody>
                  <a:tcPr/>
                </a:tc>
                <a:tc>
                  <a:txBody>
                    <a:bodyPr/>
                    <a:lstStyle/>
                    <a:p>
                      <a:r>
                        <a:rPr lang="en-AU" sz="1600" dirty="0"/>
                        <a:t>Pearson Correlation</a:t>
                      </a:r>
                    </a:p>
                  </a:txBody>
                  <a:tcPr/>
                </a:tc>
                <a:extLst>
                  <a:ext uri="{0D108BD9-81ED-4DB2-BD59-A6C34878D82A}">
                    <a16:rowId xmlns:a16="http://schemas.microsoft.com/office/drawing/2014/main" val="10003"/>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a:t>
                      </a:r>
                    </a:p>
                  </a:txBody>
                  <a:tcPr/>
                </a:tc>
                <a:tc>
                  <a:txBody>
                    <a:bodyPr/>
                    <a:lstStyle/>
                    <a:p>
                      <a:r>
                        <a:rPr lang="en-AU" sz="1600" dirty="0"/>
                        <a:t>Within</a:t>
                      </a:r>
                    </a:p>
                  </a:txBody>
                  <a:tcPr/>
                </a:tc>
                <a:tc>
                  <a:txBody>
                    <a:bodyPr/>
                    <a:lstStyle/>
                    <a:p>
                      <a:r>
                        <a:rPr lang="en-AU" sz="1600" dirty="0"/>
                        <a:t>Spearman Correlation</a:t>
                      </a:r>
                    </a:p>
                  </a:txBody>
                  <a:tcPr/>
                </a:tc>
                <a:extLst>
                  <a:ext uri="{0D108BD9-81ED-4DB2-BD59-A6C34878D82A}">
                    <a16:rowId xmlns:a16="http://schemas.microsoft.com/office/drawing/2014/main" val="2992743307"/>
                  </a:ext>
                </a:extLst>
              </a:tr>
            </a:tbl>
          </a:graphicData>
        </a:graphic>
      </p:graphicFrame>
    </p:spTree>
    <p:extLst>
      <p:ext uri="{BB962C8B-B14F-4D97-AF65-F5344CB8AC3E}">
        <p14:creationId xmlns:p14="http://schemas.microsoft.com/office/powerpoint/2010/main" val="1693503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523220"/>
          </a:xfrm>
          <a:prstGeom prst="rect">
            <a:avLst/>
          </a:prstGeom>
          <a:noFill/>
        </p:spPr>
        <p:txBody>
          <a:bodyPr wrap="none" rtlCol="0">
            <a:spAutoFit/>
          </a:bodyPr>
          <a:lstStyle/>
          <a:p>
            <a:r>
              <a:rPr lang="en-AU" sz="2800" dirty="0">
                <a:solidFill>
                  <a:srgbClr val="FFC000"/>
                </a:solidFill>
              </a:rPr>
              <a:t>Step 2: Present Summary</a:t>
            </a:r>
          </a:p>
        </p:txBody>
      </p:sp>
      <p:sp>
        <p:nvSpPr>
          <p:cNvPr id="9" name="TextBox 8"/>
          <p:cNvSpPr txBox="1"/>
          <p:nvPr/>
        </p:nvSpPr>
        <p:spPr>
          <a:xfrm>
            <a:off x="5943601" y="5279647"/>
            <a:ext cx="5328138" cy="1323439"/>
          </a:xfrm>
          <a:prstGeom prst="rect">
            <a:avLst/>
          </a:prstGeom>
          <a:noFill/>
        </p:spPr>
        <p:txBody>
          <a:bodyPr wrap="square" rtlCol="0">
            <a:spAutoFit/>
          </a:bodyPr>
          <a:lstStyle/>
          <a:p>
            <a:r>
              <a:rPr lang="en-AU" altLang="en-US" sz="2000" b="1" dirty="0">
                <a:solidFill>
                  <a:srgbClr val="0070C0"/>
                </a:solidFill>
                <a:latin typeface="Times New Roman" panose="02020603050405020304" pitchFamily="18" charset="0"/>
              </a:rPr>
              <a:t>As the priming scores on the scrambled sentences task increases walking time will increase </a:t>
            </a:r>
          </a:p>
          <a:p>
            <a:r>
              <a:rPr lang="en-AU" altLang="en-US" sz="2000" b="1" dirty="0">
                <a:solidFill>
                  <a:srgbClr val="FF0000"/>
                </a:solidFill>
                <a:latin typeface="Times New Roman" panose="02020603050405020304" pitchFamily="18" charset="0"/>
              </a:rPr>
              <a:t>R=.43, p = .032. </a:t>
            </a:r>
            <a:r>
              <a:rPr lang="en-AU" altLang="en-US" sz="2000" b="1" dirty="0">
                <a:solidFill>
                  <a:srgbClr val="00B050"/>
                </a:solidFill>
                <a:latin typeface="Times New Roman" panose="02020603050405020304" pitchFamily="18" charset="0"/>
              </a:rPr>
              <a:t>Reject the null hypothesis</a:t>
            </a:r>
          </a:p>
        </p:txBody>
      </p:sp>
      <p:graphicFrame>
        <p:nvGraphicFramePr>
          <p:cNvPr id="10" name="Chart 9"/>
          <p:cNvGraphicFramePr>
            <a:graphicFrameLocks/>
          </p:cNvGraphicFramePr>
          <p:nvPr>
            <p:extLst>
              <p:ext uri="{D42A27DB-BD31-4B8C-83A1-F6EECF244321}">
                <p14:modId xmlns:p14="http://schemas.microsoft.com/office/powerpoint/2010/main" val="4115177569"/>
              </p:ext>
            </p:extLst>
          </p:nvPr>
        </p:nvGraphicFramePr>
        <p:xfrm>
          <a:off x="6131781" y="1624427"/>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31268871"/>
              </p:ext>
            </p:extLst>
          </p:nvPr>
        </p:nvGraphicFramePr>
        <p:xfrm>
          <a:off x="399626" y="2351087"/>
          <a:ext cx="5512407" cy="1924307"/>
        </p:xfrm>
        <a:graphic>
          <a:graphicData uri="http://schemas.openxmlformats.org/drawingml/2006/table">
            <a:tbl>
              <a:tblPr firstRow="1" firstCol="1" bandRow="1">
                <a:tableStyleId>{5C22544A-7EE6-4342-B048-85BDC9FD1C3A}</a:tableStyleId>
              </a:tblPr>
              <a:tblGrid>
                <a:gridCol w="2529574">
                  <a:extLst>
                    <a:ext uri="{9D8B030D-6E8A-4147-A177-3AD203B41FA5}">
                      <a16:colId xmlns:a16="http://schemas.microsoft.com/office/drawing/2014/main" val="3344908902"/>
                    </a:ext>
                  </a:extLst>
                </a:gridCol>
                <a:gridCol w="1145364">
                  <a:extLst>
                    <a:ext uri="{9D8B030D-6E8A-4147-A177-3AD203B41FA5}">
                      <a16:colId xmlns:a16="http://schemas.microsoft.com/office/drawing/2014/main" val="2866478592"/>
                    </a:ext>
                  </a:extLst>
                </a:gridCol>
                <a:gridCol w="1837469">
                  <a:extLst>
                    <a:ext uri="{9D8B030D-6E8A-4147-A177-3AD203B41FA5}">
                      <a16:colId xmlns:a16="http://schemas.microsoft.com/office/drawing/2014/main" val="2249826473"/>
                    </a:ext>
                  </a:extLst>
                </a:gridCol>
              </a:tblGrid>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latin typeface="+mn-lt"/>
                          <a:ea typeface="+mn-ea"/>
                          <a:cs typeface="+mn-cs"/>
                        </a:rPr>
                        <a:t>Choice</a:t>
                      </a:r>
                      <a:r>
                        <a:rPr lang="en-AU" sz="1600" baseline="0" dirty="0">
                          <a:solidFill>
                            <a:schemeClr val="tx1"/>
                          </a:solidFill>
                          <a:effectLst/>
                          <a:latin typeface="+mn-lt"/>
                          <a:ea typeface="+mn-ea"/>
                          <a:cs typeface="+mn-cs"/>
                        </a:rPr>
                        <a:t> of “old” word</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Walking Time</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0">
                <a:tc>
                  <a:txBody>
                    <a:bodyPr/>
                    <a:lstStyle/>
                    <a:p>
                      <a:pPr algn="r">
                        <a:lnSpc>
                          <a:spcPct val="107000"/>
                        </a:lnSpc>
                        <a:spcAft>
                          <a:spcPts val="0"/>
                        </a:spcAft>
                      </a:pPr>
                      <a:r>
                        <a:rPr lang="en-AU" sz="1600" b="0" dirty="0">
                          <a:solidFill>
                            <a:schemeClr val="tx1"/>
                          </a:solidFill>
                          <a:effectLst/>
                          <a:latin typeface="+mn-lt"/>
                          <a:ea typeface="+mn-ea"/>
                          <a:cs typeface="+mn-cs"/>
                        </a:rPr>
                        <a:t>Mean</a:t>
                      </a:r>
                      <a:r>
                        <a:rPr lang="en-AU" sz="1600" b="0" baseline="0" dirty="0">
                          <a:solidFill>
                            <a:schemeClr val="tx1"/>
                          </a:solidFill>
                          <a:effectLst/>
                          <a:latin typeface="+mn-lt"/>
                          <a:ea typeface="+mn-ea"/>
                          <a:cs typeface="+mn-cs"/>
                        </a:rPr>
                        <a:t> &amp; SD</a:t>
                      </a:r>
                      <a:endParaRPr lang="en-AU"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400" b="0" i="0" u="none" strike="noStrike" dirty="0">
                          <a:solidFill>
                            <a:srgbClr val="000000"/>
                          </a:solidFill>
                          <a:effectLst/>
                          <a:latin typeface="Calibri" panose="020F0502020204030204" pitchFamily="34" charset="0"/>
                        </a:rPr>
                        <a:t>6.79 (2.03)</a:t>
                      </a:r>
                    </a:p>
                  </a:txBody>
                  <a:tcPr marL="0" marR="0" marT="0" marB="0" anchor="b">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400" b="0" i="0" u="none" strike="noStrike" dirty="0">
                          <a:solidFill>
                            <a:srgbClr val="000000"/>
                          </a:solidFill>
                          <a:effectLst/>
                          <a:latin typeface="Calibri" panose="020F0502020204030204" pitchFamily="34" charset="0"/>
                        </a:rPr>
                        <a:t>5.10 (0.95)</a:t>
                      </a:r>
                    </a:p>
                  </a:txBody>
                  <a:tcPr marL="0" marR="0" marT="0" marB="0" anchor="b">
                    <a:lnT w="9525" cap="flat" cmpd="sng" algn="ctr">
                      <a:solidFill>
                        <a:schemeClr val="tx1"/>
                      </a:solidFill>
                      <a:prstDash val="solid"/>
                      <a:round/>
                      <a:headEnd type="none" w="med" len="med"/>
                      <a:tailEnd type="none" w="med" len="med"/>
                    </a:lnT>
                    <a:lnB w="12700" cmpd="sng">
                      <a:noFill/>
                    </a:lnB>
                    <a:noFill/>
                  </a:tcPr>
                </a:tc>
                <a:extLst>
                  <a:ext uri="{0D108BD9-81ED-4DB2-BD59-A6C34878D82A}">
                    <a16:rowId xmlns:a16="http://schemas.microsoft.com/office/drawing/2014/main" val="456502673"/>
                  </a:ext>
                </a:extLst>
              </a:tr>
              <a:tr h="0">
                <a:tc>
                  <a:txBody>
                    <a:bodyPr/>
                    <a:lstStyle/>
                    <a:p>
                      <a:pPr algn="r">
                        <a:lnSpc>
                          <a:spcPct val="107000"/>
                        </a:lnSpc>
                        <a:spcAft>
                          <a:spcPts val="0"/>
                        </a:spcAft>
                      </a:pPr>
                      <a:r>
                        <a:rPr lang="en-AU" sz="1600" b="0" dirty="0">
                          <a:solidFill>
                            <a:schemeClr val="tx1"/>
                          </a:solidFill>
                          <a:effectLst/>
                        </a:rPr>
                        <a:t>Choice</a:t>
                      </a:r>
                      <a:r>
                        <a:rPr lang="en-AU" sz="1600" b="0" baseline="0" dirty="0">
                          <a:solidFill>
                            <a:schemeClr val="tx1"/>
                          </a:solidFill>
                          <a:effectLst/>
                        </a:rPr>
                        <a:t> of “old” word</a:t>
                      </a:r>
                      <a:endParaRPr lang="en-AU" sz="1600" b="0" dirty="0">
                        <a:solidFill>
                          <a:schemeClr val="tx1"/>
                        </a:solidFill>
                        <a:effectLst/>
                      </a:endParaRP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9071327"/>
                  </a:ext>
                </a:extLst>
              </a:tr>
              <a:tr h="0">
                <a:tc>
                  <a:txBody>
                    <a:bodyPr/>
                    <a:lstStyle/>
                    <a:p>
                      <a:pPr algn="r">
                        <a:lnSpc>
                          <a:spcPct val="107000"/>
                        </a:lnSpc>
                        <a:spcAft>
                          <a:spcPts val="0"/>
                        </a:spcAft>
                      </a:pPr>
                      <a:r>
                        <a:rPr lang="en-AU" sz="1600" b="0" dirty="0">
                          <a:solidFill>
                            <a:schemeClr val="tx1"/>
                          </a:solidFill>
                          <a:effectLst/>
                        </a:rPr>
                        <a:t>Walking</a:t>
                      </a:r>
                      <a:r>
                        <a:rPr lang="en-AU" sz="1600" b="0" baseline="0" dirty="0">
                          <a:solidFill>
                            <a:schemeClr val="tx1"/>
                          </a:solidFill>
                          <a:effectLst/>
                        </a:rPr>
                        <a:t> time</a:t>
                      </a:r>
                      <a:endParaRPr lang="en-AU" sz="1600" b="0" dirty="0">
                        <a:solidFill>
                          <a:schemeClr val="tx1"/>
                        </a:solidFill>
                        <a:effectLst/>
                      </a:endParaRP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a:t>
                      </a: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8908124"/>
                  </a:ext>
                </a:extLst>
              </a:tr>
              <a:tr h="0">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
        <p:nvSpPr>
          <p:cNvPr id="7" name="TextBox 6"/>
          <p:cNvSpPr txBox="1"/>
          <p:nvPr/>
        </p:nvSpPr>
        <p:spPr>
          <a:xfrm>
            <a:off x="474786" y="4367627"/>
            <a:ext cx="4989779" cy="830997"/>
          </a:xfrm>
          <a:prstGeom prst="rect">
            <a:avLst/>
          </a:prstGeom>
          <a:noFill/>
        </p:spPr>
        <p:txBody>
          <a:bodyPr wrap="square" rtlCol="0">
            <a:spAutoFit/>
          </a:bodyPr>
          <a:lstStyle/>
          <a:p>
            <a:r>
              <a:rPr lang="en-AU" sz="2400" dirty="0"/>
              <a:t>Can now statistically evaluate the hypotheses of the study</a:t>
            </a:r>
          </a:p>
        </p:txBody>
      </p:sp>
      <p:sp>
        <p:nvSpPr>
          <p:cNvPr id="11" name="Rectangle 10"/>
          <p:cNvSpPr/>
          <p:nvPr/>
        </p:nvSpPr>
        <p:spPr>
          <a:xfrm>
            <a:off x="399626" y="5626589"/>
            <a:ext cx="4803751" cy="830997"/>
          </a:xfrm>
          <a:prstGeom prst="rect">
            <a:avLst/>
          </a:prstGeom>
        </p:spPr>
        <p:txBody>
          <a:bodyPr wrap="none">
            <a:spAutoFit/>
          </a:bodyPr>
          <a:lstStyle/>
          <a:p>
            <a:pPr algn="ctr"/>
            <a:r>
              <a:rPr lang="en-AU" altLang="en-US" sz="2400" b="1" dirty="0">
                <a:solidFill>
                  <a:srgbClr val="00B050"/>
                </a:solidFill>
                <a:latin typeface="Times New Roman" panose="02020603050405020304" pitchFamily="18" charset="0"/>
              </a:rPr>
              <a:t>Can we reject the Null Hypothesis?</a:t>
            </a:r>
          </a:p>
          <a:p>
            <a:pPr algn="ctr"/>
            <a:r>
              <a:rPr lang="en-AU" altLang="en-US" sz="2400" b="1" dirty="0">
                <a:solidFill>
                  <a:srgbClr val="00B050"/>
                </a:solidFill>
                <a:latin typeface="Times New Roman" panose="02020603050405020304" pitchFamily="18" charset="0"/>
              </a:rPr>
              <a:t>Is p &lt; .05</a:t>
            </a:r>
          </a:p>
        </p:txBody>
      </p:sp>
    </p:spTree>
    <p:extLst>
      <p:ext uri="{BB962C8B-B14F-4D97-AF65-F5344CB8AC3E}">
        <p14:creationId xmlns:p14="http://schemas.microsoft.com/office/powerpoint/2010/main" val="2121124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523220"/>
          </a:xfrm>
          <a:prstGeom prst="rect">
            <a:avLst/>
          </a:prstGeom>
        </p:spPr>
        <p:txBody>
          <a:bodyPr>
            <a:spAutoFit/>
          </a:bodyPr>
          <a:lstStyle/>
          <a:p>
            <a:pPr marL="285750" indent="-285750">
              <a:buFont typeface="Arial" panose="020B0604020202020204" pitchFamily="34" charset="0"/>
              <a:buChar char="•"/>
            </a:pPr>
            <a:r>
              <a:rPr lang="en-AU" sz="2800" dirty="0">
                <a:solidFill>
                  <a:srgbClr val="7030A0"/>
                </a:solidFill>
              </a:rPr>
              <a:t>Draw Conclusions</a:t>
            </a:r>
          </a:p>
        </p:txBody>
      </p:sp>
      <p:sp>
        <p:nvSpPr>
          <p:cNvPr id="18" name="Rectangle 17"/>
          <p:cNvSpPr/>
          <p:nvPr/>
        </p:nvSpPr>
        <p:spPr>
          <a:xfrm>
            <a:off x="4190336" y="3731521"/>
            <a:ext cx="7120409" cy="830997"/>
          </a:xfrm>
          <a:prstGeom prst="rect">
            <a:avLst/>
          </a:prstGeom>
        </p:spPr>
        <p:txBody>
          <a:bodyPr wrap="square">
            <a:spAutoFit/>
          </a:bodyPr>
          <a:lstStyle/>
          <a:p>
            <a:r>
              <a:rPr lang="en-AU" sz="2400" dirty="0">
                <a:solidFill>
                  <a:srgbClr val="FF0000"/>
                </a:solidFill>
              </a:rPr>
              <a:t>There was a positive relationship between stereotypes and walking time</a:t>
            </a:r>
            <a:endParaRPr lang="en-AU" altLang="en-US" sz="2400" b="1" dirty="0">
              <a:solidFill>
                <a:srgbClr val="FF0000"/>
              </a:solidFill>
              <a:latin typeface="Times New Roman" panose="02020603050405020304" pitchFamily="18" charset="0"/>
            </a:endParaRPr>
          </a:p>
        </p:txBody>
      </p:sp>
      <p:sp>
        <p:nvSpPr>
          <p:cNvPr id="33" name="Rectangle 32"/>
          <p:cNvSpPr/>
          <p:nvPr/>
        </p:nvSpPr>
        <p:spPr>
          <a:xfrm>
            <a:off x="4190336" y="2019420"/>
            <a:ext cx="7147386" cy="1446550"/>
          </a:xfrm>
          <a:prstGeom prst="rect">
            <a:avLst/>
          </a:prstGeom>
        </p:spPr>
        <p:txBody>
          <a:bodyPr wrap="square">
            <a:spAutoFit/>
          </a:bodyPr>
          <a:lstStyle/>
          <a:p>
            <a:r>
              <a:rPr lang="en-AU" altLang="en-US" sz="2800" dirty="0">
                <a:solidFill>
                  <a:srgbClr val="0070C0"/>
                </a:solidFill>
                <a:latin typeface="Times New Roman" panose="02020603050405020304" pitchFamily="18" charset="0"/>
              </a:rPr>
              <a:t>As the priming scores on the scrambled sentences task increased </a:t>
            </a:r>
            <a:r>
              <a:rPr lang="en-AU" altLang="en-US" sz="3200" dirty="0">
                <a:solidFill>
                  <a:srgbClr val="0070C0"/>
                </a:solidFill>
                <a:latin typeface="Times New Roman" panose="02020603050405020304" pitchFamily="18" charset="0"/>
              </a:rPr>
              <a:t>walking</a:t>
            </a:r>
            <a:r>
              <a:rPr lang="en-AU" altLang="en-US" sz="2800" dirty="0">
                <a:solidFill>
                  <a:srgbClr val="0070C0"/>
                </a:solidFill>
                <a:latin typeface="Times New Roman" panose="02020603050405020304" pitchFamily="18" charset="0"/>
              </a:rPr>
              <a:t> time increased </a:t>
            </a:r>
          </a:p>
        </p:txBody>
      </p:sp>
      <p:grpSp>
        <p:nvGrpSpPr>
          <p:cNvPr id="34" name="Group 4"/>
          <p:cNvGrpSpPr>
            <a:grpSpLocks/>
          </p:cNvGrpSpPr>
          <p:nvPr/>
        </p:nvGrpSpPr>
        <p:grpSpPr bwMode="auto">
          <a:xfrm>
            <a:off x="217998" y="1641281"/>
            <a:ext cx="3566823" cy="2294276"/>
            <a:chOff x="528" y="1104"/>
            <a:chExt cx="4752" cy="2807"/>
          </a:xfrm>
        </p:grpSpPr>
        <p:sp>
          <p:nvSpPr>
            <p:cNvPr id="35"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AU" sz="1200" dirty="0">
                  <a:solidFill>
                    <a:srgbClr val="7030A0"/>
                  </a:solidFill>
                </a:rPr>
                <a:t>Priming social stereotypes has an automatic effect on actions</a:t>
              </a:r>
              <a:endParaRPr lang="en-US" altLang="en-US" sz="1200" b="1" dirty="0">
                <a:solidFill>
                  <a:srgbClr val="C00000"/>
                </a:solidFill>
                <a:latin typeface="Times New Roman" panose="02020603050405020304" pitchFamily="18" charset="0"/>
              </a:endParaRPr>
            </a:p>
          </p:txBody>
        </p:sp>
        <p:sp>
          <p:nvSpPr>
            <p:cNvPr id="36" name="Text Box 6"/>
            <p:cNvSpPr txBox="1">
              <a:spLocks noChangeArrowheads="1"/>
            </p:cNvSpPr>
            <p:nvPr/>
          </p:nvSpPr>
          <p:spPr bwMode="auto">
            <a:xfrm>
              <a:off x="2256" y="3572"/>
              <a:ext cx="1392" cy="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endParaRPr lang="en-US" altLang="en-US" sz="1200" dirty="0">
                <a:latin typeface="Times New Roman" panose="02020603050405020304" pitchFamily="18" charset="0"/>
              </a:endParaRPr>
            </a:p>
          </p:txBody>
        </p:sp>
        <p:sp>
          <p:nvSpPr>
            <p:cNvPr id="3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FF0000"/>
                  </a:solidFill>
                  <a:latin typeface="Times New Roman" panose="02020603050405020304" pitchFamily="18" charset="0"/>
                </a:rPr>
                <a:t>Observations consistent with the theory</a:t>
              </a:r>
            </a:p>
          </p:txBody>
        </p:sp>
        <p:sp>
          <p:nvSpPr>
            <p:cNvPr id="38" name="Text Box 8"/>
            <p:cNvSpPr txBox="1">
              <a:spLocks noChangeArrowheads="1"/>
            </p:cNvSpPr>
            <p:nvPr/>
          </p:nvSpPr>
          <p:spPr bwMode="auto">
            <a:xfrm>
              <a:off x="3888" y="2123"/>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As scores on Scrambled Sentence test increase walking time will increase</a:t>
              </a:r>
            </a:p>
          </p:txBody>
        </p:sp>
        <p:cxnSp>
          <p:nvCxnSpPr>
            <p:cNvPr id="39" name="AutoShape 9"/>
            <p:cNvCxnSpPr>
              <a:cxnSpLocks noChangeShapeType="1"/>
              <a:stCxn id="35" idx="3"/>
              <a:endCxn id="38"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AutoShape 10"/>
            <p:cNvCxnSpPr>
              <a:cxnSpLocks noChangeShapeType="1"/>
              <a:stCxn id="38" idx="2"/>
              <a:endCxn id="36" idx="3"/>
            </p:cNvCxnSpPr>
            <p:nvPr/>
          </p:nvCxnSpPr>
          <p:spPr bwMode="auto">
            <a:xfrm rot="5400000">
              <a:off x="4041" y="3199"/>
              <a:ext cx="150"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AutoShape 11"/>
            <p:cNvCxnSpPr>
              <a:cxnSpLocks noChangeShapeType="1"/>
              <a:stCxn id="36" idx="1"/>
              <a:endCxn id="37" idx="2"/>
            </p:cNvCxnSpPr>
            <p:nvPr/>
          </p:nvCxnSpPr>
          <p:spPr bwMode="auto">
            <a:xfrm rot="10800000">
              <a:off x="1224" y="3216"/>
              <a:ext cx="1032" cy="52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AutoShape 12"/>
            <p:cNvCxnSpPr>
              <a:cxnSpLocks noChangeShapeType="1"/>
              <a:stCxn id="37" idx="0"/>
              <a:endCxn id="35"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43" name="Chart 42"/>
          <p:cNvGraphicFramePr>
            <a:graphicFrameLocks/>
          </p:cNvGraphicFramePr>
          <p:nvPr>
            <p:extLst>
              <p:ext uri="{D42A27DB-BD31-4B8C-83A1-F6EECF244321}">
                <p14:modId xmlns:p14="http://schemas.microsoft.com/office/powerpoint/2010/main" val="4064807236"/>
              </p:ext>
            </p:extLst>
          </p:nvPr>
        </p:nvGraphicFramePr>
        <p:xfrm>
          <a:off x="1442593" y="3670400"/>
          <a:ext cx="1165927" cy="716315"/>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14"/>
          <p:cNvSpPr/>
          <p:nvPr/>
        </p:nvSpPr>
        <p:spPr>
          <a:xfrm>
            <a:off x="4190336" y="4828068"/>
            <a:ext cx="7120409" cy="830997"/>
          </a:xfrm>
          <a:prstGeom prst="rect">
            <a:avLst/>
          </a:prstGeom>
        </p:spPr>
        <p:txBody>
          <a:bodyPr wrap="square">
            <a:spAutoFit/>
          </a:bodyPr>
          <a:lstStyle/>
          <a:p>
            <a:r>
              <a:rPr lang="en-AU" sz="2400" dirty="0">
                <a:solidFill>
                  <a:srgbClr val="7030A0"/>
                </a:solidFill>
              </a:rPr>
              <a:t>There is a relationship between stereotype priming effects and action effects</a:t>
            </a:r>
            <a:endParaRPr lang="en-AU" altLang="en-US" sz="2400" b="1" dirty="0">
              <a:solidFill>
                <a:srgbClr val="7030A0"/>
              </a:solidFill>
              <a:latin typeface="Times New Roman" panose="02020603050405020304" pitchFamily="18" charset="0"/>
            </a:endParaRPr>
          </a:p>
        </p:txBody>
      </p:sp>
      <p:sp>
        <p:nvSpPr>
          <p:cNvPr id="16" name="Rectangle 15"/>
          <p:cNvSpPr/>
          <p:nvPr/>
        </p:nvSpPr>
        <p:spPr>
          <a:xfrm>
            <a:off x="0" y="4198741"/>
            <a:ext cx="4190336" cy="2123658"/>
          </a:xfrm>
          <a:prstGeom prst="rect">
            <a:avLst/>
          </a:prstGeom>
        </p:spPr>
        <p:txBody>
          <a:bodyPr wrap="square">
            <a:spAutoFit/>
          </a:bodyPr>
          <a:lstStyle/>
          <a:p>
            <a:r>
              <a:rPr lang="en-AU" altLang="en-US" sz="2800" dirty="0">
                <a:solidFill>
                  <a:srgbClr val="0070C0"/>
                </a:solidFill>
                <a:latin typeface="Times New Roman" panose="02020603050405020304" pitchFamily="18" charset="0"/>
              </a:rPr>
              <a:t>Empirical data</a:t>
            </a:r>
          </a:p>
          <a:p>
            <a:r>
              <a:rPr lang="en-AU" altLang="en-US" sz="2400" dirty="0">
                <a:solidFill>
                  <a:srgbClr val="002060"/>
                </a:solidFill>
                <a:latin typeface="Times New Roman" panose="02020603050405020304" pitchFamily="18" charset="0"/>
              </a:rPr>
              <a:t>supports</a:t>
            </a:r>
          </a:p>
          <a:p>
            <a:r>
              <a:rPr lang="en-AU" altLang="en-US" sz="2800" dirty="0">
                <a:solidFill>
                  <a:srgbClr val="FF0000"/>
                </a:solidFill>
                <a:latin typeface="Times New Roman" panose="02020603050405020304" pitchFamily="18" charset="0"/>
              </a:rPr>
              <a:t>Operational Hypothesis</a:t>
            </a:r>
          </a:p>
          <a:p>
            <a:r>
              <a:rPr lang="en-AU" altLang="en-US" sz="2400" dirty="0">
                <a:solidFill>
                  <a:srgbClr val="002060"/>
                </a:solidFill>
                <a:latin typeface="Times New Roman" panose="02020603050405020304" pitchFamily="18" charset="0"/>
              </a:rPr>
              <a:t>supports</a:t>
            </a:r>
          </a:p>
          <a:p>
            <a:r>
              <a:rPr lang="en-AU" altLang="en-US" sz="2800" dirty="0">
                <a:solidFill>
                  <a:srgbClr val="7030A0"/>
                </a:solidFill>
                <a:latin typeface="Times New Roman" panose="02020603050405020304" pitchFamily="18" charset="0"/>
              </a:rPr>
              <a:t>Theoretical Hypothesis</a:t>
            </a:r>
          </a:p>
        </p:txBody>
      </p:sp>
    </p:spTree>
    <p:extLst>
      <p:ext uri="{BB962C8B-B14F-4D97-AF65-F5344CB8AC3E}">
        <p14:creationId xmlns:p14="http://schemas.microsoft.com/office/powerpoint/2010/main" val="2939082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7661" y="503312"/>
            <a:ext cx="6096000" cy="954107"/>
          </a:xfrm>
          <a:prstGeom prst="rect">
            <a:avLst/>
          </a:prstGeom>
        </p:spPr>
        <p:txBody>
          <a:bodyPr>
            <a:spAutoFit/>
          </a:bodyPr>
          <a:lstStyle/>
          <a:p>
            <a:pPr algn="ctr"/>
            <a:r>
              <a:rPr lang="en-US" altLang="en-US" sz="2800" dirty="0">
                <a:solidFill>
                  <a:srgbClr val="FFC000"/>
                </a:solidFill>
              </a:rPr>
              <a:t>Final Interlude </a:t>
            </a:r>
          </a:p>
          <a:p>
            <a:pPr algn="ctr"/>
            <a:r>
              <a:rPr lang="en-US" altLang="en-US" sz="2800" dirty="0">
                <a:solidFill>
                  <a:srgbClr val="FFC000"/>
                </a:solidFill>
              </a:rPr>
              <a:t>What about…….</a:t>
            </a:r>
          </a:p>
        </p:txBody>
      </p:sp>
      <p:sp>
        <p:nvSpPr>
          <p:cNvPr id="3" name="Rectangle 2"/>
          <p:cNvSpPr/>
          <p:nvPr/>
        </p:nvSpPr>
        <p:spPr>
          <a:xfrm>
            <a:off x="406400" y="2166741"/>
            <a:ext cx="4190336" cy="2985433"/>
          </a:xfrm>
          <a:prstGeom prst="rect">
            <a:avLst/>
          </a:prstGeom>
        </p:spPr>
        <p:txBody>
          <a:bodyPr wrap="square">
            <a:spAutoFit/>
          </a:bodyPr>
          <a:lstStyle/>
          <a:p>
            <a:r>
              <a:rPr lang="en-AU" altLang="en-US" sz="2800" dirty="0">
                <a:solidFill>
                  <a:srgbClr val="0070C0"/>
                </a:solidFill>
                <a:latin typeface="Times New Roman" panose="02020603050405020304" pitchFamily="18" charset="0"/>
              </a:rPr>
              <a:t>Empirical data</a:t>
            </a:r>
          </a:p>
          <a:p>
            <a:r>
              <a:rPr lang="en-AU" altLang="en-US" sz="2400" dirty="0">
                <a:solidFill>
                  <a:srgbClr val="002060"/>
                </a:solidFill>
                <a:latin typeface="Times New Roman" panose="02020603050405020304" pitchFamily="18" charset="0"/>
              </a:rPr>
              <a:t>supports</a:t>
            </a:r>
          </a:p>
          <a:p>
            <a:r>
              <a:rPr lang="en-AU" altLang="en-US" sz="2800" dirty="0">
                <a:solidFill>
                  <a:srgbClr val="FF0000"/>
                </a:solidFill>
                <a:latin typeface="Times New Roman" panose="02020603050405020304" pitchFamily="18" charset="0"/>
              </a:rPr>
              <a:t>Operational Hypothesis</a:t>
            </a:r>
          </a:p>
          <a:p>
            <a:r>
              <a:rPr lang="en-AU" altLang="en-US" sz="2400" dirty="0">
                <a:solidFill>
                  <a:srgbClr val="002060"/>
                </a:solidFill>
                <a:latin typeface="Times New Roman" panose="02020603050405020304" pitchFamily="18" charset="0"/>
              </a:rPr>
              <a:t>supports</a:t>
            </a:r>
          </a:p>
          <a:p>
            <a:r>
              <a:rPr lang="en-AU" altLang="en-US" sz="2800" dirty="0">
                <a:solidFill>
                  <a:srgbClr val="7030A0"/>
                </a:solidFill>
                <a:latin typeface="Times New Roman" panose="02020603050405020304" pitchFamily="18" charset="0"/>
              </a:rPr>
              <a:t>Theoretical Hypothesis &amp;</a:t>
            </a:r>
          </a:p>
          <a:p>
            <a:r>
              <a:rPr lang="en-AU" altLang="en-US" sz="2800" dirty="0">
                <a:solidFill>
                  <a:srgbClr val="7030A0"/>
                </a:solidFill>
                <a:latin typeface="Times New Roman" panose="02020603050405020304" pitchFamily="18" charset="0"/>
              </a:rPr>
              <a:t>m</a:t>
            </a:r>
            <a:r>
              <a:rPr lang="en-AU" altLang="en-US" sz="2800">
                <a:solidFill>
                  <a:srgbClr val="7030A0"/>
                </a:solidFill>
                <a:latin typeface="Times New Roman" panose="02020603050405020304" pitchFamily="18" charset="0"/>
              </a:rPr>
              <a:t>ultiple </a:t>
            </a:r>
            <a:r>
              <a:rPr lang="en-AU" altLang="en-US" sz="2800" dirty="0">
                <a:solidFill>
                  <a:srgbClr val="7030A0"/>
                </a:solidFill>
                <a:latin typeface="Times New Roman" panose="02020603050405020304" pitchFamily="18" charset="0"/>
              </a:rPr>
              <a:t>other theoretical hypotheses</a:t>
            </a:r>
          </a:p>
        </p:txBody>
      </p:sp>
    </p:spTree>
    <p:extLst>
      <p:ext uri="{BB962C8B-B14F-4D97-AF65-F5344CB8AC3E}">
        <p14:creationId xmlns:p14="http://schemas.microsoft.com/office/powerpoint/2010/main" val="36987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17998" y="1913235"/>
            <a:ext cx="3822661" cy="2391760"/>
            <a:chOff x="528" y="1104"/>
            <a:chExt cx="4752" cy="3259"/>
          </a:xfrm>
        </p:grpSpPr>
        <p:sp>
          <p:nvSpPr>
            <p:cNvPr id="5" name="Text Box 5"/>
            <p:cNvSpPr txBox="1">
              <a:spLocks noChangeArrowheads="1"/>
            </p:cNvSpPr>
            <p:nvPr/>
          </p:nvSpPr>
          <p:spPr bwMode="auto">
            <a:xfrm>
              <a:off x="2160" y="1104"/>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b="1" dirty="0">
                  <a:solidFill>
                    <a:srgbClr val="C00000"/>
                  </a:solidFill>
                  <a:latin typeface="Times New Roman" panose="02020603050405020304" pitchFamily="18" charset="0"/>
                </a:rPr>
                <a:t>theory about how something works</a:t>
              </a:r>
            </a:p>
          </p:txBody>
        </p:sp>
        <p:sp>
          <p:nvSpPr>
            <p:cNvPr id="6"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8" name="Text Box 8"/>
            <p:cNvSpPr txBox="1">
              <a:spLocks noChangeArrowheads="1"/>
            </p:cNvSpPr>
            <p:nvPr/>
          </p:nvSpPr>
          <p:spPr bwMode="auto">
            <a:xfrm>
              <a:off x="3888" y="2123"/>
              <a:ext cx="1392" cy="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9" name="AutoShape 9"/>
            <p:cNvCxnSpPr>
              <a:cxnSpLocks noChangeShapeType="1"/>
              <a:stCxn id="5" idx="3"/>
              <a:endCxn id="8" idx="0"/>
            </p:cNvCxnSpPr>
            <p:nvPr/>
          </p:nvCxnSpPr>
          <p:spPr bwMode="auto">
            <a:xfrm>
              <a:off x="3552" y="1500"/>
              <a:ext cx="1032" cy="623"/>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0"/>
            <p:cNvCxnSpPr>
              <a:cxnSpLocks noChangeShapeType="1"/>
              <a:stCxn id="8" idx="2"/>
              <a:endCxn id="6"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1"/>
            <p:cNvCxnSpPr>
              <a:cxnSpLocks noChangeShapeType="1"/>
              <a:stCxn id="6" idx="1"/>
              <a:endCxn id="7"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2"/>
            <p:cNvCxnSpPr>
              <a:cxnSpLocks noChangeShapeType="1"/>
              <a:stCxn id="7" idx="0"/>
              <a:endCxn id="5" idx="1"/>
            </p:cNvCxnSpPr>
            <p:nvPr/>
          </p:nvCxnSpPr>
          <p:spPr bwMode="auto">
            <a:xfrm rot="5400000" flipH="1" flipV="1">
              <a:off x="1342" y="1381"/>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Rectangle 4"/>
          <p:cNvSpPr>
            <a:spLocks noChangeArrowheads="1"/>
          </p:cNvSpPr>
          <p:nvPr/>
        </p:nvSpPr>
        <p:spPr bwMode="auto">
          <a:xfrm>
            <a:off x="3092348" y="648500"/>
            <a:ext cx="6985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400" dirty="0"/>
              <a:t>Conceptual structure that is supported by large and varied set of data.” (</a:t>
            </a:r>
            <a:r>
              <a:rPr lang="en-US" altLang="en-US" sz="2400" dirty="0" err="1"/>
              <a:t>Stanovich</a:t>
            </a:r>
            <a:r>
              <a:rPr lang="en-US" altLang="en-US" sz="2400" dirty="0"/>
              <a:t>, 2004, p21.)</a:t>
            </a:r>
            <a:endParaRPr lang="en-AU" altLang="en-US" sz="2400" dirty="0"/>
          </a:p>
        </p:txBody>
      </p:sp>
      <p:sp>
        <p:nvSpPr>
          <p:cNvPr id="14" name="Rectangle 5"/>
          <p:cNvSpPr>
            <a:spLocks noChangeArrowheads="1"/>
          </p:cNvSpPr>
          <p:nvPr/>
        </p:nvSpPr>
        <p:spPr bwMode="auto">
          <a:xfrm>
            <a:off x="5101257" y="214762"/>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Theories</a:t>
            </a:r>
            <a:endParaRPr lang="en-AU" altLang="en-US" sz="2400" dirty="0"/>
          </a:p>
        </p:txBody>
      </p:sp>
      <p:sp>
        <p:nvSpPr>
          <p:cNvPr id="15" name="Rectangle 6"/>
          <p:cNvSpPr>
            <a:spLocks noChangeArrowheads="1"/>
          </p:cNvSpPr>
          <p:nvPr/>
        </p:nvSpPr>
        <p:spPr bwMode="auto">
          <a:xfrm>
            <a:off x="4233321" y="3531574"/>
            <a:ext cx="778407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000" dirty="0">
                <a:latin typeface="Times New Roman" panose="02020603050405020304" pitchFamily="18" charset="0"/>
                <a:cs typeface="Times New Roman" panose="02020603050405020304" pitchFamily="18" charset="0"/>
              </a:rPr>
              <a:t>Historians of science have argued that “good theories” tend to have the following qualities: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(1) They are </a:t>
            </a:r>
            <a:r>
              <a:rPr lang="en-US" altLang="en-US" sz="2000" i="1" dirty="0">
                <a:latin typeface="Times New Roman" panose="02020603050405020304" pitchFamily="18" charset="0"/>
                <a:cs typeface="Times New Roman" panose="02020603050405020304" pitchFamily="18" charset="0"/>
              </a:rPr>
              <a:t>generative</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(2) They make </a:t>
            </a:r>
            <a:r>
              <a:rPr lang="en-US" altLang="en-US" sz="2000" i="1" dirty="0">
                <a:latin typeface="Times New Roman" panose="02020603050405020304" pitchFamily="18" charset="0"/>
                <a:cs typeface="Times New Roman" panose="02020603050405020304" pitchFamily="18" charset="0"/>
              </a:rPr>
              <a:t>precise </a:t>
            </a:r>
            <a:r>
              <a:rPr lang="en-US" altLang="en-US" sz="2000" dirty="0">
                <a:latin typeface="Times New Roman" panose="02020603050405020304" pitchFamily="18" charset="0"/>
                <a:cs typeface="Times New Roman" panose="02020603050405020304" pitchFamily="18" charset="0"/>
              </a:rPr>
              <a:t>(i.e., risky)</a:t>
            </a:r>
            <a:r>
              <a:rPr lang="en-US" altLang="en-US" sz="2000" i="1" dirty="0">
                <a:latin typeface="Times New Roman" panose="02020603050405020304" pitchFamily="18" charset="0"/>
                <a:cs typeface="Times New Roman" panose="02020603050405020304" pitchFamily="18" charset="0"/>
              </a:rPr>
              <a:t> predictions</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(3) They can be </a:t>
            </a:r>
            <a:r>
              <a:rPr lang="en-US" altLang="en-US" sz="2000" i="1" dirty="0">
                <a:latin typeface="Times New Roman" panose="02020603050405020304" pitchFamily="18" charset="0"/>
                <a:cs typeface="Times New Roman" panose="02020603050405020304" pitchFamily="18" charset="0"/>
              </a:rPr>
              <a:t>unambiguously tested </a:t>
            </a:r>
            <a:r>
              <a:rPr lang="en-US" altLang="en-US" sz="2000" dirty="0">
                <a:latin typeface="Times New Roman" panose="02020603050405020304" pitchFamily="18" charset="0"/>
                <a:cs typeface="Times New Roman" panose="02020603050405020304" pitchFamily="18" charset="0"/>
              </a:rPr>
              <a:t>(falsifiable)</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(4) They are </a:t>
            </a:r>
            <a:r>
              <a:rPr lang="en-US" altLang="en-US" sz="2000" i="1" dirty="0">
                <a:latin typeface="Times New Roman" panose="02020603050405020304" pitchFamily="18" charset="0"/>
                <a:cs typeface="Times New Roman" panose="02020603050405020304" pitchFamily="18" charset="0"/>
              </a:rPr>
              <a:t>simple</a:t>
            </a:r>
            <a:r>
              <a:rPr lang="en-US" altLang="en-US" sz="2000" dirty="0">
                <a:latin typeface="Times New Roman" panose="02020603050405020304" pitchFamily="18" charset="0"/>
                <a:cs typeface="Times New Roman" panose="02020603050405020304" pitchFamily="18" charset="0"/>
              </a:rPr>
              <a:t> (parsimonious)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(5) They have </a:t>
            </a:r>
            <a:r>
              <a:rPr lang="en-US" altLang="en-US" sz="2000" i="1" dirty="0">
                <a:latin typeface="Times New Roman" panose="02020603050405020304" pitchFamily="18" charset="0"/>
                <a:cs typeface="Times New Roman" panose="02020603050405020304" pitchFamily="18" charset="0"/>
              </a:rPr>
              <a:t>Good Track Records</a:t>
            </a:r>
            <a:r>
              <a:rPr lang="en-US" altLang="en-US" sz="2000" dirty="0">
                <a:latin typeface="Times New Roman" panose="02020603050405020304" pitchFamily="18" charset="0"/>
                <a:cs typeface="Times New Roman" panose="02020603050405020304" pitchFamily="18" charset="0"/>
              </a:rPr>
              <a:t> (previous predictions have been tested and supported by systematic observation)</a:t>
            </a:r>
            <a:endParaRPr lang="en-US" altLang="en-US" sz="2000" dirty="0"/>
          </a:p>
        </p:txBody>
      </p:sp>
      <p:sp>
        <p:nvSpPr>
          <p:cNvPr id="16" name="Rectangle 4"/>
          <p:cNvSpPr>
            <a:spLocks noChangeArrowheads="1"/>
          </p:cNvSpPr>
          <p:nvPr/>
        </p:nvSpPr>
        <p:spPr bwMode="auto">
          <a:xfrm>
            <a:off x="3480774" y="1638717"/>
            <a:ext cx="825814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solidFill>
                  <a:srgbClr val="FFC000"/>
                </a:solidFill>
              </a:rPr>
              <a:t>Conceptual Structure = 2 concepts and their connection</a:t>
            </a:r>
          </a:p>
          <a:p>
            <a:pPr algn="ctr" eaLnBrk="1" hangingPunct="1"/>
            <a:r>
              <a:rPr lang="en-US" altLang="en-US" sz="2000" dirty="0">
                <a:solidFill>
                  <a:srgbClr val="00B0F0"/>
                </a:solidFill>
              </a:rPr>
              <a:t>Physical activity promotes psychological wellness.</a:t>
            </a:r>
          </a:p>
          <a:p>
            <a:pPr algn="ctr" eaLnBrk="1" hangingPunct="1"/>
            <a:r>
              <a:rPr lang="en-US" altLang="en-US" sz="2000" dirty="0">
                <a:solidFill>
                  <a:srgbClr val="00B0F0"/>
                </a:solidFill>
              </a:rPr>
              <a:t>Economic prosperity is related to form of Government</a:t>
            </a:r>
          </a:p>
          <a:p>
            <a:pPr algn="ctr" eaLnBrk="1" hangingPunct="1"/>
            <a:r>
              <a:rPr lang="en-US" altLang="en-US" sz="2000" dirty="0">
                <a:solidFill>
                  <a:srgbClr val="00B0F0"/>
                </a:solidFill>
              </a:rPr>
              <a:t>Climate change has an effect on global warming</a:t>
            </a:r>
            <a:endParaRPr lang="en-AU" altLang="en-US" sz="2000" dirty="0">
              <a:solidFill>
                <a:srgbClr val="00B0F0"/>
              </a:solidFill>
            </a:endParaRPr>
          </a:p>
        </p:txBody>
      </p:sp>
    </p:spTree>
    <p:extLst>
      <p:ext uri="{BB962C8B-B14F-4D97-AF65-F5344CB8AC3E}">
        <p14:creationId xmlns:p14="http://schemas.microsoft.com/office/powerpoint/2010/main" val="1348221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AU" dirty="0"/>
          </a:p>
        </p:txBody>
      </p:sp>
      <p:sp>
        <p:nvSpPr>
          <p:cNvPr id="3" name="Text Placeholder 2"/>
          <p:cNvSpPr>
            <a:spLocks noGrp="1"/>
          </p:cNvSpPr>
          <p:nvPr>
            <p:ph type="body" sz="quarter" idx="12"/>
          </p:nvPr>
        </p:nvSpPr>
        <p:spPr/>
        <p:txBody>
          <a:bodyPr/>
          <a:lstStyle/>
          <a:p>
            <a:r>
              <a:rPr lang="en-AU" dirty="0"/>
              <a:t>https://www.usq.edu.au/handbook/current/sciences/GCSC.html</a:t>
            </a:r>
          </a:p>
        </p:txBody>
      </p:sp>
      <p:sp>
        <p:nvSpPr>
          <p:cNvPr id="4" name="Text Placeholder 3"/>
          <p:cNvSpPr>
            <a:spLocks noGrp="1"/>
          </p:cNvSpPr>
          <p:nvPr>
            <p:ph type="body" sz="quarter" idx="13"/>
          </p:nvPr>
        </p:nvSpPr>
        <p:spPr/>
        <p:txBody>
          <a:bodyPr/>
          <a:lstStyle/>
          <a:p>
            <a:r>
              <a:rPr lang="en-AU" dirty="0"/>
              <a:t>tehan@usq.edu.au</a:t>
            </a:r>
          </a:p>
        </p:txBody>
      </p:sp>
      <p:sp>
        <p:nvSpPr>
          <p:cNvPr id="5" name="Text Placeholder 4"/>
          <p:cNvSpPr>
            <a:spLocks noGrp="1"/>
          </p:cNvSpPr>
          <p:nvPr>
            <p:ph type="body" sz="quarter" idx="14"/>
          </p:nvPr>
        </p:nvSpPr>
        <p:spPr/>
        <p:txBody>
          <a:bodyPr/>
          <a:lstStyle/>
          <a:p>
            <a:r>
              <a:rPr lang="en-AU" dirty="0"/>
              <a:t>If this was useful you might like to check out</a:t>
            </a:r>
          </a:p>
          <a:p>
            <a:r>
              <a:rPr lang="en-AU" dirty="0"/>
              <a:t>Graduate Certificate in Science (Psychology in Schools)</a:t>
            </a:r>
          </a:p>
        </p:txBody>
      </p:sp>
    </p:spTree>
    <p:extLst>
      <p:ext uri="{BB962C8B-B14F-4D97-AF65-F5344CB8AC3E}">
        <p14:creationId xmlns:p14="http://schemas.microsoft.com/office/powerpoint/2010/main" val="159617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773364" y="278607"/>
            <a:ext cx="8229600" cy="90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t>Concepts to Variables</a:t>
            </a:r>
          </a:p>
        </p:txBody>
      </p:sp>
      <p:sp>
        <p:nvSpPr>
          <p:cNvPr id="6" name="Text Box 5"/>
          <p:cNvSpPr txBox="1">
            <a:spLocks noChangeArrowheads="1"/>
          </p:cNvSpPr>
          <p:nvPr/>
        </p:nvSpPr>
        <p:spPr bwMode="auto">
          <a:xfrm>
            <a:off x="702061" y="1445625"/>
            <a:ext cx="284725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Concepts:    </a:t>
            </a:r>
          </a:p>
          <a:p>
            <a:pPr eaLnBrk="1" hangingPunct="1"/>
            <a:r>
              <a:rPr lang="en-AU" altLang="en-US" sz="2000" b="1" dirty="0"/>
              <a:t>Come from the theory</a:t>
            </a:r>
          </a:p>
        </p:txBody>
      </p:sp>
      <p:sp>
        <p:nvSpPr>
          <p:cNvPr id="7" name="Text Box 6"/>
          <p:cNvSpPr txBox="1">
            <a:spLocks noChangeArrowheads="1"/>
          </p:cNvSpPr>
          <p:nvPr/>
        </p:nvSpPr>
        <p:spPr bwMode="auto">
          <a:xfrm>
            <a:off x="4323192" y="1566882"/>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8" name="Text Box 7"/>
          <p:cNvSpPr txBox="1">
            <a:spLocks noChangeArrowheads="1"/>
          </p:cNvSpPr>
          <p:nvPr/>
        </p:nvSpPr>
        <p:spPr bwMode="auto">
          <a:xfrm>
            <a:off x="7547566" y="1445625"/>
            <a:ext cx="303320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Variables:    </a:t>
            </a:r>
          </a:p>
          <a:p>
            <a:pPr eaLnBrk="1" hangingPunct="1"/>
            <a:r>
              <a:rPr lang="en-AU" altLang="en-US" sz="2000" b="1" dirty="0"/>
              <a:t>Used in the Experiment</a:t>
            </a:r>
          </a:p>
        </p:txBody>
      </p:sp>
      <p:sp>
        <p:nvSpPr>
          <p:cNvPr id="9" name="Line 8"/>
          <p:cNvSpPr>
            <a:spLocks noChangeShapeType="1"/>
          </p:cNvSpPr>
          <p:nvPr/>
        </p:nvSpPr>
        <p:spPr bwMode="auto">
          <a:xfrm rot="16200000">
            <a:off x="3742424" y="1477190"/>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0" name="Line 9"/>
          <p:cNvSpPr>
            <a:spLocks noChangeShapeType="1"/>
          </p:cNvSpPr>
          <p:nvPr/>
        </p:nvSpPr>
        <p:spPr bwMode="auto">
          <a:xfrm rot="16200000">
            <a:off x="6986304" y="1369237"/>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3" name="Rectangle 4"/>
          <p:cNvSpPr>
            <a:spLocks noChangeArrowheads="1"/>
          </p:cNvSpPr>
          <p:nvPr/>
        </p:nvSpPr>
        <p:spPr bwMode="auto">
          <a:xfrm>
            <a:off x="1614904" y="2124733"/>
            <a:ext cx="82581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dirty="0">
                <a:solidFill>
                  <a:srgbClr val="7030A0"/>
                </a:solidFill>
              </a:rPr>
              <a:t>Physical activity promotes psychological wellness.</a:t>
            </a:r>
          </a:p>
        </p:txBody>
      </p:sp>
      <p:sp>
        <p:nvSpPr>
          <p:cNvPr id="14" name="TextBox 13"/>
          <p:cNvSpPr txBox="1"/>
          <p:nvPr/>
        </p:nvSpPr>
        <p:spPr>
          <a:xfrm>
            <a:off x="1186249" y="2695220"/>
            <a:ext cx="1676741" cy="369332"/>
          </a:xfrm>
          <a:prstGeom prst="rect">
            <a:avLst/>
          </a:prstGeom>
          <a:noFill/>
        </p:spPr>
        <p:txBody>
          <a:bodyPr wrap="none" rtlCol="0">
            <a:spAutoFit/>
          </a:bodyPr>
          <a:lstStyle/>
          <a:p>
            <a:r>
              <a:rPr lang="en-AU" dirty="0">
                <a:solidFill>
                  <a:srgbClr val="00B0F0"/>
                </a:solidFill>
              </a:rPr>
              <a:t>Physical Activity</a:t>
            </a:r>
          </a:p>
        </p:txBody>
      </p:sp>
      <p:sp>
        <p:nvSpPr>
          <p:cNvPr id="15" name="TextBox 14"/>
          <p:cNvSpPr txBox="1"/>
          <p:nvPr/>
        </p:nvSpPr>
        <p:spPr>
          <a:xfrm>
            <a:off x="7547566" y="2496065"/>
            <a:ext cx="2517997" cy="923330"/>
          </a:xfrm>
          <a:prstGeom prst="rect">
            <a:avLst/>
          </a:prstGeom>
          <a:noFill/>
        </p:spPr>
        <p:txBody>
          <a:bodyPr wrap="none" rtlCol="0">
            <a:spAutoFit/>
          </a:bodyPr>
          <a:lstStyle/>
          <a:p>
            <a:r>
              <a:rPr lang="en-AU" dirty="0">
                <a:solidFill>
                  <a:srgbClr val="00B0F0"/>
                </a:solidFill>
              </a:rPr>
              <a:t>10,000 Steps per day</a:t>
            </a:r>
          </a:p>
          <a:p>
            <a:r>
              <a:rPr lang="en-AU" dirty="0">
                <a:solidFill>
                  <a:srgbClr val="00B0F0"/>
                </a:solidFill>
              </a:rPr>
              <a:t>30 min Gym 3 time week</a:t>
            </a:r>
          </a:p>
          <a:p>
            <a:r>
              <a:rPr lang="en-AU" dirty="0">
                <a:solidFill>
                  <a:srgbClr val="00B0F0"/>
                </a:solidFill>
              </a:rPr>
              <a:t>Daily walk the dog</a:t>
            </a:r>
          </a:p>
        </p:txBody>
      </p:sp>
      <p:sp>
        <p:nvSpPr>
          <p:cNvPr id="16" name="TextBox 15"/>
          <p:cNvSpPr txBox="1"/>
          <p:nvPr/>
        </p:nvSpPr>
        <p:spPr>
          <a:xfrm>
            <a:off x="969890" y="3679314"/>
            <a:ext cx="2311595" cy="369332"/>
          </a:xfrm>
          <a:prstGeom prst="rect">
            <a:avLst/>
          </a:prstGeom>
          <a:noFill/>
        </p:spPr>
        <p:txBody>
          <a:bodyPr wrap="none" rtlCol="0">
            <a:spAutoFit/>
          </a:bodyPr>
          <a:lstStyle/>
          <a:p>
            <a:r>
              <a:rPr lang="en-AU" dirty="0">
                <a:solidFill>
                  <a:srgbClr val="00B050"/>
                </a:solidFill>
              </a:rPr>
              <a:t>Psychological Wellness</a:t>
            </a:r>
          </a:p>
        </p:txBody>
      </p:sp>
      <p:sp>
        <p:nvSpPr>
          <p:cNvPr id="17" name="TextBox 16"/>
          <p:cNvSpPr txBox="1"/>
          <p:nvPr/>
        </p:nvSpPr>
        <p:spPr>
          <a:xfrm>
            <a:off x="7547566" y="3499439"/>
            <a:ext cx="3051989" cy="923330"/>
          </a:xfrm>
          <a:prstGeom prst="rect">
            <a:avLst/>
          </a:prstGeom>
          <a:noFill/>
        </p:spPr>
        <p:txBody>
          <a:bodyPr wrap="none" rtlCol="0">
            <a:spAutoFit/>
          </a:bodyPr>
          <a:lstStyle/>
          <a:p>
            <a:r>
              <a:rPr lang="en-AU" dirty="0">
                <a:solidFill>
                  <a:srgbClr val="00B050"/>
                </a:solidFill>
              </a:rPr>
              <a:t>Psychological Wellbeing Scale</a:t>
            </a:r>
          </a:p>
          <a:p>
            <a:r>
              <a:rPr lang="en-AU" dirty="0">
                <a:solidFill>
                  <a:srgbClr val="00B050"/>
                </a:solidFill>
              </a:rPr>
              <a:t>Beck Depression Inventory</a:t>
            </a:r>
          </a:p>
          <a:p>
            <a:r>
              <a:rPr lang="en-AU" dirty="0">
                <a:solidFill>
                  <a:srgbClr val="00B050"/>
                </a:solidFill>
              </a:rPr>
              <a:t>Enjoyment in walking the dog</a:t>
            </a:r>
          </a:p>
        </p:txBody>
      </p:sp>
      <p:sp>
        <p:nvSpPr>
          <p:cNvPr id="18" name="Text Box 6"/>
          <p:cNvSpPr txBox="1">
            <a:spLocks noChangeArrowheads="1"/>
          </p:cNvSpPr>
          <p:nvPr/>
        </p:nvSpPr>
        <p:spPr bwMode="auto">
          <a:xfrm>
            <a:off x="4323192" y="3073981"/>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19" name="Line 8"/>
          <p:cNvSpPr>
            <a:spLocks noChangeShapeType="1"/>
          </p:cNvSpPr>
          <p:nvPr/>
        </p:nvSpPr>
        <p:spPr bwMode="auto">
          <a:xfrm rot="16200000">
            <a:off x="3742424" y="2984289"/>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 name="Line 9"/>
          <p:cNvSpPr>
            <a:spLocks noChangeShapeType="1"/>
          </p:cNvSpPr>
          <p:nvPr/>
        </p:nvSpPr>
        <p:spPr bwMode="auto">
          <a:xfrm rot="16200000">
            <a:off x="6986304" y="2876336"/>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 name="Rectangle 4"/>
          <p:cNvSpPr>
            <a:spLocks noChangeArrowheads="1"/>
          </p:cNvSpPr>
          <p:nvPr/>
        </p:nvSpPr>
        <p:spPr bwMode="auto">
          <a:xfrm>
            <a:off x="1614904" y="4435164"/>
            <a:ext cx="825814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7030A0"/>
                </a:solidFill>
              </a:rPr>
              <a:t>Walking 10,000 steps a day will lead to higher scores on the Psychological Wellbeing scale.</a:t>
            </a:r>
          </a:p>
          <a:p>
            <a:pPr algn="ctr" eaLnBrk="1" hangingPunct="1"/>
            <a:endParaRPr lang="en-US" altLang="en-US" dirty="0">
              <a:solidFill>
                <a:srgbClr val="7030A0"/>
              </a:solidFill>
            </a:endParaRPr>
          </a:p>
          <a:p>
            <a:pPr algn="ctr" eaLnBrk="1" hangingPunct="1"/>
            <a:r>
              <a:rPr lang="en-US" altLang="en-US" dirty="0">
                <a:solidFill>
                  <a:srgbClr val="7030A0"/>
                </a:solidFill>
              </a:rPr>
              <a:t>30 minutes in the gym three times a week will lead to more enjoyment in walking the dog</a:t>
            </a:r>
          </a:p>
          <a:p>
            <a:pPr algn="ctr" eaLnBrk="1" hangingPunct="1"/>
            <a:endParaRPr lang="en-US" altLang="en-US" dirty="0">
              <a:solidFill>
                <a:srgbClr val="7030A0"/>
              </a:solidFill>
            </a:endParaRPr>
          </a:p>
          <a:p>
            <a:pPr algn="ctr" eaLnBrk="1" hangingPunct="1"/>
            <a:r>
              <a:rPr lang="en-US" altLang="en-US" dirty="0">
                <a:solidFill>
                  <a:srgbClr val="7030A0"/>
                </a:solidFill>
              </a:rPr>
              <a:t>Daily walking the dog will lead to lower scores on the Beck Depression Inventory</a:t>
            </a:r>
          </a:p>
        </p:txBody>
      </p:sp>
    </p:spTree>
    <p:extLst>
      <p:ext uri="{BB962C8B-B14F-4D97-AF65-F5344CB8AC3E}">
        <p14:creationId xmlns:p14="http://schemas.microsoft.com/office/powerpoint/2010/main" val="41848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3283075" y="649108"/>
            <a:ext cx="8229600" cy="10636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400" dirty="0"/>
              <a:t>Summary of Definitions</a:t>
            </a:r>
          </a:p>
        </p:txBody>
      </p:sp>
      <p:sp>
        <p:nvSpPr>
          <p:cNvPr id="3" name="Rectangle 6"/>
          <p:cNvSpPr txBox="1">
            <a:spLocks noChangeArrowheads="1"/>
          </p:cNvSpPr>
          <p:nvPr/>
        </p:nvSpPr>
        <p:spPr>
          <a:xfrm>
            <a:off x="2350094" y="1830760"/>
            <a:ext cx="7791450" cy="432752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i="1" dirty="0">
                <a:solidFill>
                  <a:schemeClr val="accent1"/>
                </a:solidFill>
              </a:rPr>
              <a:t>Theory:</a:t>
            </a:r>
            <a:r>
              <a:rPr lang="en-US" altLang="en-US" sz="2400" dirty="0"/>
              <a:t> Conceptual structure that is supported by large and varied set of data.</a:t>
            </a:r>
          </a:p>
          <a:p>
            <a:r>
              <a:rPr lang="en-US" altLang="en-US" sz="2400" i="1" dirty="0">
                <a:solidFill>
                  <a:schemeClr val="accent1"/>
                </a:solidFill>
              </a:rPr>
              <a:t>Hypotheses</a:t>
            </a:r>
            <a:r>
              <a:rPr lang="en-US" altLang="en-US" sz="2400" dirty="0"/>
              <a:t> are proposed relations between concepts (</a:t>
            </a:r>
            <a:r>
              <a:rPr lang="en-US" altLang="en-US" sz="2400" dirty="0">
                <a:solidFill>
                  <a:srgbClr val="0090BA"/>
                </a:solidFill>
              </a:rPr>
              <a:t>theoretical hypotheses</a:t>
            </a:r>
            <a:r>
              <a:rPr lang="en-US" altLang="en-US" sz="2400" dirty="0"/>
              <a:t>) or variables (</a:t>
            </a:r>
            <a:r>
              <a:rPr lang="en-US" altLang="en-US" sz="2400" dirty="0">
                <a:solidFill>
                  <a:srgbClr val="FF0000"/>
                </a:solidFill>
              </a:rPr>
              <a:t>operational hypotheses</a:t>
            </a:r>
            <a:r>
              <a:rPr lang="en-US" altLang="en-US" sz="2400" dirty="0"/>
              <a:t>)</a:t>
            </a:r>
          </a:p>
          <a:p>
            <a:r>
              <a:rPr lang="en-US" altLang="en-US" sz="2400" i="1" dirty="0">
                <a:solidFill>
                  <a:schemeClr val="accent1"/>
                </a:solidFill>
              </a:rPr>
              <a:t>Variable</a:t>
            </a:r>
            <a:r>
              <a:rPr lang="en-US" altLang="en-US" sz="2400" dirty="0"/>
              <a:t>: Any phenomenon that can vary along some dimension</a:t>
            </a:r>
          </a:p>
          <a:p>
            <a:pPr lvl="2"/>
            <a:r>
              <a:rPr lang="en-US" altLang="en-US" sz="2400" i="1" dirty="0">
                <a:solidFill>
                  <a:srgbClr val="50BA80"/>
                </a:solidFill>
              </a:rPr>
              <a:t>Continuous</a:t>
            </a:r>
            <a:r>
              <a:rPr lang="en-US" altLang="en-US" sz="2400" dirty="0"/>
              <a:t> variable: varies continuously (body weight, height) </a:t>
            </a:r>
          </a:p>
          <a:p>
            <a:pPr lvl="2"/>
            <a:r>
              <a:rPr lang="en-US" altLang="en-US" sz="2400" i="1" dirty="0">
                <a:solidFill>
                  <a:srgbClr val="50BA80"/>
                </a:solidFill>
              </a:rPr>
              <a:t>Categorical</a:t>
            </a:r>
            <a:r>
              <a:rPr lang="en-US" altLang="en-US" sz="2400" dirty="0"/>
              <a:t> variable: can take on fixed values (gender, political affiliation)</a:t>
            </a:r>
          </a:p>
        </p:txBody>
      </p:sp>
    </p:spTree>
    <p:extLst>
      <p:ext uri="{BB962C8B-B14F-4D97-AF65-F5344CB8AC3E}">
        <p14:creationId xmlns:p14="http://schemas.microsoft.com/office/powerpoint/2010/main" val="1368000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Types of Investigation</a:t>
            </a:r>
          </a:p>
        </p:txBody>
      </p:sp>
      <p:sp>
        <p:nvSpPr>
          <p:cNvPr id="3" name="TextBox 2"/>
          <p:cNvSpPr txBox="1"/>
          <p:nvPr/>
        </p:nvSpPr>
        <p:spPr>
          <a:xfrm>
            <a:off x="2118701" y="1550504"/>
            <a:ext cx="8340918" cy="3139321"/>
          </a:xfrm>
          <a:prstGeom prst="rect">
            <a:avLst/>
          </a:prstGeom>
          <a:noFill/>
        </p:spPr>
        <p:txBody>
          <a:bodyPr wrap="square" rtlCol="0">
            <a:spAutoFit/>
          </a:bodyPr>
          <a:lstStyle/>
          <a:p>
            <a:r>
              <a:rPr lang="en-AU" dirty="0"/>
              <a:t>There are two broad ways of investigating a research question:</a:t>
            </a:r>
          </a:p>
          <a:p>
            <a:endParaRPr lang="en-AU" dirty="0"/>
          </a:p>
          <a:p>
            <a:r>
              <a:rPr lang="en-AU" dirty="0"/>
              <a:t>1) By observing </a:t>
            </a:r>
            <a:r>
              <a:rPr lang="en-AU" dirty="0">
                <a:solidFill>
                  <a:srgbClr val="C00000"/>
                </a:solidFill>
              </a:rPr>
              <a:t>what naturally happens</a:t>
            </a:r>
          </a:p>
          <a:p>
            <a:endParaRPr lang="en-AU" dirty="0"/>
          </a:p>
          <a:p>
            <a:r>
              <a:rPr lang="en-AU" dirty="0"/>
              <a:t>2) By </a:t>
            </a:r>
            <a:r>
              <a:rPr lang="en-AU" dirty="0">
                <a:solidFill>
                  <a:srgbClr val="7030A0"/>
                </a:solidFill>
              </a:rPr>
              <a:t>manipulating some aspect of the environment </a:t>
            </a:r>
            <a:r>
              <a:rPr lang="en-AU" dirty="0"/>
              <a:t>and observing what effect it has on another variable of interest.</a:t>
            </a:r>
          </a:p>
          <a:p>
            <a:endParaRPr lang="en-AU" dirty="0"/>
          </a:p>
          <a:p>
            <a:r>
              <a:rPr lang="en-AU" dirty="0">
                <a:solidFill>
                  <a:srgbClr val="C00000"/>
                </a:solidFill>
              </a:rPr>
              <a:t>Correlation designs </a:t>
            </a:r>
            <a:r>
              <a:rPr lang="en-AU" dirty="0"/>
              <a:t>involve observing what naturally goes on in the world without directly interfering with it</a:t>
            </a:r>
          </a:p>
          <a:p>
            <a:endParaRPr lang="en-AU" dirty="0"/>
          </a:p>
          <a:p>
            <a:r>
              <a:rPr lang="en-AU" dirty="0">
                <a:solidFill>
                  <a:srgbClr val="7030A0"/>
                </a:solidFill>
              </a:rPr>
              <a:t>Experimental designs </a:t>
            </a:r>
            <a:r>
              <a:rPr lang="en-AU" dirty="0"/>
              <a:t>involves direct manipulation of one or more variables</a:t>
            </a:r>
          </a:p>
        </p:txBody>
      </p:sp>
      <p:sp>
        <p:nvSpPr>
          <p:cNvPr id="4" name="Rectangle 5"/>
          <p:cNvSpPr txBox="1">
            <a:spLocks noChangeArrowheads="1"/>
          </p:cNvSpPr>
          <p:nvPr/>
        </p:nvSpPr>
        <p:spPr>
          <a:xfrm>
            <a:off x="2174360" y="5176842"/>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600" dirty="0">
                <a:solidFill>
                  <a:srgbClr val="00B050"/>
                </a:solidFill>
              </a:rPr>
              <a:t>Type of investigation is indicated by the way in which the research question is framed</a:t>
            </a:r>
          </a:p>
        </p:txBody>
      </p:sp>
    </p:spTree>
    <p:extLst>
      <p:ext uri="{BB962C8B-B14F-4D97-AF65-F5344CB8AC3E}">
        <p14:creationId xmlns:p14="http://schemas.microsoft.com/office/powerpoint/2010/main" val="4272627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a:solidFill>
                  <a:srgbClr val="7030A0"/>
                </a:solidFill>
              </a:rPr>
              <a:t>Research Question</a:t>
            </a:r>
          </a:p>
        </p:txBody>
      </p:sp>
      <p:sp>
        <p:nvSpPr>
          <p:cNvPr id="3" name="TextBox 2"/>
          <p:cNvSpPr txBox="1"/>
          <p:nvPr/>
        </p:nvSpPr>
        <p:spPr>
          <a:xfrm>
            <a:off x="1161326" y="1120844"/>
            <a:ext cx="3886770" cy="400110"/>
          </a:xfrm>
          <a:prstGeom prst="rect">
            <a:avLst/>
          </a:prstGeom>
          <a:noFill/>
        </p:spPr>
        <p:txBody>
          <a:bodyPr wrap="none" rtlCol="0">
            <a:spAutoFit/>
          </a:bodyPr>
          <a:lstStyle/>
          <a:p>
            <a:r>
              <a:rPr lang="en-AU" sz="2000" b="1" dirty="0">
                <a:solidFill>
                  <a:srgbClr val="C00000"/>
                </a:solidFill>
              </a:rPr>
              <a:t>Differences (better than, less than)</a:t>
            </a:r>
          </a:p>
        </p:txBody>
      </p:sp>
      <p:sp>
        <p:nvSpPr>
          <p:cNvPr id="4" name="TextBox 3"/>
          <p:cNvSpPr txBox="1"/>
          <p:nvPr/>
        </p:nvSpPr>
        <p:spPr>
          <a:xfrm>
            <a:off x="6814650" y="1120844"/>
            <a:ext cx="7281416" cy="400110"/>
          </a:xfrm>
          <a:prstGeom prst="rect">
            <a:avLst/>
          </a:prstGeom>
          <a:noFill/>
        </p:spPr>
        <p:txBody>
          <a:bodyPr wrap="square" rtlCol="0">
            <a:spAutoFit/>
          </a:bodyPr>
          <a:lstStyle/>
          <a:p>
            <a:r>
              <a:rPr lang="en-AU" sz="2000" b="1" dirty="0">
                <a:solidFill>
                  <a:srgbClr val="00B050"/>
                </a:solidFill>
              </a:rPr>
              <a:t>Relationships (positive, negative)</a:t>
            </a:r>
          </a:p>
        </p:txBody>
      </p:sp>
      <p:sp>
        <p:nvSpPr>
          <p:cNvPr id="5" name="TextBox 4"/>
          <p:cNvSpPr txBox="1"/>
          <p:nvPr/>
        </p:nvSpPr>
        <p:spPr>
          <a:xfrm>
            <a:off x="1161326" y="2538086"/>
            <a:ext cx="1865639" cy="369332"/>
          </a:xfrm>
          <a:prstGeom prst="rect">
            <a:avLst/>
          </a:prstGeom>
          <a:noFill/>
        </p:spPr>
        <p:txBody>
          <a:bodyPr wrap="none" rtlCol="0">
            <a:spAutoFit/>
          </a:bodyPr>
          <a:lstStyle/>
          <a:p>
            <a:r>
              <a:rPr lang="en-AU" dirty="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a:solidFill>
                  <a:srgbClr val="C00000"/>
                </a:solidFill>
              </a:rPr>
              <a:t>Statistics</a:t>
            </a:r>
          </a:p>
        </p:txBody>
      </p:sp>
      <p:sp>
        <p:nvSpPr>
          <p:cNvPr id="7" name="TextBox 6"/>
          <p:cNvSpPr txBox="1"/>
          <p:nvPr/>
        </p:nvSpPr>
        <p:spPr>
          <a:xfrm>
            <a:off x="6814650" y="2538086"/>
            <a:ext cx="3669526" cy="369332"/>
          </a:xfrm>
          <a:prstGeom prst="rect">
            <a:avLst/>
          </a:prstGeom>
          <a:noFill/>
        </p:spPr>
        <p:txBody>
          <a:bodyPr wrap="square" rtlCol="0">
            <a:spAutoFit/>
          </a:bodyPr>
          <a:lstStyle/>
          <a:p>
            <a:r>
              <a:rPr lang="en-AU" dirty="0">
                <a:solidFill>
                  <a:srgbClr val="00B050"/>
                </a:solidFill>
              </a:rPr>
              <a:t>Data Presentation</a:t>
            </a:r>
          </a:p>
        </p:txBody>
      </p:sp>
      <p:sp>
        <p:nvSpPr>
          <p:cNvPr id="8" name="TextBox 7"/>
          <p:cNvSpPr txBox="1"/>
          <p:nvPr/>
        </p:nvSpPr>
        <p:spPr>
          <a:xfrm>
            <a:off x="7829550" y="4800600"/>
            <a:ext cx="1007520" cy="369332"/>
          </a:xfrm>
          <a:prstGeom prst="rect">
            <a:avLst/>
          </a:prstGeom>
          <a:noFill/>
        </p:spPr>
        <p:txBody>
          <a:bodyPr wrap="none" rtlCol="0">
            <a:spAutoFit/>
          </a:bodyPr>
          <a:lstStyle/>
          <a:p>
            <a:r>
              <a:rPr lang="en-AU" dirty="0">
                <a:solidFill>
                  <a:srgbClr val="00B050"/>
                </a:solidFill>
              </a:rPr>
              <a:t>Statistics</a:t>
            </a:r>
          </a:p>
        </p:txBody>
      </p:sp>
      <p:sp>
        <p:nvSpPr>
          <p:cNvPr id="9" name="TextBox 8"/>
          <p:cNvSpPr txBox="1"/>
          <p:nvPr/>
        </p:nvSpPr>
        <p:spPr>
          <a:xfrm>
            <a:off x="1161326" y="1527507"/>
            <a:ext cx="2027030" cy="923330"/>
          </a:xfrm>
          <a:prstGeom prst="rect">
            <a:avLst/>
          </a:prstGeom>
          <a:noFill/>
        </p:spPr>
        <p:txBody>
          <a:bodyPr wrap="none" rtlCol="0">
            <a:spAutoFit/>
          </a:bodyPr>
          <a:lstStyle/>
          <a:p>
            <a:r>
              <a:rPr lang="en-AU" dirty="0">
                <a:solidFill>
                  <a:srgbClr val="C00000"/>
                </a:solidFill>
              </a:rPr>
              <a:t>Research Paradigm</a:t>
            </a:r>
            <a:r>
              <a:rPr lang="en-AU" dirty="0"/>
              <a:t>:</a:t>
            </a:r>
          </a:p>
          <a:p>
            <a:r>
              <a:rPr lang="en-AU" dirty="0"/>
              <a:t>Experimental</a:t>
            </a:r>
          </a:p>
          <a:p>
            <a:r>
              <a:rPr lang="en-AU" dirty="0"/>
              <a:t>IVs and DV</a:t>
            </a:r>
          </a:p>
        </p:txBody>
      </p:sp>
      <p:sp>
        <p:nvSpPr>
          <p:cNvPr id="10" name="TextBox 9"/>
          <p:cNvSpPr txBox="1"/>
          <p:nvPr/>
        </p:nvSpPr>
        <p:spPr>
          <a:xfrm>
            <a:off x="6814649" y="1527507"/>
            <a:ext cx="3863999" cy="923330"/>
          </a:xfrm>
          <a:prstGeom prst="rect">
            <a:avLst/>
          </a:prstGeom>
          <a:noFill/>
        </p:spPr>
        <p:txBody>
          <a:bodyPr wrap="square" rtlCol="0">
            <a:spAutoFit/>
          </a:bodyPr>
          <a:lstStyle/>
          <a:p>
            <a:r>
              <a:rPr lang="en-AU" dirty="0">
                <a:solidFill>
                  <a:srgbClr val="00B050"/>
                </a:solidFill>
              </a:rPr>
              <a:t>Research Paradigm</a:t>
            </a:r>
          </a:p>
          <a:p>
            <a:r>
              <a:rPr lang="en-AU" dirty="0"/>
              <a:t>Correlational</a:t>
            </a:r>
          </a:p>
          <a:p>
            <a:r>
              <a:rPr lang="en-AU" dirty="0"/>
              <a:t>DVs</a:t>
            </a:r>
          </a:p>
        </p:txBody>
      </p:sp>
      <p:graphicFrame>
        <p:nvGraphicFramePr>
          <p:cNvPr id="11" name="Chart 10"/>
          <p:cNvGraphicFramePr>
            <a:graphicFrameLocks/>
          </p:cNvGraphicFramePr>
          <p:nvPr>
            <p:extLst>
              <p:ext uri="{D42A27DB-BD31-4B8C-83A1-F6EECF244321}">
                <p14:modId xmlns:p14="http://schemas.microsoft.com/office/powerpoint/2010/main" val="3996564323"/>
              </p:ext>
            </p:extLst>
          </p:nvPr>
        </p:nvGraphicFramePr>
        <p:xfrm>
          <a:off x="7287101" y="3656149"/>
          <a:ext cx="2566064" cy="1193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756774658"/>
              </p:ext>
            </p:extLst>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2035971187"/>
              </p:ext>
            </p:extLst>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p:cNvGraphicFramePr>
            <a:graphicFrameLocks noGrp="1"/>
          </p:cNvGraphicFramePr>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sp>
        <p:nvSpPr>
          <p:cNvPr id="18" name="TextBox 17"/>
          <p:cNvSpPr txBox="1"/>
          <p:nvPr/>
        </p:nvSpPr>
        <p:spPr>
          <a:xfrm>
            <a:off x="6814649" y="3027912"/>
            <a:ext cx="1438701" cy="369332"/>
          </a:xfrm>
          <a:prstGeom prst="rect">
            <a:avLst/>
          </a:prstGeom>
          <a:noFill/>
        </p:spPr>
        <p:txBody>
          <a:bodyPr wrap="square" rtlCol="0">
            <a:spAutoFit/>
          </a:bodyPr>
          <a:lstStyle/>
          <a:p>
            <a:r>
              <a:rPr lang="en-AU" dirty="0"/>
              <a:t>r =.41</a:t>
            </a:r>
          </a:p>
        </p:txBody>
      </p:sp>
      <p:graphicFrame>
        <p:nvGraphicFramePr>
          <p:cNvPr id="19" name="Table 18"/>
          <p:cNvGraphicFramePr>
            <a:graphicFrameLocks noGrp="1"/>
          </p:cNvGraphicFramePr>
          <p:nvPr>
            <p:extLst>
              <p:ext uri="{D42A27DB-BD31-4B8C-83A1-F6EECF244321}">
                <p14:modId xmlns:p14="http://schemas.microsoft.com/office/powerpoint/2010/main" val="445860263"/>
              </p:ext>
            </p:extLst>
          </p:nvPr>
        </p:nvGraphicFramePr>
        <p:xfrm>
          <a:off x="0" y="5160443"/>
          <a:ext cx="6545417" cy="1651000"/>
        </p:xfrm>
        <a:graphic>
          <a:graphicData uri="http://schemas.openxmlformats.org/drawingml/2006/table">
            <a:tbl>
              <a:tblPr firstRow="1" bandRow="1">
                <a:tableStyleId>{5C22544A-7EE6-4342-B048-85BDC9FD1C3A}</a:tableStyleId>
              </a:tblPr>
              <a:tblGrid>
                <a:gridCol w="1793461">
                  <a:extLst>
                    <a:ext uri="{9D8B030D-6E8A-4147-A177-3AD203B41FA5}">
                      <a16:colId xmlns:a16="http://schemas.microsoft.com/office/drawing/2014/main" val="4214703956"/>
                    </a:ext>
                  </a:extLst>
                </a:gridCol>
                <a:gridCol w="2213518">
                  <a:extLst>
                    <a:ext uri="{9D8B030D-6E8A-4147-A177-3AD203B41FA5}">
                      <a16:colId xmlns:a16="http://schemas.microsoft.com/office/drawing/2014/main" val="385117914"/>
                    </a:ext>
                  </a:extLst>
                </a:gridCol>
                <a:gridCol w="2538438">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Independent</a:t>
                      </a:r>
                      <a:r>
                        <a:rPr lang="en-AU" baseline="0" dirty="0"/>
                        <a:t> Groups</a:t>
                      </a:r>
                    </a:p>
                  </a:txBody>
                  <a:tcPr/>
                </a:tc>
                <a:tc>
                  <a:txBody>
                    <a:bodyPr/>
                    <a:lstStyle/>
                    <a:p>
                      <a:r>
                        <a:rPr lang="en-AU" dirty="0"/>
                        <a:t>Independent Groups t-test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Wilcoxon</a:t>
                      </a:r>
                      <a:r>
                        <a:rPr lang="en-AU" sz="1800" baseline="0" dirty="0"/>
                        <a:t> Signed Ranks</a:t>
                      </a:r>
                      <a:endParaRPr lang="en-AU" sz="1800" dirty="0"/>
                    </a:p>
                  </a:txBody>
                  <a:tcPr/>
                </a:tc>
                <a:extLst>
                  <a:ext uri="{0D108BD9-81ED-4DB2-BD59-A6C34878D82A}">
                    <a16:rowId xmlns:a16="http://schemas.microsoft.com/office/drawing/2014/main" val="1144726105"/>
                  </a:ext>
                </a:extLst>
              </a:tr>
              <a:tr h="370840">
                <a:tc>
                  <a:txBody>
                    <a:bodyPr/>
                    <a:lstStyle/>
                    <a:p>
                      <a:r>
                        <a:rPr lang="en-AU" dirty="0"/>
                        <a:t>Paired Sample</a:t>
                      </a:r>
                    </a:p>
                  </a:txBody>
                  <a:tcPr/>
                </a:tc>
                <a:tc>
                  <a:txBody>
                    <a:bodyPr/>
                    <a:lstStyle/>
                    <a:p>
                      <a:r>
                        <a:rPr lang="en-AU" dirty="0"/>
                        <a:t>Paired-sample</a:t>
                      </a:r>
                      <a:r>
                        <a:rPr lang="en-AU" baseline="0" dirty="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Mann-Whitney U Test</a:t>
                      </a:r>
                    </a:p>
                  </a:txBody>
                  <a:tcPr/>
                </a:tc>
                <a:extLst>
                  <a:ext uri="{0D108BD9-81ED-4DB2-BD59-A6C34878D82A}">
                    <a16:rowId xmlns:a16="http://schemas.microsoft.com/office/drawing/2014/main" val="433967447"/>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568789837"/>
              </p:ext>
            </p:extLst>
          </p:nvPr>
        </p:nvGraphicFramePr>
        <p:xfrm>
          <a:off x="6814649" y="5160443"/>
          <a:ext cx="4457700" cy="1010920"/>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Pearson Bivariate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Spearman’s Rho</a:t>
                      </a:r>
                    </a:p>
                  </a:txBody>
                  <a:tcPr/>
                </a:tc>
                <a:extLst>
                  <a:ext uri="{0D108BD9-81ED-4DB2-BD59-A6C34878D82A}">
                    <a16:rowId xmlns:a16="http://schemas.microsoft.com/office/drawing/2014/main" val="1144726105"/>
                  </a:ext>
                </a:extLst>
              </a:tr>
            </a:tbl>
          </a:graphicData>
        </a:graphic>
      </p:graphicFrame>
    </p:spTree>
    <p:extLst>
      <p:ext uri="{BB962C8B-B14F-4D97-AF65-F5344CB8AC3E}">
        <p14:creationId xmlns:p14="http://schemas.microsoft.com/office/powerpoint/2010/main" val="3151854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75591" y="2362161"/>
            <a:ext cx="11070837" cy="523220"/>
          </a:xfrm>
          <a:prstGeom prst="rect">
            <a:avLst/>
          </a:prstGeom>
          <a:noFill/>
        </p:spPr>
        <p:txBody>
          <a:bodyPr wrap="square" rtlCol="0">
            <a:spAutoFit/>
          </a:bodyPr>
          <a:lstStyle/>
          <a:p>
            <a:pPr algn="ctr"/>
            <a:r>
              <a:rPr lang="en-AU" sz="2800" dirty="0">
                <a:solidFill>
                  <a:srgbClr val="7030A0"/>
                </a:solidFill>
              </a:rPr>
              <a:t>The </a:t>
            </a:r>
            <a:r>
              <a:rPr lang="en-AU" sz="2800" dirty="0" err="1">
                <a:solidFill>
                  <a:srgbClr val="7030A0"/>
                </a:solidFill>
              </a:rPr>
              <a:t>Bargh</a:t>
            </a:r>
            <a:r>
              <a:rPr lang="en-AU" sz="2800" dirty="0">
                <a:solidFill>
                  <a:srgbClr val="7030A0"/>
                </a:solidFill>
              </a:rPr>
              <a:t> et al. study</a:t>
            </a:r>
          </a:p>
        </p:txBody>
      </p:sp>
    </p:spTree>
    <p:extLst>
      <p:ext uri="{BB962C8B-B14F-4D97-AF65-F5344CB8AC3E}">
        <p14:creationId xmlns:p14="http://schemas.microsoft.com/office/powerpoint/2010/main" val="3000319341"/>
      </p:ext>
    </p:extLst>
  </p:cSld>
  <p:clrMapOvr>
    <a:masterClrMapping/>
  </p:clrMapOvr>
</p:sld>
</file>

<file path=ppt/theme/theme1.xml><?xml version="1.0" encoding="utf-8"?>
<a:theme xmlns:a="http://schemas.openxmlformats.org/drawingml/2006/main" name="USQ Corporate Theme">
  <a:themeElements>
    <a:clrScheme name="USQ Colour Palette">
      <a:dk1>
        <a:srgbClr val="000000"/>
      </a:dk1>
      <a:lt1>
        <a:srgbClr val="FFFFFF"/>
      </a:lt1>
      <a:dk2>
        <a:srgbClr val="44546A"/>
      </a:dk2>
      <a:lt2>
        <a:srgbClr val="E7E6E6"/>
      </a:lt2>
      <a:accent1>
        <a:srgbClr val="FDBA12"/>
      </a:accent1>
      <a:accent2>
        <a:srgbClr val="B63393"/>
      </a:accent2>
      <a:accent3>
        <a:srgbClr val="0090BA"/>
      </a:accent3>
      <a:accent4>
        <a:srgbClr val="E63E30"/>
      </a:accent4>
      <a:accent5>
        <a:srgbClr val="63A945"/>
      </a:accent5>
      <a:accent6>
        <a:srgbClr val="003D6E"/>
      </a:accent6>
      <a:hlink>
        <a:srgbClr val="0563C1"/>
      </a:hlink>
      <a:folHlink>
        <a:srgbClr val="0070C0"/>
      </a:folHlink>
    </a:clrScheme>
    <a:fontScheme name="USQ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Q_Powerpoint_Campaign_Template_1608" id="{F78DB81F-C816-4918-9279-736C8E4837AE}" vid="{1A60C3A3-A81E-4DDE-AF34-B4FC40809E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3271</TotalTime>
  <Words>3145</Words>
  <Application>Microsoft Office PowerPoint</Application>
  <PresentationFormat>Widescreen</PresentationFormat>
  <Paragraphs>740</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Times New Roman</vt:lpstr>
      <vt:lpstr>Verdana</vt:lpstr>
      <vt:lpstr>verdana (Body)</vt:lpstr>
      <vt:lpstr>Wingdings</vt:lpstr>
      <vt:lpstr>USQ Corporate Theme</vt:lpstr>
      <vt:lpstr>  Mandatory Prac 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gerry tehan</cp:lastModifiedBy>
  <cp:revision>212</cp:revision>
  <dcterms:created xsi:type="dcterms:W3CDTF">2017-08-16T10:01:19Z</dcterms:created>
  <dcterms:modified xsi:type="dcterms:W3CDTF">2020-07-23T22:04:06Z</dcterms:modified>
</cp:coreProperties>
</file>