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p:cViewPr varScale="1">
        <p:scale>
          <a:sx n="77" d="100"/>
          <a:sy n="77" d="100"/>
        </p:scale>
        <p:origin x="76"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B2D728FE-4EC1-44F9-BEB9-46F470B1CAC1}"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318328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2D728FE-4EC1-44F9-BEB9-46F470B1CAC1}"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2652568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2D728FE-4EC1-44F9-BEB9-46F470B1CAC1}"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136727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2D728FE-4EC1-44F9-BEB9-46F470B1CAC1}"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294667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D728FE-4EC1-44F9-BEB9-46F470B1CAC1}" type="datetimeFigureOut">
              <a:rPr lang="en-AU" smtClean="0"/>
              <a:t>8/03/2019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226618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B2D728FE-4EC1-44F9-BEB9-46F470B1CAC1}" type="datetimeFigureOut">
              <a:rPr lang="en-AU" smtClean="0"/>
              <a:t>8/03/2019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3982204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B2D728FE-4EC1-44F9-BEB9-46F470B1CAC1}" type="datetimeFigureOut">
              <a:rPr lang="en-AU" smtClean="0"/>
              <a:t>8/03/2019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231102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2D728FE-4EC1-44F9-BEB9-46F470B1CAC1}" type="datetimeFigureOut">
              <a:rPr lang="en-AU" smtClean="0"/>
              <a:t>8/03/2019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921918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728FE-4EC1-44F9-BEB9-46F470B1CAC1}" type="datetimeFigureOut">
              <a:rPr lang="en-AU" smtClean="0"/>
              <a:t>8/03/2019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321233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D728FE-4EC1-44F9-BEB9-46F470B1CAC1}" type="datetimeFigureOut">
              <a:rPr lang="en-AU" smtClean="0"/>
              <a:t>8/03/2019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2346422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D728FE-4EC1-44F9-BEB9-46F470B1CAC1}" type="datetimeFigureOut">
              <a:rPr lang="en-AU" smtClean="0"/>
              <a:t>8/03/2019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B8C9ABF-6C43-45FF-BA63-5F3A6B2B0B56}" type="slidenum">
              <a:rPr lang="en-AU" smtClean="0"/>
              <a:t>‹#›</a:t>
            </a:fld>
            <a:endParaRPr lang="en-AU"/>
          </a:p>
        </p:txBody>
      </p:sp>
    </p:spTree>
    <p:extLst>
      <p:ext uri="{BB962C8B-B14F-4D97-AF65-F5344CB8AC3E}">
        <p14:creationId xmlns:p14="http://schemas.microsoft.com/office/powerpoint/2010/main" val="262350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728FE-4EC1-44F9-BEB9-46F470B1CAC1}" type="datetimeFigureOut">
              <a:rPr lang="en-AU" smtClean="0"/>
              <a:t>8/03/2019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8C9ABF-6C43-45FF-BA63-5F3A6B2B0B56}" type="slidenum">
              <a:rPr lang="en-AU" smtClean="0"/>
              <a:t>‹#›</a:t>
            </a:fld>
            <a:endParaRPr lang="en-AU"/>
          </a:p>
        </p:txBody>
      </p:sp>
    </p:spTree>
    <p:extLst>
      <p:ext uri="{BB962C8B-B14F-4D97-AF65-F5344CB8AC3E}">
        <p14:creationId xmlns:p14="http://schemas.microsoft.com/office/powerpoint/2010/main" val="1763849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9072" y="1743936"/>
            <a:ext cx="8906256" cy="3319498"/>
          </a:xfrm>
          <a:prstGeom prst="rect">
            <a:avLst/>
          </a:prstGeom>
        </p:spPr>
        <p:txBody>
          <a:bodyPr wrap="square">
            <a:spAutoFit/>
          </a:bodyPr>
          <a:lstStyle/>
          <a:p>
            <a:pPr>
              <a:lnSpc>
                <a:spcPct val="107000"/>
              </a:lnSpc>
              <a:spcAft>
                <a:spcPts val="800"/>
              </a:spcAft>
            </a:pPr>
            <a:r>
              <a:rPr lang="en-AU" sz="2800" dirty="0">
                <a:latin typeface="Calibri" panose="020F0502020204030204" pitchFamily="34" charset="0"/>
                <a:ea typeface="Calibri" panose="020F0502020204030204" pitchFamily="34" charset="0"/>
                <a:cs typeface="Times New Roman" panose="02020603050405020304" pitchFamily="18" charset="0"/>
              </a:rPr>
              <a:t>The following is a short quiz on the article you just read about dealing with the effects of music therapy on children diagnosed with Autistic Spectrum Disorder. Unlike normal multiple-choice tests, there can be more than one correct answer to each question. In each question please circle the letter next to any answer you think is correct. Try not to guess.</a:t>
            </a:r>
          </a:p>
        </p:txBody>
      </p:sp>
    </p:spTree>
    <p:extLst>
      <p:ext uri="{BB962C8B-B14F-4D97-AF65-F5344CB8AC3E}">
        <p14:creationId xmlns:p14="http://schemas.microsoft.com/office/powerpoint/2010/main" val="3136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1804" y="1782820"/>
            <a:ext cx="7980218" cy="1277850"/>
          </a:xfrm>
          <a:prstGeom prst="rect">
            <a:avLst/>
          </a:prstGeom>
        </p:spPr>
        <p:txBody>
          <a:bodyPr wrap="squar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9.</a:t>
            </a:r>
            <a:r>
              <a:rPr lang="en-AU" sz="2400" dirty="0">
                <a:latin typeface="Calibri" panose="020F0502020204030204" pitchFamily="34" charset="0"/>
                <a:ea typeface="Calibri" panose="020F0502020204030204" pitchFamily="34" charset="0"/>
                <a:cs typeface="Times New Roman" panose="02020603050405020304" pitchFamily="18" charset="0"/>
              </a:rPr>
              <a:t> Which of the primary outcomes showed improved performance from pre-test to post-test for the music therapy group, but not for the control group.</a:t>
            </a:r>
          </a:p>
        </p:txBody>
      </p:sp>
      <p:graphicFrame>
        <p:nvGraphicFramePr>
          <p:cNvPr id="3" name="Table 2"/>
          <p:cNvGraphicFramePr>
            <a:graphicFrameLocks noGrp="1"/>
          </p:cNvGraphicFramePr>
          <p:nvPr>
            <p:extLst>
              <p:ext uri="{D42A27DB-BD31-4B8C-83A1-F6EECF244321}">
                <p14:modId xmlns:p14="http://schemas.microsoft.com/office/powerpoint/2010/main" val="3604371032"/>
              </p:ext>
            </p:extLst>
          </p:nvPr>
        </p:nvGraphicFramePr>
        <p:xfrm>
          <a:off x="1446414" y="3961187"/>
          <a:ext cx="9135688" cy="1116330"/>
        </p:xfrm>
        <a:graphic>
          <a:graphicData uri="http://schemas.openxmlformats.org/drawingml/2006/table">
            <a:tbl>
              <a:tblPr>
                <a:tableStyleId>{5C22544A-7EE6-4342-B048-85BDC9FD1C3A}</a:tableStyleId>
              </a:tblPr>
              <a:tblGrid>
                <a:gridCol w="4567844">
                  <a:extLst>
                    <a:ext uri="{9D8B030D-6E8A-4147-A177-3AD203B41FA5}">
                      <a16:colId xmlns:a16="http://schemas.microsoft.com/office/drawing/2014/main" val="2054458302"/>
                    </a:ext>
                  </a:extLst>
                </a:gridCol>
                <a:gridCol w="4567844">
                  <a:extLst>
                    <a:ext uri="{9D8B030D-6E8A-4147-A177-3AD203B41FA5}">
                      <a16:colId xmlns:a16="http://schemas.microsoft.com/office/drawing/2014/main" val="91764334"/>
                    </a:ext>
                  </a:extLst>
                </a:gridCol>
              </a:tblGrid>
              <a:tr h="184150">
                <a:tc>
                  <a:txBody>
                    <a:bodyPr/>
                    <a:lstStyle/>
                    <a:p>
                      <a:pPr algn="l" fontAlgn="ctr"/>
                      <a:r>
                        <a:rPr lang="en-AU" sz="2400" u="none" strike="noStrike" dirty="0">
                          <a:effectLst/>
                        </a:rPr>
                        <a:t>a.   Communication.</a:t>
                      </a:r>
                      <a:endParaRPr lang="en-AU" sz="24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Social responsiveness</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6958627"/>
                  </a:ext>
                </a:extLst>
              </a:tr>
              <a:tr h="184150">
                <a:tc>
                  <a:txBody>
                    <a:bodyPr/>
                    <a:lstStyle/>
                    <a:p>
                      <a:pPr algn="l" fontAlgn="ctr"/>
                      <a:r>
                        <a:rPr lang="en-AU" sz="2400" u="none" strike="noStrike">
                          <a:effectLst/>
                        </a:rPr>
                        <a:t>c.   Peabody Picture Vocabulary Test</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Family quality of life</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940452101"/>
                  </a:ext>
                </a:extLst>
              </a:tr>
              <a:tr h="184150">
                <a:tc gridSpan="2">
                  <a:txBody>
                    <a:bodyPr/>
                    <a:lstStyle/>
                    <a:p>
                      <a:pPr algn="l" fontAlgn="ctr"/>
                      <a:r>
                        <a:rPr lang="en-AU" sz="2400" u="none" strike="noStrike" dirty="0">
                          <a:effectLst/>
                        </a:rPr>
                        <a:t>e.   Maladaptive behaviours</a:t>
                      </a:r>
                      <a:endParaRPr lang="en-AU" sz="2400" b="0" i="0" u="none" strike="noStrike" dirty="0">
                        <a:solidFill>
                          <a:srgbClr val="000000"/>
                        </a:solidFill>
                        <a:effectLst/>
                        <a:latin typeface="Calibri" panose="020F0502020204030204" pitchFamily="34" charset="0"/>
                      </a:endParaRPr>
                    </a:p>
                  </a:txBody>
                  <a:tcPr marL="6350" marR="6350" marT="6350" marB="0" anchor="ctr"/>
                </a:tc>
                <a:tc hMerge="1">
                  <a:txBody>
                    <a:bodyPr/>
                    <a:lstStyle/>
                    <a:p>
                      <a:endParaRPr lang="en-AU"/>
                    </a:p>
                  </a:txBody>
                  <a:tcPr/>
                </a:tc>
                <a:extLst>
                  <a:ext uri="{0D108BD9-81ED-4DB2-BD59-A6C34878D82A}">
                    <a16:rowId xmlns:a16="http://schemas.microsoft.com/office/drawing/2014/main" val="3445072979"/>
                  </a:ext>
                </a:extLst>
              </a:tr>
            </a:tbl>
          </a:graphicData>
        </a:graphic>
      </p:graphicFrame>
    </p:spTree>
    <p:extLst>
      <p:ext uri="{BB962C8B-B14F-4D97-AF65-F5344CB8AC3E}">
        <p14:creationId xmlns:p14="http://schemas.microsoft.com/office/powerpoint/2010/main" val="42897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2299" y="1782820"/>
            <a:ext cx="8661862" cy="1277850"/>
          </a:xfrm>
          <a:prstGeom prst="rect">
            <a:avLst/>
          </a:prstGeom>
        </p:spPr>
        <p:txBody>
          <a:bodyPr wrap="squar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10.</a:t>
            </a:r>
            <a:r>
              <a:rPr lang="en-AU" sz="2400" dirty="0">
                <a:latin typeface="Calibri" panose="020F0502020204030204" pitchFamily="34" charset="0"/>
                <a:ea typeface="Calibri" panose="020F0502020204030204" pitchFamily="34" charset="0"/>
                <a:cs typeface="Times New Roman" panose="02020603050405020304" pitchFamily="18" charset="0"/>
              </a:rPr>
              <a:t> Which of the secondary outcomes showed improved performance from pre-test to post-test for the music therapy group, but not for the control group.</a:t>
            </a:r>
          </a:p>
        </p:txBody>
      </p:sp>
      <p:graphicFrame>
        <p:nvGraphicFramePr>
          <p:cNvPr id="3" name="Table 2"/>
          <p:cNvGraphicFramePr>
            <a:graphicFrameLocks noGrp="1"/>
          </p:cNvGraphicFramePr>
          <p:nvPr>
            <p:extLst>
              <p:ext uri="{D42A27DB-BD31-4B8C-83A1-F6EECF244321}">
                <p14:modId xmlns:p14="http://schemas.microsoft.com/office/powerpoint/2010/main" val="3823789243"/>
              </p:ext>
            </p:extLst>
          </p:nvPr>
        </p:nvGraphicFramePr>
        <p:xfrm>
          <a:off x="1446414" y="3961187"/>
          <a:ext cx="9135688" cy="1116330"/>
        </p:xfrm>
        <a:graphic>
          <a:graphicData uri="http://schemas.openxmlformats.org/drawingml/2006/table">
            <a:tbl>
              <a:tblPr>
                <a:tableStyleId>{5C22544A-7EE6-4342-B048-85BDC9FD1C3A}</a:tableStyleId>
              </a:tblPr>
              <a:tblGrid>
                <a:gridCol w="4567844">
                  <a:extLst>
                    <a:ext uri="{9D8B030D-6E8A-4147-A177-3AD203B41FA5}">
                      <a16:colId xmlns:a16="http://schemas.microsoft.com/office/drawing/2014/main" val="2054458302"/>
                    </a:ext>
                  </a:extLst>
                </a:gridCol>
                <a:gridCol w="4567844">
                  <a:extLst>
                    <a:ext uri="{9D8B030D-6E8A-4147-A177-3AD203B41FA5}">
                      <a16:colId xmlns:a16="http://schemas.microsoft.com/office/drawing/2014/main" val="91764334"/>
                    </a:ext>
                  </a:extLst>
                </a:gridCol>
              </a:tblGrid>
              <a:tr h="184150">
                <a:tc>
                  <a:txBody>
                    <a:bodyPr/>
                    <a:lstStyle/>
                    <a:p>
                      <a:pPr algn="l" fontAlgn="ctr"/>
                      <a:r>
                        <a:rPr lang="en-AU" sz="2400" u="none" strike="noStrike" dirty="0">
                          <a:effectLst/>
                        </a:rPr>
                        <a:t>a.   Communication.</a:t>
                      </a:r>
                      <a:endParaRPr lang="en-AU" sz="24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Social responsiveness</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6958627"/>
                  </a:ext>
                </a:extLst>
              </a:tr>
              <a:tr h="184150">
                <a:tc>
                  <a:txBody>
                    <a:bodyPr/>
                    <a:lstStyle/>
                    <a:p>
                      <a:pPr algn="l" fontAlgn="ctr"/>
                      <a:r>
                        <a:rPr lang="en-AU" sz="2400" u="none" strike="noStrike">
                          <a:effectLst/>
                        </a:rPr>
                        <a:t>c.   Peabody Picture Vocabulary Test</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Family quality of life</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940452101"/>
                  </a:ext>
                </a:extLst>
              </a:tr>
              <a:tr h="184150">
                <a:tc gridSpan="2">
                  <a:txBody>
                    <a:bodyPr/>
                    <a:lstStyle/>
                    <a:p>
                      <a:pPr algn="l" fontAlgn="ctr"/>
                      <a:r>
                        <a:rPr lang="en-AU" sz="2400" u="none" strike="noStrike" dirty="0">
                          <a:effectLst/>
                        </a:rPr>
                        <a:t>e.   Maladaptive behaviours</a:t>
                      </a:r>
                      <a:endParaRPr lang="en-AU" sz="2400" b="0" i="0" u="none" strike="noStrike" dirty="0">
                        <a:solidFill>
                          <a:srgbClr val="000000"/>
                        </a:solidFill>
                        <a:effectLst/>
                        <a:latin typeface="Calibri" panose="020F0502020204030204" pitchFamily="34" charset="0"/>
                      </a:endParaRPr>
                    </a:p>
                  </a:txBody>
                  <a:tcPr marL="6350" marR="6350" marT="6350" marB="0" anchor="ctr"/>
                </a:tc>
                <a:tc hMerge="1">
                  <a:txBody>
                    <a:bodyPr/>
                    <a:lstStyle/>
                    <a:p>
                      <a:endParaRPr lang="en-AU"/>
                    </a:p>
                  </a:txBody>
                  <a:tcPr/>
                </a:tc>
                <a:extLst>
                  <a:ext uri="{0D108BD9-81ED-4DB2-BD59-A6C34878D82A}">
                    <a16:rowId xmlns:a16="http://schemas.microsoft.com/office/drawing/2014/main" val="3445072979"/>
                  </a:ext>
                </a:extLst>
              </a:tr>
            </a:tbl>
          </a:graphicData>
        </a:graphic>
      </p:graphicFrame>
    </p:spTree>
    <p:extLst>
      <p:ext uri="{BB962C8B-B14F-4D97-AF65-F5344CB8AC3E}">
        <p14:creationId xmlns:p14="http://schemas.microsoft.com/office/powerpoint/2010/main" val="3347490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1321" y="1955862"/>
            <a:ext cx="7245766" cy="461665"/>
          </a:xfrm>
          <a:prstGeom prst="rect">
            <a:avLst/>
          </a:prstGeom>
        </p:spPr>
        <p:txBody>
          <a:bodyPr wrap="none">
            <a:spAutoFit/>
          </a:bodyPr>
          <a:lstStyle/>
          <a:p>
            <a:r>
              <a:rPr lang="en-AU" sz="2400" b="1" dirty="0">
                <a:latin typeface="Calibri" panose="020F0502020204030204" pitchFamily="34" charset="0"/>
                <a:ea typeface="Calibri" panose="020F0502020204030204" pitchFamily="34" charset="0"/>
                <a:cs typeface="Times New Roman" panose="02020603050405020304" pitchFamily="18" charset="0"/>
              </a:rPr>
              <a:t>Question 11.</a:t>
            </a:r>
            <a:r>
              <a:rPr lang="en-AU" sz="2400" dirty="0">
                <a:latin typeface="Calibri" panose="020F0502020204030204" pitchFamily="34" charset="0"/>
                <a:ea typeface="Calibri" panose="020F0502020204030204" pitchFamily="34" charset="0"/>
                <a:cs typeface="Times New Roman" panose="02020603050405020304" pitchFamily="18" charset="0"/>
              </a:rPr>
              <a:t>  Brain connectivity in ASD were detected in</a:t>
            </a:r>
            <a:endParaRPr lang="en-AU" sz="2400" dirty="0"/>
          </a:p>
        </p:txBody>
      </p:sp>
      <p:graphicFrame>
        <p:nvGraphicFramePr>
          <p:cNvPr id="3" name="Table 2"/>
          <p:cNvGraphicFramePr>
            <a:graphicFrameLocks noGrp="1"/>
          </p:cNvGraphicFramePr>
          <p:nvPr>
            <p:extLst>
              <p:ext uri="{D42A27DB-BD31-4B8C-83A1-F6EECF244321}">
                <p14:modId xmlns:p14="http://schemas.microsoft.com/office/powerpoint/2010/main" val="44314484"/>
              </p:ext>
            </p:extLst>
          </p:nvPr>
        </p:nvGraphicFramePr>
        <p:xfrm>
          <a:off x="1271847" y="2943572"/>
          <a:ext cx="9434946" cy="1116330"/>
        </p:xfrm>
        <a:graphic>
          <a:graphicData uri="http://schemas.openxmlformats.org/drawingml/2006/table">
            <a:tbl>
              <a:tblPr>
                <a:tableStyleId>{5C22544A-7EE6-4342-B048-85BDC9FD1C3A}</a:tableStyleId>
              </a:tblPr>
              <a:tblGrid>
                <a:gridCol w="4717473">
                  <a:extLst>
                    <a:ext uri="{9D8B030D-6E8A-4147-A177-3AD203B41FA5}">
                      <a16:colId xmlns:a16="http://schemas.microsoft.com/office/drawing/2014/main" val="488558127"/>
                    </a:ext>
                  </a:extLst>
                </a:gridCol>
                <a:gridCol w="4717473">
                  <a:extLst>
                    <a:ext uri="{9D8B030D-6E8A-4147-A177-3AD203B41FA5}">
                      <a16:colId xmlns:a16="http://schemas.microsoft.com/office/drawing/2014/main" val="910632890"/>
                    </a:ext>
                  </a:extLst>
                </a:gridCol>
              </a:tblGrid>
              <a:tr h="184150">
                <a:tc>
                  <a:txBody>
                    <a:bodyPr/>
                    <a:lstStyle/>
                    <a:p>
                      <a:pPr algn="l" fontAlgn="ctr"/>
                      <a:r>
                        <a:rPr lang="en-AU" sz="2400" u="none" strike="noStrike">
                          <a:effectLst/>
                        </a:rPr>
                        <a:t>a.   A decrease in over-connectivity</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An increase in under-connectivity</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506047812"/>
                  </a:ext>
                </a:extLst>
              </a:tr>
              <a:tr h="184150">
                <a:tc>
                  <a:txBody>
                    <a:bodyPr/>
                    <a:lstStyle/>
                    <a:p>
                      <a:pPr algn="l" fontAlgn="ctr"/>
                      <a:r>
                        <a:rPr lang="en-AU" sz="2400" u="none" strike="noStrike">
                          <a:effectLst/>
                        </a:rPr>
                        <a:t>c.   An increase in over-connectivity</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A decrease in under-connectivity</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627509586"/>
                  </a:ext>
                </a:extLst>
              </a:tr>
              <a:tr h="184150">
                <a:tc>
                  <a:txBody>
                    <a:bodyPr/>
                    <a:lstStyle/>
                    <a:p>
                      <a:pPr algn="l" fontAlgn="ctr"/>
                      <a:r>
                        <a:rPr lang="en-AU" sz="2400" u="none" strike="noStrike">
                          <a:effectLst/>
                        </a:rPr>
                        <a:t>e.   An increase in sparse-connectivity</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dirty="0">
                          <a:effectLst/>
                        </a:rPr>
                        <a:t>f.   A decrease in sparse-connectivity</a:t>
                      </a:r>
                      <a:endParaRPr lang="en-AU" sz="24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84524559"/>
                  </a:ext>
                </a:extLst>
              </a:tr>
            </a:tbl>
          </a:graphicData>
        </a:graphic>
      </p:graphicFrame>
    </p:spTree>
    <p:extLst>
      <p:ext uri="{BB962C8B-B14F-4D97-AF65-F5344CB8AC3E}">
        <p14:creationId xmlns:p14="http://schemas.microsoft.com/office/powerpoint/2010/main" val="1618582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1680" y="1947628"/>
            <a:ext cx="8312727" cy="487506"/>
          </a:xfrm>
          <a:prstGeom prst="rect">
            <a:avLst/>
          </a:prstGeom>
        </p:spPr>
        <p:txBody>
          <a:bodyPr wrap="squar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12.</a:t>
            </a:r>
            <a:r>
              <a:rPr lang="en-AU" sz="2400" dirty="0">
                <a:latin typeface="Calibri" panose="020F0502020204030204" pitchFamily="34" charset="0"/>
                <a:ea typeface="Calibri" panose="020F0502020204030204" pitchFamily="34" charset="0"/>
                <a:cs typeface="Times New Roman" panose="02020603050405020304" pitchFamily="18" charset="0"/>
              </a:rPr>
              <a:t> Overall positive changes were made in which areas</a:t>
            </a:r>
          </a:p>
        </p:txBody>
      </p:sp>
      <p:graphicFrame>
        <p:nvGraphicFramePr>
          <p:cNvPr id="3" name="Table 2"/>
          <p:cNvGraphicFramePr>
            <a:graphicFrameLocks noGrp="1"/>
          </p:cNvGraphicFramePr>
          <p:nvPr>
            <p:extLst>
              <p:ext uri="{D42A27DB-BD31-4B8C-83A1-F6EECF244321}">
                <p14:modId xmlns:p14="http://schemas.microsoft.com/office/powerpoint/2010/main" val="1128923644"/>
              </p:ext>
            </p:extLst>
          </p:nvPr>
        </p:nvGraphicFramePr>
        <p:xfrm>
          <a:off x="1097279" y="2757516"/>
          <a:ext cx="9792394" cy="1488440"/>
        </p:xfrm>
        <a:graphic>
          <a:graphicData uri="http://schemas.openxmlformats.org/drawingml/2006/table">
            <a:tbl>
              <a:tblPr>
                <a:tableStyleId>{5C22544A-7EE6-4342-B048-85BDC9FD1C3A}</a:tableStyleId>
              </a:tblPr>
              <a:tblGrid>
                <a:gridCol w="4896197">
                  <a:extLst>
                    <a:ext uri="{9D8B030D-6E8A-4147-A177-3AD203B41FA5}">
                      <a16:colId xmlns:a16="http://schemas.microsoft.com/office/drawing/2014/main" val="3490195326"/>
                    </a:ext>
                  </a:extLst>
                </a:gridCol>
                <a:gridCol w="4896197">
                  <a:extLst>
                    <a:ext uri="{9D8B030D-6E8A-4147-A177-3AD203B41FA5}">
                      <a16:colId xmlns:a16="http://schemas.microsoft.com/office/drawing/2014/main" val="3572301326"/>
                    </a:ext>
                  </a:extLst>
                </a:gridCol>
              </a:tblGrid>
              <a:tr h="184150">
                <a:tc>
                  <a:txBody>
                    <a:bodyPr/>
                    <a:lstStyle/>
                    <a:p>
                      <a:pPr algn="l" fontAlgn="ctr"/>
                      <a:r>
                        <a:rPr lang="en-AU" sz="2400" u="none" strike="noStrike" dirty="0">
                          <a:effectLst/>
                        </a:rPr>
                        <a:t>a.   Social Communication.</a:t>
                      </a:r>
                      <a:endParaRPr lang="en-AU" sz="24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Turn-taking</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350484177"/>
                  </a:ext>
                </a:extLst>
              </a:tr>
              <a:tr h="184150">
                <a:tc>
                  <a:txBody>
                    <a:bodyPr/>
                    <a:lstStyle/>
                    <a:p>
                      <a:pPr algn="l" fontAlgn="ctr"/>
                      <a:r>
                        <a:rPr lang="en-AU" sz="2400" u="none" strike="noStrike">
                          <a:effectLst/>
                        </a:rPr>
                        <a:t>c.   Eye contact</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Sensorimotor integration</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556953678"/>
                  </a:ext>
                </a:extLst>
              </a:tr>
              <a:tr h="184150">
                <a:tc>
                  <a:txBody>
                    <a:bodyPr/>
                    <a:lstStyle/>
                    <a:p>
                      <a:pPr algn="l" fontAlgn="ctr"/>
                      <a:r>
                        <a:rPr lang="en-AU" sz="2400" u="none" strike="noStrike">
                          <a:effectLst/>
                        </a:rPr>
                        <a:t>e.   Cohesion</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f.   Family interaction</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099444745"/>
                  </a:ext>
                </a:extLst>
              </a:tr>
              <a:tr h="184150">
                <a:tc>
                  <a:txBody>
                    <a:bodyPr/>
                    <a:lstStyle/>
                    <a:p>
                      <a:pPr algn="l" fontAlgn="b"/>
                      <a:r>
                        <a:rPr lang="en-AU" sz="2400" u="none" strike="noStrike">
                          <a:effectLst/>
                        </a:rPr>
                        <a:t>g.   Initiating conversation</a:t>
                      </a:r>
                      <a:endParaRPr lang="en-AU" sz="2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AU" sz="2400" u="none" strike="noStrike" dirty="0">
                          <a:effectLst/>
                        </a:rPr>
                        <a:t>h.  Coping</a:t>
                      </a:r>
                      <a:endParaRPr lang="en-AU" sz="2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89554954"/>
                  </a:ext>
                </a:extLst>
              </a:tr>
            </a:tbl>
          </a:graphicData>
        </a:graphic>
      </p:graphicFrame>
    </p:spTree>
    <p:extLst>
      <p:ext uri="{BB962C8B-B14F-4D97-AF65-F5344CB8AC3E}">
        <p14:creationId xmlns:p14="http://schemas.microsoft.com/office/powerpoint/2010/main" val="312345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35024" y="2316773"/>
            <a:ext cx="9272016" cy="865173"/>
          </a:xfrm>
          <a:prstGeom prst="rect">
            <a:avLst/>
          </a:prstGeom>
        </p:spPr>
        <p:txBody>
          <a:bodyPr wrap="squar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1.</a:t>
            </a:r>
            <a:r>
              <a:rPr lang="en-AU" sz="2400" dirty="0">
                <a:latin typeface="Calibri" panose="020F0502020204030204" pitchFamily="34" charset="0"/>
                <a:ea typeface="Calibri" panose="020F0502020204030204" pitchFamily="34" charset="0"/>
                <a:cs typeface="Times New Roman" panose="02020603050405020304" pitchFamily="18" charset="0"/>
              </a:rPr>
              <a:t> According to the article which of the following are characteristics of ASD</a:t>
            </a:r>
            <a:r>
              <a:rPr lang="en-AU" sz="2400" dirty="0" smtClean="0">
                <a:latin typeface="Calibri" panose="020F0502020204030204" pitchFamily="34" charset="0"/>
                <a:ea typeface="Calibri" panose="020F0502020204030204" pitchFamily="34" charset="0"/>
                <a:cs typeface="Times New Roman" panose="02020603050405020304" pitchFamily="18" charset="0"/>
              </a:rPr>
              <a:t>?</a:t>
            </a:r>
            <a:endParaRPr lang="en-AU" sz="24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023029950"/>
              </p:ext>
            </p:extLst>
          </p:nvPr>
        </p:nvGraphicFramePr>
        <p:xfrm>
          <a:off x="841248" y="3456305"/>
          <a:ext cx="10954512" cy="1501140"/>
        </p:xfrm>
        <a:graphic>
          <a:graphicData uri="http://schemas.openxmlformats.org/drawingml/2006/table">
            <a:tbl>
              <a:tblPr>
                <a:tableStyleId>{5C22544A-7EE6-4342-B048-85BDC9FD1C3A}</a:tableStyleId>
              </a:tblPr>
              <a:tblGrid>
                <a:gridCol w="5477256">
                  <a:extLst>
                    <a:ext uri="{9D8B030D-6E8A-4147-A177-3AD203B41FA5}">
                      <a16:colId xmlns:a16="http://schemas.microsoft.com/office/drawing/2014/main" val="3862536334"/>
                    </a:ext>
                  </a:extLst>
                </a:gridCol>
                <a:gridCol w="5477256">
                  <a:extLst>
                    <a:ext uri="{9D8B030D-6E8A-4147-A177-3AD203B41FA5}">
                      <a16:colId xmlns:a16="http://schemas.microsoft.com/office/drawing/2014/main" val="2014234924"/>
                    </a:ext>
                  </a:extLst>
                </a:gridCol>
              </a:tblGrid>
              <a:tr h="190500">
                <a:tc>
                  <a:txBody>
                    <a:bodyPr/>
                    <a:lstStyle/>
                    <a:p>
                      <a:pPr algn="l" fontAlgn="ctr"/>
                      <a:r>
                        <a:rPr lang="en-AU" sz="2400" u="none" strike="noStrike">
                          <a:effectLst/>
                        </a:rPr>
                        <a:t>a.   Difficulty in understanding what is said.</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b.  Difficulty with eye contact</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93278622"/>
                  </a:ext>
                </a:extLst>
              </a:tr>
              <a:tr h="190500">
                <a:tc>
                  <a:txBody>
                    <a:bodyPr/>
                    <a:lstStyle/>
                    <a:p>
                      <a:pPr algn="l" fontAlgn="ctr"/>
                      <a:r>
                        <a:rPr lang="en-AU" sz="2400" u="none" strike="noStrike">
                          <a:effectLst/>
                        </a:rPr>
                        <a:t>c.   Communication problems</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d.  Repetitive behaviours</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5576595"/>
                  </a:ext>
                </a:extLst>
              </a:tr>
              <a:tr h="190500">
                <a:tc>
                  <a:txBody>
                    <a:bodyPr/>
                    <a:lstStyle/>
                    <a:p>
                      <a:pPr algn="l" fontAlgn="ctr"/>
                      <a:r>
                        <a:rPr lang="en-AU" sz="2400" u="none" strike="noStrike">
                          <a:effectLst/>
                        </a:rPr>
                        <a:t>e.   Significant learning difficulties</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f.  Taking things literally</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66741791"/>
                  </a:ext>
                </a:extLst>
              </a:tr>
              <a:tr h="190500">
                <a:tc>
                  <a:txBody>
                    <a:bodyPr/>
                    <a:lstStyle/>
                    <a:p>
                      <a:pPr algn="l" fontAlgn="ctr"/>
                      <a:r>
                        <a:rPr lang="en-AU" sz="2400" u="none" strike="noStrike">
                          <a:effectLst/>
                        </a:rPr>
                        <a:t>g.   Social awkwardness</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dirty="0">
                          <a:effectLst/>
                        </a:rPr>
                        <a:t>h.   Resistance to change</a:t>
                      </a:r>
                      <a:endParaRPr lang="en-AU" sz="2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76960325"/>
                  </a:ext>
                </a:extLst>
              </a:tr>
            </a:tbl>
          </a:graphicData>
        </a:graphic>
      </p:graphicFrame>
    </p:spTree>
    <p:extLst>
      <p:ext uri="{BB962C8B-B14F-4D97-AF65-F5344CB8AC3E}">
        <p14:creationId xmlns:p14="http://schemas.microsoft.com/office/powerpoint/2010/main" val="864134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8720" y="1550279"/>
            <a:ext cx="9802368" cy="882678"/>
          </a:xfrm>
          <a:prstGeom prst="rect">
            <a:avLst/>
          </a:prstGeom>
        </p:spPr>
        <p:txBody>
          <a:bodyPr wrap="squar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2.</a:t>
            </a:r>
            <a:r>
              <a:rPr lang="en-AU" sz="2400" dirty="0">
                <a:latin typeface="Calibri" panose="020F0502020204030204" pitchFamily="34" charset="0"/>
                <a:ea typeface="Calibri" panose="020F0502020204030204" pitchFamily="34" charset="0"/>
                <a:cs typeface="Times New Roman" panose="02020603050405020304" pitchFamily="18" charset="0"/>
              </a:rPr>
              <a:t> Research shows that music interventions have positive outcomes for which of the following</a:t>
            </a:r>
          </a:p>
        </p:txBody>
      </p:sp>
      <p:graphicFrame>
        <p:nvGraphicFramePr>
          <p:cNvPr id="5" name="Table 4"/>
          <p:cNvGraphicFramePr>
            <a:graphicFrameLocks noGrp="1"/>
          </p:cNvGraphicFramePr>
          <p:nvPr>
            <p:extLst>
              <p:ext uri="{D42A27DB-BD31-4B8C-83A1-F6EECF244321}">
                <p14:modId xmlns:p14="http://schemas.microsoft.com/office/powerpoint/2010/main" val="3894082897"/>
              </p:ext>
            </p:extLst>
          </p:nvPr>
        </p:nvGraphicFramePr>
        <p:xfrm>
          <a:off x="822960" y="2746756"/>
          <a:ext cx="10533888" cy="1501140"/>
        </p:xfrm>
        <a:graphic>
          <a:graphicData uri="http://schemas.openxmlformats.org/drawingml/2006/table">
            <a:tbl>
              <a:tblPr>
                <a:tableStyleId>{5C22544A-7EE6-4342-B048-85BDC9FD1C3A}</a:tableStyleId>
              </a:tblPr>
              <a:tblGrid>
                <a:gridCol w="5266944">
                  <a:extLst>
                    <a:ext uri="{9D8B030D-6E8A-4147-A177-3AD203B41FA5}">
                      <a16:colId xmlns:a16="http://schemas.microsoft.com/office/drawing/2014/main" val="840436314"/>
                    </a:ext>
                  </a:extLst>
                </a:gridCol>
                <a:gridCol w="5266944">
                  <a:extLst>
                    <a:ext uri="{9D8B030D-6E8A-4147-A177-3AD203B41FA5}">
                      <a16:colId xmlns:a16="http://schemas.microsoft.com/office/drawing/2014/main" val="69243075"/>
                    </a:ext>
                  </a:extLst>
                </a:gridCol>
              </a:tblGrid>
              <a:tr h="190500">
                <a:tc>
                  <a:txBody>
                    <a:bodyPr/>
                    <a:lstStyle/>
                    <a:p>
                      <a:pPr algn="l" fontAlgn="ctr"/>
                      <a:r>
                        <a:rPr lang="en-AU" sz="2400" u="none" strike="noStrike">
                          <a:effectLst/>
                        </a:rPr>
                        <a:t>a.   Emotional Engagement.</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b.  Eye contact</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62506117"/>
                  </a:ext>
                </a:extLst>
              </a:tr>
              <a:tr h="190500">
                <a:tc>
                  <a:txBody>
                    <a:bodyPr/>
                    <a:lstStyle/>
                    <a:p>
                      <a:pPr algn="l" fontAlgn="ctr"/>
                      <a:r>
                        <a:rPr lang="en-AU" sz="2400" u="none" strike="noStrike">
                          <a:effectLst/>
                        </a:rPr>
                        <a:t>c.   Learning difficulties</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d.  Social interaction</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56732680"/>
                  </a:ext>
                </a:extLst>
              </a:tr>
              <a:tr h="190500">
                <a:tc>
                  <a:txBody>
                    <a:bodyPr/>
                    <a:lstStyle/>
                    <a:p>
                      <a:pPr algn="l" fontAlgn="ctr"/>
                      <a:r>
                        <a:rPr lang="en-AU" sz="2400" u="none" strike="noStrike">
                          <a:effectLst/>
                        </a:rPr>
                        <a:t>e.   Communication</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f.   Parent-Child relationships</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88159872"/>
                  </a:ext>
                </a:extLst>
              </a:tr>
              <a:tr h="190500">
                <a:tc>
                  <a:txBody>
                    <a:bodyPr/>
                    <a:lstStyle/>
                    <a:p>
                      <a:pPr algn="l" fontAlgn="ctr"/>
                      <a:r>
                        <a:rPr lang="en-AU" sz="2400" u="none" strike="noStrike">
                          <a:effectLst/>
                        </a:rPr>
                        <a:t>g.   Initiating conversation</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dirty="0">
                          <a:effectLst/>
                        </a:rPr>
                        <a:t>h.  Resistance to change</a:t>
                      </a:r>
                      <a:endParaRPr lang="en-AU" sz="2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53557268"/>
                  </a:ext>
                </a:extLst>
              </a:tr>
            </a:tbl>
          </a:graphicData>
        </a:graphic>
      </p:graphicFrame>
    </p:spTree>
    <p:extLst>
      <p:ext uri="{BB962C8B-B14F-4D97-AF65-F5344CB8AC3E}">
        <p14:creationId xmlns:p14="http://schemas.microsoft.com/office/powerpoint/2010/main" val="20148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8448" y="1586855"/>
            <a:ext cx="10021824" cy="487506"/>
          </a:xfrm>
          <a:prstGeom prst="rect">
            <a:avLst/>
          </a:prstGeom>
        </p:spPr>
        <p:txBody>
          <a:bodyPr wrap="squar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3.</a:t>
            </a:r>
            <a:r>
              <a:rPr lang="en-AU" sz="2400" dirty="0">
                <a:latin typeface="Calibri" panose="020F0502020204030204" pitchFamily="34" charset="0"/>
                <a:ea typeface="Calibri" panose="020F0502020204030204" pitchFamily="34" charset="0"/>
                <a:cs typeface="Times New Roman" panose="02020603050405020304" pitchFamily="18" charset="0"/>
              </a:rPr>
              <a:t> Preserved or enhanced musical skills in ASD have been reported in</a:t>
            </a:r>
          </a:p>
        </p:txBody>
      </p:sp>
      <p:graphicFrame>
        <p:nvGraphicFramePr>
          <p:cNvPr id="5" name="Table 4"/>
          <p:cNvGraphicFramePr>
            <a:graphicFrameLocks noGrp="1"/>
          </p:cNvGraphicFramePr>
          <p:nvPr>
            <p:extLst>
              <p:ext uri="{D42A27DB-BD31-4B8C-83A1-F6EECF244321}">
                <p14:modId xmlns:p14="http://schemas.microsoft.com/office/powerpoint/2010/main" val="2115872810"/>
              </p:ext>
            </p:extLst>
          </p:nvPr>
        </p:nvGraphicFramePr>
        <p:xfrm>
          <a:off x="886968" y="2637028"/>
          <a:ext cx="10844784" cy="1501140"/>
        </p:xfrm>
        <a:graphic>
          <a:graphicData uri="http://schemas.openxmlformats.org/drawingml/2006/table">
            <a:tbl>
              <a:tblPr>
                <a:tableStyleId>{5C22544A-7EE6-4342-B048-85BDC9FD1C3A}</a:tableStyleId>
              </a:tblPr>
              <a:tblGrid>
                <a:gridCol w="5422392">
                  <a:extLst>
                    <a:ext uri="{9D8B030D-6E8A-4147-A177-3AD203B41FA5}">
                      <a16:colId xmlns:a16="http://schemas.microsoft.com/office/drawing/2014/main" val="1786063384"/>
                    </a:ext>
                  </a:extLst>
                </a:gridCol>
                <a:gridCol w="5422392">
                  <a:extLst>
                    <a:ext uri="{9D8B030D-6E8A-4147-A177-3AD203B41FA5}">
                      <a16:colId xmlns:a16="http://schemas.microsoft.com/office/drawing/2014/main" val="1497121387"/>
                    </a:ext>
                  </a:extLst>
                </a:gridCol>
              </a:tblGrid>
              <a:tr h="190500">
                <a:tc>
                  <a:txBody>
                    <a:bodyPr/>
                    <a:lstStyle/>
                    <a:p>
                      <a:pPr algn="l" fontAlgn="ctr"/>
                      <a:r>
                        <a:rPr lang="en-AU" sz="2400" u="none" strike="noStrike">
                          <a:effectLst/>
                        </a:rPr>
                        <a:t>a.   Memory of classical music.</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b.  Memory hip-hop music</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68438476"/>
                  </a:ext>
                </a:extLst>
              </a:tr>
              <a:tr h="190500">
                <a:tc>
                  <a:txBody>
                    <a:bodyPr/>
                    <a:lstStyle/>
                    <a:p>
                      <a:pPr algn="l" fontAlgn="ctr"/>
                      <a:r>
                        <a:rPr lang="en-AU" sz="2400" u="none" strike="noStrike">
                          <a:effectLst/>
                        </a:rPr>
                        <a:t>c.   Memory of heavy metal music</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d.  Melodic memory</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03786997"/>
                  </a:ext>
                </a:extLst>
              </a:tr>
              <a:tr h="190500">
                <a:tc>
                  <a:txBody>
                    <a:bodyPr/>
                    <a:lstStyle/>
                    <a:p>
                      <a:pPr algn="l" fontAlgn="ctr"/>
                      <a:r>
                        <a:rPr lang="en-AU" sz="2400" u="none" strike="noStrike">
                          <a:effectLst/>
                        </a:rPr>
                        <a:t>e.   Absolute pitch</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a:effectLst/>
                        </a:rPr>
                        <a:t>f.   Relative pitch</a:t>
                      </a:r>
                      <a:endParaRPr lang="en-AU" sz="2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44767046"/>
                  </a:ext>
                </a:extLst>
              </a:tr>
              <a:tr h="190500">
                <a:tc>
                  <a:txBody>
                    <a:bodyPr/>
                    <a:lstStyle/>
                    <a:p>
                      <a:pPr algn="l" fontAlgn="ctr"/>
                      <a:r>
                        <a:rPr lang="en-AU" sz="2400" u="none" strike="noStrike">
                          <a:effectLst/>
                        </a:rPr>
                        <a:t>g.   Absolute frequency</a:t>
                      </a:r>
                      <a:endParaRPr lang="en-AU" sz="24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AU" sz="2400" u="none" strike="noStrike" dirty="0">
                          <a:effectLst/>
                        </a:rPr>
                        <a:t>h.  Relative frequency</a:t>
                      </a:r>
                      <a:endParaRPr lang="en-AU" sz="2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2657650"/>
                  </a:ext>
                </a:extLst>
              </a:tr>
            </a:tbl>
          </a:graphicData>
        </a:graphic>
      </p:graphicFrame>
    </p:spTree>
    <p:extLst>
      <p:ext uri="{BB962C8B-B14F-4D97-AF65-F5344CB8AC3E}">
        <p14:creationId xmlns:p14="http://schemas.microsoft.com/office/powerpoint/2010/main" val="4090897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09710" y="1630295"/>
            <a:ext cx="7891456" cy="470000"/>
          </a:xfrm>
          <a:prstGeom prst="rect">
            <a:avLst/>
          </a:prstGeom>
        </p:spPr>
        <p:txBody>
          <a:bodyPr wrap="non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4.</a:t>
            </a:r>
            <a:r>
              <a:rPr lang="en-AU" sz="2400" dirty="0">
                <a:latin typeface="Calibri" panose="020F0502020204030204" pitchFamily="34" charset="0"/>
                <a:ea typeface="Calibri" panose="020F0502020204030204" pitchFamily="34" charset="0"/>
                <a:cs typeface="Times New Roman" panose="02020603050405020304" pitchFamily="18" charset="0"/>
              </a:rPr>
              <a:t> Brain connectivity in ASD can be characterised as </a:t>
            </a:r>
          </a:p>
        </p:txBody>
      </p:sp>
      <p:graphicFrame>
        <p:nvGraphicFramePr>
          <p:cNvPr id="4" name="Table 3"/>
          <p:cNvGraphicFramePr>
            <a:graphicFrameLocks noGrp="1"/>
          </p:cNvGraphicFramePr>
          <p:nvPr>
            <p:extLst>
              <p:ext uri="{D42A27DB-BD31-4B8C-83A1-F6EECF244321}">
                <p14:modId xmlns:p14="http://schemas.microsoft.com/office/powerpoint/2010/main" val="761775092"/>
              </p:ext>
            </p:extLst>
          </p:nvPr>
        </p:nvGraphicFramePr>
        <p:xfrm>
          <a:off x="2427316" y="2749550"/>
          <a:ext cx="7973850" cy="1116330"/>
        </p:xfrm>
        <a:graphic>
          <a:graphicData uri="http://schemas.openxmlformats.org/drawingml/2006/table">
            <a:tbl>
              <a:tblPr>
                <a:tableStyleId>{5C22544A-7EE6-4342-B048-85BDC9FD1C3A}</a:tableStyleId>
              </a:tblPr>
              <a:tblGrid>
                <a:gridCol w="3986925">
                  <a:extLst>
                    <a:ext uri="{9D8B030D-6E8A-4147-A177-3AD203B41FA5}">
                      <a16:colId xmlns:a16="http://schemas.microsoft.com/office/drawing/2014/main" val="3939660757"/>
                    </a:ext>
                  </a:extLst>
                </a:gridCol>
                <a:gridCol w="3986925">
                  <a:extLst>
                    <a:ext uri="{9D8B030D-6E8A-4147-A177-3AD203B41FA5}">
                      <a16:colId xmlns:a16="http://schemas.microsoft.com/office/drawing/2014/main" val="961249286"/>
                    </a:ext>
                  </a:extLst>
                </a:gridCol>
              </a:tblGrid>
              <a:tr h="184150">
                <a:tc>
                  <a:txBody>
                    <a:bodyPr/>
                    <a:lstStyle/>
                    <a:p>
                      <a:pPr algn="l" fontAlgn="ctr"/>
                      <a:r>
                        <a:rPr lang="en-AU" sz="2400" u="none" strike="noStrike">
                          <a:effectLst/>
                        </a:rPr>
                        <a:t>a.   Over-connected</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Under-connected</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139413366"/>
                  </a:ext>
                </a:extLst>
              </a:tr>
              <a:tr h="184150">
                <a:tc>
                  <a:txBody>
                    <a:bodyPr/>
                    <a:lstStyle/>
                    <a:p>
                      <a:pPr algn="l" fontAlgn="ctr"/>
                      <a:r>
                        <a:rPr lang="en-AU" sz="2400" u="none" strike="noStrike">
                          <a:effectLst/>
                        </a:rPr>
                        <a:t>c.   Sparse-connected</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Dense-connected</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920224102"/>
                  </a:ext>
                </a:extLst>
              </a:tr>
              <a:tr h="184150">
                <a:tc>
                  <a:txBody>
                    <a:bodyPr/>
                    <a:lstStyle/>
                    <a:p>
                      <a:pPr algn="l" fontAlgn="ctr"/>
                      <a:r>
                        <a:rPr lang="en-AU" sz="2400" u="none" strike="noStrike">
                          <a:effectLst/>
                        </a:rPr>
                        <a:t>e.   Cluster-connected</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dirty="0">
                          <a:effectLst/>
                        </a:rPr>
                        <a:t>f.   3-step-connected</a:t>
                      </a:r>
                      <a:endParaRPr lang="en-AU" sz="24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67159034"/>
                  </a:ext>
                </a:extLst>
              </a:tr>
            </a:tbl>
          </a:graphicData>
        </a:graphic>
      </p:graphicFrame>
    </p:spTree>
    <p:extLst>
      <p:ext uri="{BB962C8B-B14F-4D97-AF65-F5344CB8AC3E}">
        <p14:creationId xmlns:p14="http://schemas.microsoft.com/office/powerpoint/2010/main" val="4055931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3115" y="2203874"/>
            <a:ext cx="5908797" cy="470000"/>
          </a:xfrm>
          <a:prstGeom prst="rect">
            <a:avLst/>
          </a:prstGeom>
        </p:spPr>
        <p:txBody>
          <a:bodyPr wrap="non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5.</a:t>
            </a:r>
            <a:r>
              <a:rPr lang="en-AU" sz="2400" dirty="0">
                <a:latin typeface="Calibri" panose="020F0502020204030204" pitchFamily="34" charset="0"/>
                <a:ea typeface="Calibri" panose="020F0502020204030204" pitchFamily="34" charset="0"/>
                <a:cs typeface="Times New Roman" panose="02020603050405020304" pitchFamily="18" charset="0"/>
              </a:rPr>
              <a:t> Brain connectivity is measured by</a:t>
            </a:r>
          </a:p>
        </p:txBody>
      </p:sp>
      <p:graphicFrame>
        <p:nvGraphicFramePr>
          <p:cNvPr id="3" name="Table 2"/>
          <p:cNvGraphicFramePr>
            <a:graphicFrameLocks noGrp="1"/>
          </p:cNvGraphicFramePr>
          <p:nvPr>
            <p:extLst>
              <p:ext uri="{D42A27DB-BD31-4B8C-83A1-F6EECF244321}">
                <p14:modId xmlns:p14="http://schemas.microsoft.com/office/powerpoint/2010/main" val="2161741026"/>
              </p:ext>
            </p:extLst>
          </p:nvPr>
        </p:nvGraphicFramePr>
        <p:xfrm>
          <a:off x="3391592" y="3060700"/>
          <a:ext cx="5840320" cy="1488440"/>
        </p:xfrm>
        <a:graphic>
          <a:graphicData uri="http://schemas.openxmlformats.org/drawingml/2006/table">
            <a:tbl>
              <a:tblPr>
                <a:tableStyleId>{5C22544A-7EE6-4342-B048-85BDC9FD1C3A}</a:tableStyleId>
              </a:tblPr>
              <a:tblGrid>
                <a:gridCol w="2920160">
                  <a:extLst>
                    <a:ext uri="{9D8B030D-6E8A-4147-A177-3AD203B41FA5}">
                      <a16:colId xmlns:a16="http://schemas.microsoft.com/office/drawing/2014/main" val="1653217613"/>
                    </a:ext>
                  </a:extLst>
                </a:gridCol>
                <a:gridCol w="2920160">
                  <a:extLst>
                    <a:ext uri="{9D8B030D-6E8A-4147-A177-3AD203B41FA5}">
                      <a16:colId xmlns:a16="http://schemas.microsoft.com/office/drawing/2014/main" val="30162625"/>
                    </a:ext>
                  </a:extLst>
                </a:gridCol>
              </a:tblGrid>
              <a:tr h="184150">
                <a:tc>
                  <a:txBody>
                    <a:bodyPr/>
                    <a:lstStyle/>
                    <a:p>
                      <a:pPr algn="l" fontAlgn="ctr"/>
                      <a:r>
                        <a:rPr lang="en-AU" sz="2400" u="none" strike="noStrike">
                          <a:effectLst/>
                        </a:rPr>
                        <a:t>a.   fMRI.</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rsfMRI</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24710743"/>
                  </a:ext>
                </a:extLst>
              </a:tr>
              <a:tr h="184150">
                <a:tc>
                  <a:txBody>
                    <a:bodyPr/>
                    <a:lstStyle/>
                    <a:p>
                      <a:pPr algn="l" fontAlgn="ctr"/>
                      <a:r>
                        <a:rPr lang="en-AU" sz="2400" u="none" strike="noStrike">
                          <a:effectLst/>
                        </a:rPr>
                        <a:t>c.   EEG</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rsEEG</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116278540"/>
                  </a:ext>
                </a:extLst>
              </a:tr>
              <a:tr h="184150">
                <a:tc>
                  <a:txBody>
                    <a:bodyPr/>
                    <a:lstStyle/>
                    <a:p>
                      <a:pPr algn="l" fontAlgn="ctr"/>
                      <a:r>
                        <a:rPr lang="en-AU" sz="2400" u="none" strike="noStrike">
                          <a:effectLst/>
                        </a:rPr>
                        <a:t>e.   ECG</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f.   rsECG</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082610683"/>
                  </a:ext>
                </a:extLst>
              </a:tr>
              <a:tr h="184150">
                <a:tc>
                  <a:txBody>
                    <a:bodyPr/>
                    <a:lstStyle/>
                    <a:p>
                      <a:pPr algn="l" fontAlgn="b"/>
                      <a:r>
                        <a:rPr lang="en-AU" sz="2400" u="none" strike="noStrike">
                          <a:effectLst/>
                        </a:rPr>
                        <a:t>g.   TMS</a:t>
                      </a:r>
                      <a:endParaRPr lang="en-AU" sz="2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AU" sz="2400" u="none" strike="noStrike" dirty="0">
                          <a:effectLst/>
                        </a:rPr>
                        <a:t>h.  </a:t>
                      </a:r>
                      <a:r>
                        <a:rPr lang="en-AU" sz="2400" u="none" strike="noStrike" dirty="0" err="1">
                          <a:effectLst/>
                        </a:rPr>
                        <a:t>rsTMS</a:t>
                      </a:r>
                      <a:endParaRPr lang="en-AU" sz="2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08280744"/>
                  </a:ext>
                </a:extLst>
              </a:tr>
            </a:tbl>
          </a:graphicData>
        </a:graphic>
      </p:graphicFrame>
    </p:spTree>
    <p:extLst>
      <p:ext uri="{BB962C8B-B14F-4D97-AF65-F5344CB8AC3E}">
        <p14:creationId xmlns:p14="http://schemas.microsoft.com/office/powerpoint/2010/main" val="2585460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3615" y="1921241"/>
            <a:ext cx="7004482" cy="470000"/>
          </a:xfrm>
          <a:prstGeom prst="rect">
            <a:avLst/>
          </a:prstGeom>
        </p:spPr>
        <p:txBody>
          <a:bodyPr wrap="non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6.</a:t>
            </a:r>
            <a:r>
              <a:rPr lang="en-AU" sz="2400" dirty="0">
                <a:latin typeface="Calibri" panose="020F0502020204030204" pitchFamily="34" charset="0"/>
                <a:ea typeface="Calibri" panose="020F0502020204030204" pitchFamily="34" charset="0"/>
                <a:cs typeface="Times New Roman" panose="02020603050405020304" pitchFamily="18" charset="0"/>
              </a:rPr>
              <a:t> What was the duration of the intervention</a:t>
            </a:r>
          </a:p>
        </p:txBody>
      </p:sp>
      <p:graphicFrame>
        <p:nvGraphicFramePr>
          <p:cNvPr id="5" name="Table 4"/>
          <p:cNvGraphicFramePr>
            <a:graphicFrameLocks noGrp="1"/>
          </p:cNvGraphicFramePr>
          <p:nvPr>
            <p:extLst>
              <p:ext uri="{D42A27DB-BD31-4B8C-83A1-F6EECF244321}">
                <p14:modId xmlns:p14="http://schemas.microsoft.com/office/powerpoint/2010/main" val="48667443"/>
              </p:ext>
            </p:extLst>
          </p:nvPr>
        </p:nvGraphicFramePr>
        <p:xfrm>
          <a:off x="2843612" y="2746375"/>
          <a:ext cx="7004484" cy="1488440"/>
        </p:xfrm>
        <a:graphic>
          <a:graphicData uri="http://schemas.openxmlformats.org/drawingml/2006/table">
            <a:tbl>
              <a:tblPr>
                <a:tableStyleId>{5C22544A-7EE6-4342-B048-85BDC9FD1C3A}</a:tableStyleId>
              </a:tblPr>
              <a:tblGrid>
                <a:gridCol w="3502242">
                  <a:extLst>
                    <a:ext uri="{9D8B030D-6E8A-4147-A177-3AD203B41FA5}">
                      <a16:colId xmlns:a16="http://schemas.microsoft.com/office/drawing/2014/main" val="783985742"/>
                    </a:ext>
                  </a:extLst>
                </a:gridCol>
                <a:gridCol w="3502242">
                  <a:extLst>
                    <a:ext uri="{9D8B030D-6E8A-4147-A177-3AD203B41FA5}">
                      <a16:colId xmlns:a16="http://schemas.microsoft.com/office/drawing/2014/main" val="629973747"/>
                    </a:ext>
                  </a:extLst>
                </a:gridCol>
              </a:tblGrid>
              <a:tr h="184150">
                <a:tc>
                  <a:txBody>
                    <a:bodyPr/>
                    <a:lstStyle/>
                    <a:p>
                      <a:pPr algn="l" fontAlgn="ctr"/>
                      <a:r>
                        <a:rPr lang="en-AU" sz="2400" u="none" strike="noStrike">
                          <a:effectLst/>
                        </a:rPr>
                        <a:t>a.   4-6 hours.</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4-6 days</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431051351"/>
                  </a:ext>
                </a:extLst>
              </a:tr>
              <a:tr h="184150">
                <a:tc>
                  <a:txBody>
                    <a:bodyPr/>
                    <a:lstStyle/>
                    <a:p>
                      <a:pPr algn="l" fontAlgn="ctr"/>
                      <a:r>
                        <a:rPr lang="en-AU" sz="2400" u="none" strike="noStrike">
                          <a:effectLst/>
                        </a:rPr>
                        <a:t>c.   4-6 weeks</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4-6 months</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090353374"/>
                  </a:ext>
                </a:extLst>
              </a:tr>
              <a:tr h="184150">
                <a:tc>
                  <a:txBody>
                    <a:bodyPr/>
                    <a:lstStyle/>
                    <a:p>
                      <a:pPr algn="l" fontAlgn="ctr"/>
                      <a:r>
                        <a:rPr lang="en-AU" sz="2400" u="none" strike="noStrike">
                          <a:effectLst/>
                        </a:rPr>
                        <a:t>e.   8-12 days</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f.   8-12 weeks</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403358726"/>
                  </a:ext>
                </a:extLst>
              </a:tr>
              <a:tr h="184150">
                <a:tc>
                  <a:txBody>
                    <a:bodyPr/>
                    <a:lstStyle/>
                    <a:p>
                      <a:pPr algn="l" fontAlgn="ctr"/>
                      <a:r>
                        <a:rPr lang="en-AU" sz="2400" u="none" strike="noStrike">
                          <a:effectLst/>
                        </a:rPr>
                        <a:t>g.   15-20 hours</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dirty="0">
                          <a:effectLst/>
                        </a:rPr>
                        <a:t>h.  15-20 days</a:t>
                      </a:r>
                      <a:endParaRPr lang="en-AU" sz="24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723457"/>
                  </a:ext>
                </a:extLst>
              </a:tr>
            </a:tbl>
          </a:graphicData>
        </a:graphic>
      </p:graphicFrame>
    </p:spTree>
    <p:extLst>
      <p:ext uri="{BB962C8B-B14F-4D97-AF65-F5344CB8AC3E}">
        <p14:creationId xmlns:p14="http://schemas.microsoft.com/office/powerpoint/2010/main" val="206249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6387" y="1721735"/>
            <a:ext cx="6749540" cy="470000"/>
          </a:xfrm>
          <a:prstGeom prst="rect">
            <a:avLst/>
          </a:prstGeom>
        </p:spPr>
        <p:txBody>
          <a:bodyPr wrap="non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7.</a:t>
            </a:r>
            <a:r>
              <a:rPr lang="en-AU" sz="2400" dirty="0">
                <a:latin typeface="Calibri" panose="020F0502020204030204" pitchFamily="34" charset="0"/>
                <a:ea typeface="Calibri" panose="020F0502020204030204" pitchFamily="34" charset="0"/>
                <a:cs typeface="Times New Roman" panose="02020603050405020304" pitchFamily="18" charset="0"/>
              </a:rPr>
              <a:t> The music therapy intervention involved</a:t>
            </a:r>
          </a:p>
        </p:txBody>
      </p:sp>
      <p:graphicFrame>
        <p:nvGraphicFramePr>
          <p:cNvPr id="3" name="Table 2"/>
          <p:cNvGraphicFramePr>
            <a:graphicFrameLocks noGrp="1"/>
          </p:cNvGraphicFramePr>
          <p:nvPr>
            <p:extLst>
              <p:ext uri="{D42A27DB-BD31-4B8C-83A1-F6EECF244321}">
                <p14:modId xmlns:p14="http://schemas.microsoft.com/office/powerpoint/2010/main" val="3976332637"/>
              </p:ext>
            </p:extLst>
          </p:nvPr>
        </p:nvGraphicFramePr>
        <p:xfrm>
          <a:off x="2244437" y="2557578"/>
          <a:ext cx="8111200" cy="1854200"/>
        </p:xfrm>
        <a:graphic>
          <a:graphicData uri="http://schemas.openxmlformats.org/drawingml/2006/table">
            <a:tbl>
              <a:tblPr>
                <a:tableStyleId>{5C22544A-7EE6-4342-B048-85BDC9FD1C3A}</a:tableStyleId>
              </a:tblPr>
              <a:tblGrid>
                <a:gridCol w="4055600">
                  <a:extLst>
                    <a:ext uri="{9D8B030D-6E8A-4147-A177-3AD203B41FA5}">
                      <a16:colId xmlns:a16="http://schemas.microsoft.com/office/drawing/2014/main" val="2990345187"/>
                    </a:ext>
                  </a:extLst>
                </a:gridCol>
                <a:gridCol w="4055600">
                  <a:extLst>
                    <a:ext uri="{9D8B030D-6E8A-4147-A177-3AD203B41FA5}">
                      <a16:colId xmlns:a16="http://schemas.microsoft.com/office/drawing/2014/main" val="3844085549"/>
                    </a:ext>
                  </a:extLst>
                </a:gridCol>
              </a:tblGrid>
              <a:tr h="184150">
                <a:tc>
                  <a:txBody>
                    <a:bodyPr/>
                    <a:lstStyle/>
                    <a:p>
                      <a:pPr algn="l" fontAlgn="ctr"/>
                      <a:r>
                        <a:rPr lang="en-AU" sz="2400" u="none" strike="noStrike">
                          <a:effectLst/>
                        </a:rPr>
                        <a:t>a.   Musical Instruments</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Songs</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421173879"/>
                  </a:ext>
                </a:extLst>
              </a:tr>
              <a:tr h="184150">
                <a:tc>
                  <a:txBody>
                    <a:bodyPr/>
                    <a:lstStyle/>
                    <a:p>
                      <a:pPr algn="l" fontAlgn="ctr"/>
                      <a:r>
                        <a:rPr lang="en-AU" sz="2400" u="none" strike="noStrike" dirty="0">
                          <a:effectLst/>
                        </a:rPr>
                        <a:t>c.   Rhythmic cues</a:t>
                      </a:r>
                      <a:endParaRPr lang="en-AU" sz="24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Nursery rhymes</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288249647"/>
                  </a:ext>
                </a:extLst>
              </a:tr>
              <a:tr h="184150">
                <a:tc>
                  <a:txBody>
                    <a:bodyPr/>
                    <a:lstStyle/>
                    <a:p>
                      <a:pPr algn="l" fontAlgn="ctr"/>
                      <a:r>
                        <a:rPr lang="en-AU" sz="2400" u="none" strike="noStrike">
                          <a:effectLst/>
                        </a:rPr>
                        <a:t>e.   Relaxing to classical music</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f.   Dancing to hip-hop music</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186942628"/>
                  </a:ext>
                </a:extLst>
              </a:tr>
              <a:tr h="184150">
                <a:tc>
                  <a:txBody>
                    <a:bodyPr/>
                    <a:lstStyle/>
                    <a:p>
                      <a:pPr algn="l" fontAlgn="ctr"/>
                      <a:r>
                        <a:rPr lang="en-AU" sz="2400" u="none" strike="noStrike">
                          <a:effectLst/>
                        </a:rPr>
                        <a:t>g.   Head-banging to heavy metal music</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dirty="0">
                          <a:effectLst/>
                        </a:rPr>
                        <a:t>h.  Digeridoos and sticks</a:t>
                      </a:r>
                      <a:endParaRPr lang="en-AU" sz="24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847806739"/>
                  </a:ext>
                </a:extLst>
              </a:tr>
            </a:tbl>
          </a:graphicData>
        </a:graphic>
      </p:graphicFrame>
    </p:spTree>
    <p:extLst>
      <p:ext uri="{BB962C8B-B14F-4D97-AF65-F5344CB8AC3E}">
        <p14:creationId xmlns:p14="http://schemas.microsoft.com/office/powerpoint/2010/main" val="389150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4830" y="2228813"/>
            <a:ext cx="6939400" cy="470000"/>
          </a:xfrm>
          <a:prstGeom prst="rect">
            <a:avLst/>
          </a:prstGeom>
        </p:spPr>
        <p:txBody>
          <a:bodyPr wrap="none">
            <a:spAutoFit/>
          </a:bodyPr>
          <a:lstStyle/>
          <a:p>
            <a:pPr>
              <a:lnSpc>
                <a:spcPct val="107000"/>
              </a:lnSpc>
              <a:spcAft>
                <a:spcPts val="600"/>
              </a:spcAft>
            </a:pPr>
            <a:r>
              <a:rPr lang="en-AU" sz="2400" b="1" dirty="0">
                <a:latin typeface="Calibri" panose="020F0502020204030204" pitchFamily="34" charset="0"/>
                <a:ea typeface="Calibri" panose="020F0502020204030204" pitchFamily="34" charset="0"/>
                <a:cs typeface="Times New Roman" panose="02020603050405020304" pitchFamily="18" charset="0"/>
              </a:rPr>
              <a:t>Question 8.</a:t>
            </a:r>
            <a:r>
              <a:rPr lang="en-AU" sz="2400" dirty="0">
                <a:latin typeface="Calibri" panose="020F0502020204030204" pitchFamily="34" charset="0"/>
                <a:ea typeface="Calibri" panose="020F0502020204030204" pitchFamily="34" charset="0"/>
                <a:cs typeface="Times New Roman" panose="02020603050405020304" pitchFamily="18" charset="0"/>
              </a:rPr>
              <a:t> Music Therapy targeted which behaviours</a:t>
            </a:r>
          </a:p>
        </p:txBody>
      </p:sp>
      <p:graphicFrame>
        <p:nvGraphicFramePr>
          <p:cNvPr id="3" name="Table 2"/>
          <p:cNvGraphicFramePr>
            <a:graphicFrameLocks noGrp="1"/>
          </p:cNvGraphicFramePr>
          <p:nvPr>
            <p:extLst>
              <p:ext uri="{D42A27DB-BD31-4B8C-83A1-F6EECF244321}">
                <p14:modId xmlns:p14="http://schemas.microsoft.com/office/powerpoint/2010/main" val="4108582477"/>
              </p:ext>
            </p:extLst>
          </p:nvPr>
        </p:nvGraphicFramePr>
        <p:xfrm>
          <a:off x="2335873" y="2999164"/>
          <a:ext cx="7631086" cy="1488440"/>
        </p:xfrm>
        <a:graphic>
          <a:graphicData uri="http://schemas.openxmlformats.org/drawingml/2006/table">
            <a:tbl>
              <a:tblPr>
                <a:tableStyleId>{5C22544A-7EE6-4342-B048-85BDC9FD1C3A}</a:tableStyleId>
              </a:tblPr>
              <a:tblGrid>
                <a:gridCol w="3815543">
                  <a:extLst>
                    <a:ext uri="{9D8B030D-6E8A-4147-A177-3AD203B41FA5}">
                      <a16:colId xmlns:a16="http://schemas.microsoft.com/office/drawing/2014/main" val="2169379044"/>
                    </a:ext>
                  </a:extLst>
                </a:gridCol>
                <a:gridCol w="3815543">
                  <a:extLst>
                    <a:ext uri="{9D8B030D-6E8A-4147-A177-3AD203B41FA5}">
                      <a16:colId xmlns:a16="http://schemas.microsoft.com/office/drawing/2014/main" val="628102582"/>
                    </a:ext>
                  </a:extLst>
                </a:gridCol>
              </a:tblGrid>
              <a:tr h="184150">
                <a:tc>
                  <a:txBody>
                    <a:bodyPr/>
                    <a:lstStyle/>
                    <a:p>
                      <a:pPr algn="l" fontAlgn="ctr"/>
                      <a:r>
                        <a:rPr lang="en-AU" sz="2400" u="none" strike="noStrike">
                          <a:effectLst/>
                        </a:rPr>
                        <a:t>a.   Communication.</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b.  Turn-taking</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011089398"/>
                  </a:ext>
                </a:extLst>
              </a:tr>
              <a:tr h="184150">
                <a:tc>
                  <a:txBody>
                    <a:bodyPr/>
                    <a:lstStyle/>
                    <a:p>
                      <a:pPr algn="l" fontAlgn="ctr"/>
                      <a:r>
                        <a:rPr lang="en-AU" sz="2400" u="none" strike="noStrike">
                          <a:effectLst/>
                        </a:rPr>
                        <a:t>c.   Eye contact</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d.  Sensorimotor integration</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639692785"/>
                  </a:ext>
                </a:extLst>
              </a:tr>
              <a:tr h="184150">
                <a:tc>
                  <a:txBody>
                    <a:bodyPr/>
                    <a:lstStyle/>
                    <a:p>
                      <a:pPr algn="l" fontAlgn="ctr"/>
                      <a:r>
                        <a:rPr lang="en-AU" sz="2400" u="none" strike="noStrike">
                          <a:effectLst/>
                        </a:rPr>
                        <a:t>e.   Social appropriateness</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a:effectLst/>
                        </a:rPr>
                        <a:t>f.   Resistance to change</a:t>
                      </a:r>
                      <a:endParaRPr lang="en-AU" sz="24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220312995"/>
                  </a:ext>
                </a:extLst>
              </a:tr>
              <a:tr h="184150">
                <a:tc>
                  <a:txBody>
                    <a:bodyPr/>
                    <a:lstStyle/>
                    <a:p>
                      <a:pPr algn="l" fontAlgn="ctr"/>
                      <a:r>
                        <a:rPr lang="en-AU" sz="2400" u="none" strike="noStrike">
                          <a:effectLst/>
                        </a:rPr>
                        <a:t>g.   Initiating conversation</a:t>
                      </a:r>
                      <a:endParaRPr lang="en-AU" sz="24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2400" u="none" strike="noStrike" dirty="0">
                          <a:effectLst/>
                        </a:rPr>
                        <a:t>h.  Musical interaction</a:t>
                      </a:r>
                      <a:endParaRPr lang="en-AU" sz="24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973099269"/>
                  </a:ext>
                </a:extLst>
              </a:tr>
            </a:tbl>
          </a:graphicData>
        </a:graphic>
      </p:graphicFrame>
    </p:spTree>
    <p:extLst>
      <p:ext uri="{BB962C8B-B14F-4D97-AF65-F5344CB8AC3E}">
        <p14:creationId xmlns:p14="http://schemas.microsoft.com/office/powerpoint/2010/main" val="499790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1493</TotalTime>
  <Words>609</Words>
  <Application>Microsoft Office PowerPoint</Application>
  <PresentationFormat>Widescreen</PresentationFormat>
  <Paragraphs>99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Southern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Marker</dc:creator>
  <cp:lastModifiedBy>Marker</cp:lastModifiedBy>
  <cp:revision>7</cp:revision>
  <dcterms:created xsi:type="dcterms:W3CDTF">2019-03-06T05:29:32Z</dcterms:created>
  <dcterms:modified xsi:type="dcterms:W3CDTF">2019-03-08T00:41:42Z</dcterms:modified>
</cp:coreProperties>
</file>