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7" r:id="rId2"/>
    <p:sldId id="291" r:id="rId3"/>
    <p:sldId id="288" r:id="rId4"/>
    <p:sldId id="293" r:id="rId5"/>
    <p:sldId id="258" r:id="rId6"/>
    <p:sldId id="257" r:id="rId7"/>
    <p:sldId id="264" r:id="rId8"/>
    <p:sldId id="290" r:id="rId9"/>
    <p:sldId id="267" r:id="rId10"/>
    <p:sldId id="268" r:id="rId11"/>
    <p:sldId id="269" r:id="rId12"/>
    <p:sldId id="266" r:id="rId13"/>
    <p:sldId id="270" r:id="rId14"/>
    <p:sldId id="273" r:id="rId15"/>
    <p:sldId id="259" r:id="rId16"/>
    <p:sldId id="260" r:id="rId17"/>
    <p:sldId id="261" r:id="rId18"/>
    <p:sldId id="262" r:id="rId19"/>
    <p:sldId id="263" r:id="rId20"/>
    <p:sldId id="265" r:id="rId21"/>
    <p:sldId id="289" r:id="rId22"/>
    <p:sldId id="271" r:id="rId23"/>
    <p:sldId id="272" r:id="rId24"/>
    <p:sldId id="274" r:id="rId25"/>
    <p:sldId id="275" r:id="rId26"/>
    <p:sldId id="276" r:id="rId27"/>
    <p:sldId id="277" r:id="rId28"/>
    <p:sldId id="278" r:id="rId29"/>
    <p:sldId id="279" r:id="rId30"/>
    <p:sldId id="280" r:id="rId31"/>
    <p:sldId id="286" r:id="rId32"/>
    <p:sldId id="281" r:id="rId33"/>
    <p:sldId id="282" r:id="rId34"/>
    <p:sldId id="283" r:id="rId35"/>
    <p:sldId id="284" r:id="rId36"/>
    <p:sldId id="285"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2" autoAdjust="0"/>
    <p:restoredTop sz="94660"/>
  </p:normalViewPr>
  <p:slideViewPr>
    <p:cSldViewPr snapToGrid="0">
      <p:cViewPr varScale="1">
        <p:scale>
          <a:sx n="98" d="100"/>
          <a:sy n="98" d="100"/>
        </p:scale>
        <p:origin x="20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tehan\Documents\PsychInSchools\Mandatory%20Prac%203\Data.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tehan\Documents\PsychInSchools\Mandatory%20Prac%203\Data.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1"/>
            <c:dispEq val="1"/>
            <c:trendlineLbl>
              <c:layout>
                <c:manualLayout>
                  <c:x val="-0.31243881680269858"/>
                  <c:y val="-0.13678428047693411"/>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'R3'!$I$2:$I$43</c:f>
              <c:numCache>
                <c:formatCode>General</c:formatCode>
                <c:ptCount val="42"/>
                <c:pt idx="0">
                  <c:v>9</c:v>
                </c:pt>
                <c:pt idx="1">
                  <c:v>7</c:v>
                </c:pt>
                <c:pt idx="2">
                  <c:v>7</c:v>
                </c:pt>
                <c:pt idx="3">
                  <c:v>6</c:v>
                </c:pt>
                <c:pt idx="4">
                  <c:v>5</c:v>
                </c:pt>
                <c:pt idx="5">
                  <c:v>5</c:v>
                </c:pt>
                <c:pt idx="7">
                  <c:v>6</c:v>
                </c:pt>
                <c:pt idx="8">
                  <c:v>6</c:v>
                </c:pt>
                <c:pt idx="9">
                  <c:v>7</c:v>
                </c:pt>
                <c:pt idx="10">
                  <c:v>6</c:v>
                </c:pt>
                <c:pt idx="12">
                  <c:v>9</c:v>
                </c:pt>
                <c:pt idx="13">
                  <c:v>7</c:v>
                </c:pt>
                <c:pt idx="14">
                  <c:v>7</c:v>
                </c:pt>
                <c:pt idx="15">
                  <c:v>6</c:v>
                </c:pt>
                <c:pt idx="16">
                  <c:v>6</c:v>
                </c:pt>
                <c:pt idx="18">
                  <c:v>3</c:v>
                </c:pt>
                <c:pt idx="19">
                  <c:v>3</c:v>
                </c:pt>
                <c:pt idx="21">
                  <c:v>3</c:v>
                </c:pt>
                <c:pt idx="22">
                  <c:v>4</c:v>
                </c:pt>
                <c:pt idx="23">
                  <c:v>7</c:v>
                </c:pt>
                <c:pt idx="25">
                  <c:v>6</c:v>
                </c:pt>
                <c:pt idx="26">
                  <c:v>3</c:v>
                </c:pt>
                <c:pt idx="27">
                  <c:v>5</c:v>
                </c:pt>
                <c:pt idx="29">
                  <c:v>5</c:v>
                </c:pt>
                <c:pt idx="30">
                  <c:v>2</c:v>
                </c:pt>
                <c:pt idx="32">
                  <c:v>3</c:v>
                </c:pt>
                <c:pt idx="33">
                  <c:v>2</c:v>
                </c:pt>
                <c:pt idx="35">
                  <c:v>8</c:v>
                </c:pt>
                <c:pt idx="36">
                  <c:v>5</c:v>
                </c:pt>
                <c:pt idx="38">
                  <c:v>6</c:v>
                </c:pt>
                <c:pt idx="39">
                  <c:v>4</c:v>
                </c:pt>
                <c:pt idx="41">
                  <c:v>4</c:v>
                </c:pt>
              </c:numCache>
            </c:numRef>
          </c:xVal>
          <c:yVal>
            <c:numRef>
              <c:f>'R3'!$J$2:$J$43</c:f>
              <c:numCache>
                <c:formatCode>General</c:formatCode>
                <c:ptCount val="42"/>
                <c:pt idx="0">
                  <c:v>5</c:v>
                </c:pt>
                <c:pt idx="1">
                  <c:v>1</c:v>
                </c:pt>
                <c:pt idx="2">
                  <c:v>5</c:v>
                </c:pt>
                <c:pt idx="3">
                  <c:v>5</c:v>
                </c:pt>
                <c:pt idx="4">
                  <c:v>2</c:v>
                </c:pt>
                <c:pt idx="5">
                  <c:v>1</c:v>
                </c:pt>
                <c:pt idx="7">
                  <c:v>1</c:v>
                </c:pt>
                <c:pt idx="8">
                  <c:v>4</c:v>
                </c:pt>
                <c:pt idx="9">
                  <c:v>4</c:v>
                </c:pt>
                <c:pt idx="10">
                  <c:v>2</c:v>
                </c:pt>
                <c:pt idx="12">
                  <c:v>3</c:v>
                </c:pt>
                <c:pt idx="13">
                  <c:v>3</c:v>
                </c:pt>
                <c:pt idx="14">
                  <c:v>4</c:v>
                </c:pt>
                <c:pt idx="15">
                  <c:v>3</c:v>
                </c:pt>
                <c:pt idx="16">
                  <c:v>3</c:v>
                </c:pt>
                <c:pt idx="18">
                  <c:v>3</c:v>
                </c:pt>
                <c:pt idx="19">
                  <c:v>2</c:v>
                </c:pt>
                <c:pt idx="21">
                  <c:v>1</c:v>
                </c:pt>
                <c:pt idx="22">
                  <c:v>3</c:v>
                </c:pt>
                <c:pt idx="23">
                  <c:v>2</c:v>
                </c:pt>
                <c:pt idx="25">
                  <c:v>4</c:v>
                </c:pt>
                <c:pt idx="26">
                  <c:v>3</c:v>
                </c:pt>
                <c:pt idx="27">
                  <c:v>1</c:v>
                </c:pt>
                <c:pt idx="29">
                  <c:v>1</c:v>
                </c:pt>
                <c:pt idx="30">
                  <c:v>0</c:v>
                </c:pt>
                <c:pt idx="32">
                  <c:v>1</c:v>
                </c:pt>
                <c:pt idx="33">
                  <c:v>2</c:v>
                </c:pt>
                <c:pt idx="35">
                  <c:v>2</c:v>
                </c:pt>
                <c:pt idx="36">
                  <c:v>2</c:v>
                </c:pt>
                <c:pt idx="38">
                  <c:v>3</c:v>
                </c:pt>
                <c:pt idx="39">
                  <c:v>4</c:v>
                </c:pt>
                <c:pt idx="41">
                  <c:v>0</c:v>
                </c:pt>
              </c:numCache>
            </c:numRef>
          </c:yVal>
          <c:smooth val="0"/>
          <c:extLst>
            <c:ext xmlns:c16="http://schemas.microsoft.com/office/drawing/2014/chart" uri="{C3380CC4-5D6E-409C-BE32-E72D297353CC}">
              <c16:uniqueId val="{00000000-621F-4245-97A6-B6A199FA48A7}"/>
            </c:ext>
          </c:extLst>
        </c:ser>
        <c:dLbls>
          <c:showLegendKey val="0"/>
          <c:showVal val="0"/>
          <c:showCatName val="0"/>
          <c:showSerName val="0"/>
          <c:showPercent val="0"/>
          <c:showBubbleSize val="0"/>
        </c:dLbls>
        <c:axId val="607099872"/>
        <c:axId val="607101512"/>
      </c:scatterChart>
      <c:valAx>
        <c:axId val="607099872"/>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01512"/>
        <c:crosses val="autoZero"/>
        <c:crossBetween val="midCat"/>
      </c:valAx>
      <c:valAx>
        <c:axId val="607101512"/>
        <c:scaling>
          <c:orientation val="minMax"/>
        </c:scaling>
        <c:delete val="0"/>
        <c:axPos val="l"/>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09987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tx>
            <c:strRef>
              <c:f>Sheet1!$A$3:$B$3</c:f>
              <c:strCache>
                <c:ptCount val="2"/>
                <c:pt idx="0">
                  <c:v>Test</c:v>
                </c:pt>
                <c:pt idx="1">
                  <c:v>Quiet</c:v>
                </c:pt>
              </c:strCache>
            </c:strRef>
          </c:tx>
          <c:spPr>
            <a:solidFill>
              <a:schemeClr val="bg1">
                <a:lumMod val="50000"/>
              </a:schemeClr>
            </a:solidFill>
            <a:ln>
              <a:solidFill>
                <a:schemeClr val="tx1"/>
              </a:solidFill>
            </a:ln>
            <a:effectLst/>
          </c:spPr>
          <c:invertIfNegative val="0"/>
          <c:errBars>
            <c:errBarType val="both"/>
            <c:errValType val="cust"/>
            <c:noEndCap val="0"/>
            <c:plus>
              <c:numRef>
                <c:f>Sheet1!$C$8:$D$8</c:f>
                <c:numCache>
                  <c:formatCode>General</c:formatCode>
                  <c:ptCount val="2"/>
                  <c:pt idx="0">
                    <c:v>3.8579787454054222E-2</c:v>
                  </c:pt>
                  <c:pt idx="1">
                    <c:v>6.0083275543199206E-2</c:v>
                  </c:pt>
                </c:numCache>
              </c:numRef>
            </c:plus>
            <c:minus>
              <c:numRef>
                <c:f>Sheet1!$C$8:$D$8</c:f>
                <c:numCache>
                  <c:formatCode>General</c:formatCode>
                  <c:ptCount val="2"/>
                  <c:pt idx="0">
                    <c:v>3.8579787454054222E-2</c:v>
                  </c:pt>
                  <c:pt idx="1">
                    <c:v>6.0083275543199206E-2</c:v>
                  </c:pt>
                </c:numCache>
              </c:numRef>
            </c:minus>
            <c:spPr>
              <a:noFill/>
              <a:ln w="9525" cap="flat" cmpd="sng" algn="ctr">
                <a:solidFill>
                  <a:schemeClr val="tx1">
                    <a:lumMod val="65000"/>
                    <a:lumOff val="35000"/>
                  </a:schemeClr>
                </a:solidFill>
                <a:round/>
              </a:ln>
              <a:effectLst/>
            </c:spPr>
          </c:errBars>
          <c:cat>
            <c:multiLvlStrRef>
              <c:f>Sheet1!$C$1:$D$2</c:f>
              <c:multiLvlStrCache>
                <c:ptCount val="2"/>
                <c:lvl>
                  <c:pt idx="0">
                    <c:v>Quiet</c:v>
                  </c:pt>
                  <c:pt idx="1">
                    <c:v>Noisy</c:v>
                  </c:pt>
                </c:lvl>
                <c:lvl>
                  <c:pt idx="0">
                    <c:v>Study</c:v>
                  </c:pt>
                </c:lvl>
              </c:multiLvlStrCache>
            </c:multiLvlStrRef>
          </c:cat>
          <c:val>
            <c:numRef>
              <c:f>Sheet1!$C$3:$D$3</c:f>
              <c:numCache>
                <c:formatCode>General</c:formatCode>
                <c:ptCount val="2"/>
                <c:pt idx="0">
                  <c:v>0.67</c:v>
                </c:pt>
                <c:pt idx="1">
                  <c:v>0.54</c:v>
                </c:pt>
              </c:numCache>
            </c:numRef>
          </c:val>
          <c:extLst>
            <c:ext xmlns:c16="http://schemas.microsoft.com/office/drawing/2014/chart" uri="{C3380CC4-5D6E-409C-BE32-E72D297353CC}">
              <c16:uniqueId val="{00000000-EBA9-42FD-9061-4181268EDAB5}"/>
            </c:ext>
          </c:extLst>
        </c:ser>
        <c:ser>
          <c:idx val="1"/>
          <c:order val="1"/>
          <c:tx>
            <c:strRef>
              <c:f>Sheet1!$A$4:$B$4</c:f>
              <c:strCache>
                <c:ptCount val="2"/>
                <c:pt idx="0">
                  <c:v>Test</c:v>
                </c:pt>
                <c:pt idx="1">
                  <c:v>Noisy</c:v>
                </c:pt>
              </c:strCache>
            </c:strRef>
          </c:tx>
          <c:spPr>
            <a:solidFill>
              <a:schemeClr val="dk1">
                <a:tint val="55000"/>
              </a:schemeClr>
            </a:solidFill>
            <a:ln>
              <a:noFill/>
            </a:ln>
            <a:effectLst/>
          </c:spPr>
          <c:invertIfNegative val="0"/>
          <c:errBars>
            <c:errBarType val="both"/>
            <c:errValType val="cust"/>
            <c:noEndCap val="0"/>
            <c:plus>
              <c:numRef>
                <c:f>Sheet1!$C$9:$D$9</c:f>
                <c:numCache>
                  <c:formatCode>General</c:formatCode>
                  <c:ptCount val="2"/>
                  <c:pt idx="0">
                    <c:v>3.6998648623970037E-2</c:v>
                  </c:pt>
                  <c:pt idx="1">
                    <c:v>6.9570108523704335E-2</c:v>
                  </c:pt>
                </c:numCache>
              </c:numRef>
            </c:plus>
            <c:minus>
              <c:numRef>
                <c:f>Sheet1!$C$9:$D$9</c:f>
                <c:numCache>
                  <c:formatCode>General</c:formatCode>
                  <c:ptCount val="2"/>
                  <c:pt idx="0">
                    <c:v>3.6998648623970037E-2</c:v>
                  </c:pt>
                  <c:pt idx="1">
                    <c:v>6.9570108523704335E-2</c:v>
                  </c:pt>
                </c:numCache>
              </c:numRef>
            </c:minus>
            <c:spPr>
              <a:noFill/>
              <a:ln w="9525" cap="flat" cmpd="sng" algn="ctr">
                <a:solidFill>
                  <a:schemeClr val="tx1">
                    <a:lumMod val="65000"/>
                    <a:lumOff val="35000"/>
                  </a:schemeClr>
                </a:solidFill>
                <a:round/>
              </a:ln>
              <a:effectLst/>
            </c:spPr>
          </c:errBars>
          <c:cat>
            <c:multiLvlStrRef>
              <c:f>Sheet1!$C$1:$D$2</c:f>
              <c:multiLvlStrCache>
                <c:ptCount val="2"/>
                <c:lvl>
                  <c:pt idx="0">
                    <c:v>Quiet</c:v>
                  </c:pt>
                  <c:pt idx="1">
                    <c:v>Noisy</c:v>
                  </c:pt>
                </c:lvl>
                <c:lvl>
                  <c:pt idx="0">
                    <c:v>Study</c:v>
                  </c:pt>
                </c:lvl>
              </c:multiLvlStrCache>
            </c:multiLvlStrRef>
          </c:cat>
          <c:val>
            <c:numRef>
              <c:f>Sheet1!$C$4:$D$4</c:f>
              <c:numCache>
                <c:formatCode>General</c:formatCode>
                <c:ptCount val="2"/>
                <c:pt idx="0">
                  <c:v>0.46</c:v>
                </c:pt>
                <c:pt idx="1">
                  <c:v>0.62</c:v>
                </c:pt>
              </c:numCache>
            </c:numRef>
          </c:val>
          <c:extLst>
            <c:ext xmlns:c16="http://schemas.microsoft.com/office/drawing/2014/chart" uri="{C3380CC4-5D6E-409C-BE32-E72D297353CC}">
              <c16:uniqueId val="{00000001-EBA9-42FD-9061-4181268EDAB5}"/>
            </c:ext>
          </c:extLst>
        </c:ser>
        <c:dLbls>
          <c:showLegendKey val="0"/>
          <c:showVal val="0"/>
          <c:showCatName val="0"/>
          <c:showSerName val="0"/>
          <c:showPercent val="0"/>
          <c:showBubbleSize val="0"/>
        </c:dLbls>
        <c:gapWidth val="219"/>
        <c:overlap val="-27"/>
        <c:axId val="507639528"/>
        <c:axId val="507633624"/>
      </c:barChart>
      <c:catAx>
        <c:axId val="50763952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07633624"/>
        <c:crosses val="autoZero"/>
        <c:auto val="1"/>
        <c:lblAlgn val="ctr"/>
        <c:lblOffset val="100"/>
        <c:noMultiLvlLbl val="0"/>
      </c:catAx>
      <c:valAx>
        <c:axId val="507633624"/>
        <c:scaling>
          <c:orientation val="minMax"/>
          <c:max val="1"/>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dirty="0"/>
                  <a:t>Proportion </a:t>
                </a:r>
                <a:r>
                  <a:rPr lang="en-US" sz="1200" dirty="0" smtClean="0"/>
                  <a:t>Correct</a:t>
                </a:r>
                <a:endParaRPr lang="en-US" sz="1200" dirty="0"/>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07639528"/>
        <c:crosses val="autoZero"/>
        <c:crossBetween val="between"/>
      </c:valAx>
      <c:spPr>
        <a:noFill/>
        <a:ln>
          <a:noFill/>
        </a:ln>
        <a:effectLst/>
      </c:spPr>
    </c:plotArea>
    <c:legend>
      <c:legendPos val="b"/>
      <c:layout>
        <c:manualLayout>
          <c:xMode val="edge"/>
          <c:yMode val="edge"/>
          <c:x val="0.33577187226596678"/>
          <c:y val="5.150408282298042E-2"/>
          <c:w val="0.4231681977252843"/>
          <c:h val="0.18901861232320635"/>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spPr>
            <a:solidFill>
              <a:schemeClr val="bg1">
                <a:lumMod val="50000"/>
              </a:schemeClr>
            </a:solidFill>
            <a:ln>
              <a:noFill/>
            </a:ln>
            <a:effectLst/>
          </c:spPr>
          <c:invertIfNegative val="0"/>
          <c:errBars>
            <c:errBarType val="both"/>
            <c:errValType val="fixedVal"/>
            <c:noEndCap val="0"/>
            <c:val val="5.000000000000001E-2"/>
            <c:spPr>
              <a:noFill/>
              <a:ln w="9525" cap="flat" cmpd="sng" algn="ctr">
                <a:solidFill>
                  <a:schemeClr val="tx1">
                    <a:lumMod val="65000"/>
                    <a:lumOff val="35000"/>
                  </a:schemeClr>
                </a:solidFill>
                <a:round/>
              </a:ln>
              <a:effectLst/>
            </c:spPr>
          </c:errBars>
          <c:cat>
            <c:strRef>
              <c:f>Sheet1!$F$3:$F$4</c:f>
              <c:strCache>
                <c:ptCount val="2"/>
                <c:pt idx="0">
                  <c:v>Match</c:v>
                </c:pt>
                <c:pt idx="1">
                  <c:v>Mismatch</c:v>
                </c:pt>
              </c:strCache>
            </c:strRef>
          </c:cat>
          <c:val>
            <c:numRef>
              <c:f>Sheet1!$G$3:$G$4</c:f>
              <c:numCache>
                <c:formatCode>General</c:formatCode>
                <c:ptCount val="2"/>
                <c:pt idx="0">
                  <c:v>0.64500000000000002</c:v>
                </c:pt>
                <c:pt idx="1">
                  <c:v>0.5</c:v>
                </c:pt>
              </c:numCache>
            </c:numRef>
          </c:val>
          <c:extLst>
            <c:ext xmlns:c16="http://schemas.microsoft.com/office/drawing/2014/chart" uri="{C3380CC4-5D6E-409C-BE32-E72D297353CC}">
              <c16:uniqueId val="{00000000-B6B6-4909-8BA2-5E55671EC165}"/>
            </c:ext>
          </c:extLst>
        </c:ser>
        <c:dLbls>
          <c:showLegendKey val="0"/>
          <c:showVal val="0"/>
          <c:showCatName val="0"/>
          <c:showSerName val="0"/>
          <c:showPercent val="0"/>
          <c:showBubbleSize val="0"/>
        </c:dLbls>
        <c:gapWidth val="219"/>
        <c:overlap val="-27"/>
        <c:axId val="584663712"/>
        <c:axId val="584660432"/>
      </c:barChart>
      <c:catAx>
        <c:axId val="584663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84660432"/>
        <c:crosses val="autoZero"/>
        <c:auto val="1"/>
        <c:lblAlgn val="ctr"/>
        <c:lblOffset val="100"/>
        <c:noMultiLvlLbl val="0"/>
      </c:catAx>
      <c:valAx>
        <c:axId val="584660432"/>
        <c:scaling>
          <c:orientation val="minMax"/>
          <c:max val="1"/>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Proportion Correct</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84663712"/>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'R3'!$A$46</c:f>
              <c:strCache>
                <c:ptCount val="1"/>
                <c:pt idx="0">
                  <c:v>Exp</c:v>
                </c:pt>
              </c:strCache>
            </c:strRef>
          </c:tx>
          <c:spPr>
            <a:solidFill>
              <a:schemeClr val="accent1"/>
            </a:solidFill>
            <a:ln>
              <a:noFill/>
            </a:ln>
            <a:effectLst/>
          </c:spPr>
          <c:invertIfNegative val="0"/>
          <c:cat>
            <c:strRef>
              <c:f>'R3'!$B$45:$D$45</c:f>
              <c:strCache>
                <c:ptCount val="3"/>
                <c:pt idx="0">
                  <c:v>A</c:v>
                </c:pt>
                <c:pt idx="1">
                  <c:v>B</c:v>
                </c:pt>
                <c:pt idx="2">
                  <c:v>C</c:v>
                </c:pt>
              </c:strCache>
            </c:strRef>
          </c:cat>
          <c:val>
            <c:numRef>
              <c:f>'R3'!$B$46:$D$46</c:f>
              <c:numCache>
                <c:formatCode>General</c:formatCode>
                <c:ptCount val="3"/>
                <c:pt idx="0">
                  <c:v>5.9523809523809526</c:v>
                </c:pt>
                <c:pt idx="1">
                  <c:v>3.0952380952380953</c:v>
                </c:pt>
                <c:pt idx="2">
                  <c:v>8.1428571428571423</c:v>
                </c:pt>
              </c:numCache>
            </c:numRef>
          </c:val>
          <c:extLst>
            <c:ext xmlns:c16="http://schemas.microsoft.com/office/drawing/2014/chart" uri="{C3380CC4-5D6E-409C-BE32-E72D297353CC}">
              <c16:uniqueId val="{00000000-5678-4B01-9F6D-892D4548A94C}"/>
            </c:ext>
          </c:extLst>
        </c:ser>
        <c:ser>
          <c:idx val="1"/>
          <c:order val="1"/>
          <c:tx>
            <c:strRef>
              <c:f>'R3'!$A$47</c:f>
              <c:strCache>
                <c:ptCount val="1"/>
                <c:pt idx="0">
                  <c:v>CTL</c:v>
                </c:pt>
              </c:strCache>
            </c:strRef>
          </c:tx>
          <c:spPr>
            <a:solidFill>
              <a:schemeClr val="accent2"/>
            </a:solidFill>
            <a:ln>
              <a:noFill/>
            </a:ln>
            <a:effectLst/>
          </c:spPr>
          <c:invertIfNegative val="0"/>
          <c:cat>
            <c:strRef>
              <c:f>'R3'!$B$45:$D$45</c:f>
              <c:strCache>
                <c:ptCount val="3"/>
                <c:pt idx="0">
                  <c:v>A</c:v>
                </c:pt>
                <c:pt idx="1">
                  <c:v>B</c:v>
                </c:pt>
                <c:pt idx="2">
                  <c:v>C</c:v>
                </c:pt>
              </c:strCache>
            </c:strRef>
          </c:cat>
          <c:val>
            <c:numRef>
              <c:f>'R3'!$B$47:$D$47</c:f>
              <c:numCache>
                <c:formatCode>General</c:formatCode>
                <c:ptCount val="3"/>
                <c:pt idx="0">
                  <c:v>4.0952380952380949</c:v>
                </c:pt>
                <c:pt idx="1">
                  <c:v>3.0476190476190474</c:v>
                </c:pt>
                <c:pt idx="2">
                  <c:v>7.1428571428571432</c:v>
                </c:pt>
              </c:numCache>
            </c:numRef>
          </c:val>
          <c:extLst>
            <c:ext xmlns:c16="http://schemas.microsoft.com/office/drawing/2014/chart" uri="{C3380CC4-5D6E-409C-BE32-E72D297353CC}">
              <c16:uniqueId val="{00000001-5678-4B01-9F6D-892D4548A94C}"/>
            </c:ext>
          </c:extLst>
        </c:ser>
        <c:dLbls>
          <c:showLegendKey val="0"/>
          <c:showVal val="0"/>
          <c:showCatName val="0"/>
          <c:showSerName val="0"/>
          <c:showPercent val="0"/>
          <c:showBubbleSize val="0"/>
        </c:dLbls>
        <c:gapWidth val="219"/>
        <c:overlap val="-27"/>
        <c:axId val="607106432"/>
        <c:axId val="607114632"/>
      </c:barChart>
      <c:catAx>
        <c:axId val="60710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14632"/>
        <c:crosses val="autoZero"/>
        <c:auto val="1"/>
        <c:lblAlgn val="ctr"/>
        <c:lblOffset val="100"/>
        <c:noMultiLvlLbl val="0"/>
      </c:catAx>
      <c:valAx>
        <c:axId val="6071146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06432"/>
        <c:crosses val="autoZero"/>
        <c:crossBetween val="between"/>
      </c:valAx>
      <c:spPr>
        <a:noFill/>
        <a:ln>
          <a:noFill/>
        </a:ln>
        <a:effectLst/>
      </c:spPr>
    </c:plotArea>
    <c:legend>
      <c:legendPos val="b"/>
      <c:layout>
        <c:manualLayout>
          <c:xMode val="edge"/>
          <c:yMode val="edge"/>
          <c:x val="0.32371959755030622"/>
          <c:y val="0.21354111986001745"/>
          <c:w val="0.40813883287403435"/>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'R3'!$F$46</c:f>
              <c:strCache>
                <c:ptCount val="1"/>
                <c:pt idx="0">
                  <c:v>Exp</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'R3'!$G$45:$I$45</c:f>
              <c:strCache>
                <c:ptCount val="3"/>
                <c:pt idx="0">
                  <c:v>A</c:v>
                </c:pt>
                <c:pt idx="1">
                  <c:v>B</c:v>
                </c:pt>
                <c:pt idx="2">
                  <c:v>C</c:v>
                </c:pt>
              </c:strCache>
            </c:strRef>
          </c:cat>
          <c:val>
            <c:numRef>
              <c:f>'R3'!$G$46:$I$46</c:f>
              <c:numCache>
                <c:formatCode>General</c:formatCode>
                <c:ptCount val="3"/>
                <c:pt idx="0">
                  <c:v>0.80952380952380953</c:v>
                </c:pt>
                <c:pt idx="1">
                  <c:v>5.7619047619047619</c:v>
                </c:pt>
                <c:pt idx="2">
                  <c:v>0.42857142857142855</c:v>
                </c:pt>
              </c:numCache>
            </c:numRef>
          </c:val>
          <c:smooth val="0"/>
          <c:extLst>
            <c:ext xmlns:c16="http://schemas.microsoft.com/office/drawing/2014/chart" uri="{C3380CC4-5D6E-409C-BE32-E72D297353CC}">
              <c16:uniqueId val="{00000000-019C-4D13-9926-C800D19980EC}"/>
            </c:ext>
          </c:extLst>
        </c:ser>
        <c:ser>
          <c:idx val="1"/>
          <c:order val="1"/>
          <c:tx>
            <c:strRef>
              <c:f>'R3'!$F$47</c:f>
              <c:strCache>
                <c:ptCount val="1"/>
                <c:pt idx="0">
                  <c:v>CTL</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'R3'!$G$45:$I$45</c:f>
              <c:strCache>
                <c:ptCount val="3"/>
                <c:pt idx="0">
                  <c:v>A</c:v>
                </c:pt>
                <c:pt idx="1">
                  <c:v>B</c:v>
                </c:pt>
                <c:pt idx="2">
                  <c:v>C</c:v>
                </c:pt>
              </c:strCache>
            </c:strRef>
          </c:cat>
          <c:val>
            <c:numRef>
              <c:f>'R3'!$G$47:$I$47</c:f>
              <c:numCache>
                <c:formatCode>General</c:formatCode>
                <c:ptCount val="3"/>
                <c:pt idx="0">
                  <c:v>1.8571428571428572</c:v>
                </c:pt>
                <c:pt idx="1">
                  <c:v>4.5714285714285712</c:v>
                </c:pt>
                <c:pt idx="2">
                  <c:v>0.90476190476190477</c:v>
                </c:pt>
              </c:numCache>
            </c:numRef>
          </c:val>
          <c:smooth val="0"/>
          <c:extLst>
            <c:ext xmlns:c16="http://schemas.microsoft.com/office/drawing/2014/chart" uri="{C3380CC4-5D6E-409C-BE32-E72D297353CC}">
              <c16:uniqueId val="{00000001-019C-4D13-9926-C800D19980EC}"/>
            </c:ext>
          </c:extLst>
        </c:ser>
        <c:dLbls>
          <c:showLegendKey val="0"/>
          <c:showVal val="0"/>
          <c:showCatName val="0"/>
          <c:showSerName val="0"/>
          <c:showPercent val="0"/>
          <c:showBubbleSize val="0"/>
        </c:dLbls>
        <c:marker val="1"/>
        <c:smooth val="0"/>
        <c:axId val="616206144"/>
        <c:axId val="616204832"/>
      </c:lineChart>
      <c:catAx>
        <c:axId val="616206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4832"/>
        <c:crosses val="autoZero"/>
        <c:auto val="1"/>
        <c:lblAlgn val="ctr"/>
        <c:lblOffset val="100"/>
        <c:noMultiLvlLbl val="0"/>
      </c:catAx>
      <c:valAx>
        <c:axId val="6162048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6144"/>
        <c:crosses val="autoZero"/>
        <c:crossBetween val="between"/>
      </c:valAx>
      <c:spPr>
        <a:noFill/>
        <a:ln>
          <a:noFill/>
        </a:ln>
        <a:effectLst/>
      </c:spPr>
    </c:plotArea>
    <c:legend>
      <c:legendPos val="b"/>
      <c:layout>
        <c:manualLayout>
          <c:xMode val="edge"/>
          <c:yMode val="edge"/>
          <c:x val="0.3717759059005204"/>
          <c:y val="0.15510658619227435"/>
          <c:w val="0.52830787680656477"/>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tx>
            <c:strRef>
              <c:f>Sheet1!$A$29:$B$29</c:f>
              <c:strCache>
                <c:ptCount val="2"/>
                <c:pt idx="0">
                  <c:v>Test Environment</c:v>
                </c:pt>
                <c:pt idx="1">
                  <c:v>Quiet</c:v>
                </c:pt>
              </c:strCache>
            </c:strRef>
          </c:tx>
          <c:spPr>
            <a:solidFill>
              <a:schemeClr val="dk1">
                <a:tint val="88500"/>
              </a:schemeClr>
            </a:solidFill>
            <a:ln>
              <a:noFill/>
            </a:ln>
            <a:effectLst/>
          </c:spPr>
          <c:invertIfNegative val="0"/>
          <c:errBars>
            <c:errBarType val="both"/>
            <c:errValType val="cust"/>
            <c:noEndCap val="0"/>
            <c:plus>
              <c:numRef>
                <c:f>Sheet1!$C$32:$D$32</c:f>
                <c:numCache>
                  <c:formatCode>General</c:formatCode>
                  <c:ptCount val="2"/>
                  <c:pt idx="0">
                    <c:v>1.6828640022295328E-2</c:v>
                  </c:pt>
                  <c:pt idx="1">
                    <c:v>7.6382228244969833E-2</c:v>
                  </c:pt>
                </c:numCache>
              </c:numRef>
            </c:plus>
            <c:minus>
              <c:numRef>
                <c:f>Sheet1!$C$32:$D$32</c:f>
                <c:numCache>
                  <c:formatCode>General</c:formatCode>
                  <c:ptCount val="2"/>
                  <c:pt idx="0">
                    <c:v>1.6828640022295328E-2</c:v>
                  </c:pt>
                  <c:pt idx="1">
                    <c:v>7.6382228244969833E-2</c:v>
                  </c:pt>
                </c:numCache>
              </c:numRef>
            </c:minus>
            <c:spPr>
              <a:noFill/>
              <a:ln w="9525" cap="flat" cmpd="sng" algn="ctr">
                <a:solidFill>
                  <a:schemeClr val="tx1">
                    <a:lumMod val="65000"/>
                    <a:lumOff val="35000"/>
                  </a:schemeClr>
                </a:solidFill>
                <a:round/>
              </a:ln>
              <a:effectLst/>
            </c:spPr>
          </c:errBars>
          <c:cat>
            <c:multiLvlStrRef>
              <c:f>Sheet1!$C$27:$D$28</c:f>
              <c:multiLvlStrCache>
                <c:ptCount val="2"/>
                <c:lvl>
                  <c:pt idx="0">
                    <c:v>Quiet</c:v>
                  </c:pt>
                  <c:pt idx="1">
                    <c:v>Music</c:v>
                  </c:pt>
                </c:lvl>
                <c:lvl>
                  <c:pt idx="0">
                    <c:v>Study Environment</c:v>
                  </c:pt>
                </c:lvl>
              </c:multiLvlStrCache>
            </c:multiLvlStrRef>
          </c:cat>
          <c:val>
            <c:numRef>
              <c:f>Sheet1!$C$29:$D$29</c:f>
              <c:numCache>
                <c:formatCode>0.00</c:formatCode>
                <c:ptCount val="2"/>
                <c:pt idx="0">
                  <c:v>0.84687500000000016</c:v>
                </c:pt>
                <c:pt idx="1">
                  <c:v>0.50187499999999996</c:v>
                </c:pt>
              </c:numCache>
            </c:numRef>
          </c:val>
          <c:extLst>
            <c:ext xmlns:c16="http://schemas.microsoft.com/office/drawing/2014/chart" uri="{C3380CC4-5D6E-409C-BE32-E72D297353CC}">
              <c16:uniqueId val="{00000000-1968-4BF4-B7D8-46613E7B4DE5}"/>
            </c:ext>
          </c:extLst>
        </c:ser>
        <c:ser>
          <c:idx val="1"/>
          <c:order val="1"/>
          <c:tx>
            <c:strRef>
              <c:f>Sheet1!$A$30:$B$30</c:f>
              <c:strCache>
                <c:ptCount val="2"/>
                <c:pt idx="0">
                  <c:v>Test Environment</c:v>
                </c:pt>
                <c:pt idx="1">
                  <c:v>Music</c:v>
                </c:pt>
              </c:strCache>
            </c:strRef>
          </c:tx>
          <c:spPr>
            <a:solidFill>
              <a:schemeClr val="dk1">
                <a:tint val="55000"/>
              </a:schemeClr>
            </a:solidFill>
            <a:ln>
              <a:noFill/>
            </a:ln>
            <a:effectLst/>
          </c:spPr>
          <c:invertIfNegative val="0"/>
          <c:errBars>
            <c:errBarType val="both"/>
            <c:errValType val="cust"/>
            <c:noEndCap val="0"/>
            <c:plus>
              <c:numRef>
                <c:f>Sheet1!$C$33:$D$33</c:f>
                <c:numCache>
                  <c:formatCode>General</c:formatCode>
                  <c:ptCount val="2"/>
                  <c:pt idx="0">
                    <c:v>5.9332236061951295E-2</c:v>
                  </c:pt>
                  <c:pt idx="1">
                    <c:v>1.4320549046737E-2</c:v>
                  </c:pt>
                </c:numCache>
              </c:numRef>
            </c:plus>
            <c:minus>
              <c:numRef>
                <c:f>Sheet1!$C$33:$D$33</c:f>
                <c:numCache>
                  <c:formatCode>General</c:formatCode>
                  <c:ptCount val="2"/>
                  <c:pt idx="0">
                    <c:v>5.9332236061951295E-2</c:v>
                  </c:pt>
                  <c:pt idx="1">
                    <c:v>1.4320549046737E-2</c:v>
                  </c:pt>
                </c:numCache>
              </c:numRef>
            </c:minus>
            <c:spPr>
              <a:noFill/>
              <a:ln w="9525" cap="flat" cmpd="sng" algn="ctr">
                <a:solidFill>
                  <a:schemeClr val="tx1">
                    <a:lumMod val="65000"/>
                    <a:lumOff val="35000"/>
                  </a:schemeClr>
                </a:solidFill>
                <a:round/>
              </a:ln>
              <a:effectLst/>
            </c:spPr>
          </c:errBars>
          <c:cat>
            <c:multiLvlStrRef>
              <c:f>Sheet1!$C$27:$D$28</c:f>
              <c:multiLvlStrCache>
                <c:ptCount val="2"/>
                <c:lvl>
                  <c:pt idx="0">
                    <c:v>Quiet</c:v>
                  </c:pt>
                  <c:pt idx="1">
                    <c:v>Music</c:v>
                  </c:pt>
                </c:lvl>
                <c:lvl>
                  <c:pt idx="0">
                    <c:v>Study Environment</c:v>
                  </c:pt>
                </c:lvl>
              </c:multiLvlStrCache>
            </c:multiLvlStrRef>
          </c:cat>
          <c:val>
            <c:numRef>
              <c:f>Sheet1!$C$30:$D$30</c:f>
              <c:numCache>
                <c:formatCode>0.00</c:formatCode>
                <c:ptCount val="2"/>
                <c:pt idx="0">
                  <c:v>0.44537500000000002</c:v>
                </c:pt>
                <c:pt idx="1">
                  <c:v>0.80937500000000018</c:v>
                </c:pt>
              </c:numCache>
            </c:numRef>
          </c:val>
          <c:extLst>
            <c:ext xmlns:c16="http://schemas.microsoft.com/office/drawing/2014/chart" uri="{C3380CC4-5D6E-409C-BE32-E72D297353CC}">
              <c16:uniqueId val="{00000001-1968-4BF4-B7D8-46613E7B4DE5}"/>
            </c:ext>
          </c:extLst>
        </c:ser>
        <c:dLbls>
          <c:showLegendKey val="0"/>
          <c:showVal val="0"/>
          <c:showCatName val="0"/>
          <c:showSerName val="0"/>
          <c:showPercent val="0"/>
          <c:showBubbleSize val="0"/>
        </c:dLbls>
        <c:gapWidth val="219"/>
        <c:overlap val="-27"/>
        <c:axId val="501378624"/>
        <c:axId val="501380592"/>
      </c:barChart>
      <c:catAx>
        <c:axId val="5013786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1380592"/>
        <c:crosses val="autoZero"/>
        <c:auto val="1"/>
        <c:lblAlgn val="ctr"/>
        <c:lblOffset val="100"/>
        <c:noMultiLvlLbl val="0"/>
      </c:catAx>
      <c:valAx>
        <c:axId val="501380592"/>
        <c:scaling>
          <c:orientation val="minMax"/>
          <c:max val="1"/>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Proportion Correct</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1378624"/>
        <c:crosses val="autoZero"/>
        <c:crossBetween val="between"/>
      </c:valAx>
      <c:spPr>
        <a:noFill/>
        <a:ln>
          <a:noFill/>
        </a:ln>
        <a:effectLst/>
      </c:spPr>
    </c:plotArea>
    <c:legend>
      <c:legendPos val="b"/>
      <c:layout>
        <c:manualLayout>
          <c:xMode val="edge"/>
          <c:yMode val="edge"/>
          <c:x val="0.23983487709969267"/>
          <c:y val="4.8557811852465813E-2"/>
          <c:w val="0.64749650043744533"/>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tx>
            <c:strRef>
              <c:f>Sheet1!$A$29:$B$29</c:f>
              <c:strCache>
                <c:ptCount val="2"/>
                <c:pt idx="0">
                  <c:v>Test Environment</c:v>
                </c:pt>
                <c:pt idx="1">
                  <c:v>Quiet</c:v>
                </c:pt>
              </c:strCache>
            </c:strRef>
          </c:tx>
          <c:spPr>
            <a:solidFill>
              <a:schemeClr val="dk1">
                <a:tint val="88500"/>
              </a:schemeClr>
            </a:solidFill>
            <a:ln>
              <a:noFill/>
            </a:ln>
            <a:effectLst/>
          </c:spPr>
          <c:invertIfNegative val="0"/>
          <c:errBars>
            <c:errBarType val="both"/>
            <c:errValType val="cust"/>
            <c:noEndCap val="0"/>
            <c:plus>
              <c:numRef>
                <c:f>Sheet1!$C$32:$D$32</c:f>
                <c:numCache>
                  <c:formatCode>General</c:formatCode>
                  <c:ptCount val="2"/>
                  <c:pt idx="0">
                    <c:v>1.6828640022295328E-2</c:v>
                  </c:pt>
                  <c:pt idx="1">
                    <c:v>7.6382228244969833E-2</c:v>
                  </c:pt>
                </c:numCache>
              </c:numRef>
            </c:plus>
            <c:minus>
              <c:numRef>
                <c:f>Sheet1!$C$32:$D$32</c:f>
                <c:numCache>
                  <c:formatCode>General</c:formatCode>
                  <c:ptCount val="2"/>
                  <c:pt idx="0">
                    <c:v>1.6828640022295328E-2</c:v>
                  </c:pt>
                  <c:pt idx="1">
                    <c:v>7.6382228244969833E-2</c:v>
                  </c:pt>
                </c:numCache>
              </c:numRef>
            </c:minus>
            <c:spPr>
              <a:noFill/>
              <a:ln w="9525" cap="flat" cmpd="sng" algn="ctr">
                <a:solidFill>
                  <a:schemeClr val="tx1">
                    <a:lumMod val="65000"/>
                    <a:lumOff val="35000"/>
                  </a:schemeClr>
                </a:solidFill>
                <a:round/>
              </a:ln>
              <a:effectLst/>
            </c:spPr>
          </c:errBars>
          <c:cat>
            <c:multiLvlStrRef>
              <c:f>Sheet1!$C$27:$D$28</c:f>
              <c:multiLvlStrCache>
                <c:ptCount val="2"/>
                <c:lvl>
                  <c:pt idx="0">
                    <c:v>Quiet</c:v>
                  </c:pt>
                  <c:pt idx="1">
                    <c:v>Music</c:v>
                  </c:pt>
                </c:lvl>
                <c:lvl>
                  <c:pt idx="0">
                    <c:v>Study Environment</c:v>
                  </c:pt>
                </c:lvl>
              </c:multiLvlStrCache>
            </c:multiLvlStrRef>
          </c:cat>
          <c:val>
            <c:numRef>
              <c:f>Sheet1!$C$29:$D$29</c:f>
              <c:numCache>
                <c:formatCode>0.00</c:formatCode>
                <c:ptCount val="2"/>
                <c:pt idx="0">
                  <c:v>0.84687500000000016</c:v>
                </c:pt>
                <c:pt idx="1">
                  <c:v>0.50187499999999996</c:v>
                </c:pt>
              </c:numCache>
            </c:numRef>
          </c:val>
          <c:extLst>
            <c:ext xmlns:c16="http://schemas.microsoft.com/office/drawing/2014/chart" uri="{C3380CC4-5D6E-409C-BE32-E72D297353CC}">
              <c16:uniqueId val="{00000000-A900-4757-9B31-E8FD6A0FD6EF}"/>
            </c:ext>
          </c:extLst>
        </c:ser>
        <c:ser>
          <c:idx val="1"/>
          <c:order val="1"/>
          <c:tx>
            <c:strRef>
              <c:f>Sheet1!$A$30:$B$30</c:f>
              <c:strCache>
                <c:ptCount val="2"/>
                <c:pt idx="0">
                  <c:v>Test Environment</c:v>
                </c:pt>
                <c:pt idx="1">
                  <c:v>Music</c:v>
                </c:pt>
              </c:strCache>
            </c:strRef>
          </c:tx>
          <c:spPr>
            <a:solidFill>
              <a:schemeClr val="dk1">
                <a:tint val="55000"/>
              </a:schemeClr>
            </a:solidFill>
            <a:ln>
              <a:noFill/>
            </a:ln>
            <a:effectLst/>
          </c:spPr>
          <c:invertIfNegative val="0"/>
          <c:errBars>
            <c:errBarType val="both"/>
            <c:errValType val="cust"/>
            <c:noEndCap val="0"/>
            <c:plus>
              <c:numRef>
                <c:f>Sheet1!$C$33:$D$33</c:f>
                <c:numCache>
                  <c:formatCode>General</c:formatCode>
                  <c:ptCount val="2"/>
                  <c:pt idx="0">
                    <c:v>5.9332236061951295E-2</c:v>
                  </c:pt>
                  <c:pt idx="1">
                    <c:v>1.4320549046737E-2</c:v>
                  </c:pt>
                </c:numCache>
              </c:numRef>
            </c:plus>
            <c:minus>
              <c:numRef>
                <c:f>Sheet1!$C$33:$D$33</c:f>
                <c:numCache>
                  <c:formatCode>General</c:formatCode>
                  <c:ptCount val="2"/>
                  <c:pt idx="0">
                    <c:v>5.9332236061951295E-2</c:v>
                  </c:pt>
                  <c:pt idx="1">
                    <c:v>1.4320549046737E-2</c:v>
                  </c:pt>
                </c:numCache>
              </c:numRef>
            </c:minus>
            <c:spPr>
              <a:noFill/>
              <a:ln w="9525" cap="flat" cmpd="sng" algn="ctr">
                <a:solidFill>
                  <a:schemeClr val="tx1">
                    <a:lumMod val="65000"/>
                    <a:lumOff val="35000"/>
                  </a:schemeClr>
                </a:solidFill>
                <a:round/>
              </a:ln>
              <a:effectLst/>
            </c:spPr>
          </c:errBars>
          <c:cat>
            <c:multiLvlStrRef>
              <c:f>Sheet1!$C$27:$D$28</c:f>
              <c:multiLvlStrCache>
                <c:ptCount val="2"/>
                <c:lvl>
                  <c:pt idx="0">
                    <c:v>Quiet</c:v>
                  </c:pt>
                  <c:pt idx="1">
                    <c:v>Music</c:v>
                  </c:pt>
                </c:lvl>
                <c:lvl>
                  <c:pt idx="0">
                    <c:v>Study Environment</c:v>
                  </c:pt>
                </c:lvl>
              </c:multiLvlStrCache>
            </c:multiLvlStrRef>
          </c:cat>
          <c:val>
            <c:numRef>
              <c:f>Sheet1!$C$30:$D$30</c:f>
              <c:numCache>
                <c:formatCode>0.00</c:formatCode>
                <c:ptCount val="2"/>
                <c:pt idx="0">
                  <c:v>0.44537500000000002</c:v>
                </c:pt>
                <c:pt idx="1">
                  <c:v>0.80937500000000018</c:v>
                </c:pt>
              </c:numCache>
            </c:numRef>
          </c:val>
          <c:extLst>
            <c:ext xmlns:c16="http://schemas.microsoft.com/office/drawing/2014/chart" uri="{C3380CC4-5D6E-409C-BE32-E72D297353CC}">
              <c16:uniqueId val="{00000001-A900-4757-9B31-E8FD6A0FD6EF}"/>
            </c:ext>
          </c:extLst>
        </c:ser>
        <c:dLbls>
          <c:showLegendKey val="0"/>
          <c:showVal val="0"/>
          <c:showCatName val="0"/>
          <c:showSerName val="0"/>
          <c:showPercent val="0"/>
          <c:showBubbleSize val="0"/>
        </c:dLbls>
        <c:gapWidth val="219"/>
        <c:overlap val="-27"/>
        <c:axId val="501378624"/>
        <c:axId val="501380592"/>
      </c:barChart>
      <c:catAx>
        <c:axId val="5013786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1380592"/>
        <c:crosses val="autoZero"/>
        <c:auto val="1"/>
        <c:lblAlgn val="ctr"/>
        <c:lblOffset val="100"/>
        <c:noMultiLvlLbl val="0"/>
      </c:catAx>
      <c:valAx>
        <c:axId val="501380592"/>
        <c:scaling>
          <c:orientation val="minMax"/>
          <c:max val="1"/>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Proportion Correct</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1378624"/>
        <c:crosses val="autoZero"/>
        <c:crossBetween val="between"/>
      </c:valAx>
      <c:spPr>
        <a:noFill/>
        <a:ln>
          <a:noFill/>
        </a:ln>
        <a:effectLst/>
      </c:spPr>
    </c:plotArea>
    <c:legend>
      <c:legendPos val="b"/>
      <c:layout>
        <c:manualLayout>
          <c:xMode val="edge"/>
          <c:yMode val="edge"/>
          <c:x val="0.23983487709969267"/>
          <c:y val="4.8557811852465813E-2"/>
          <c:w val="0.64749650043744533"/>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tx>
            <c:strRef>
              <c:f>Sheet1!$A$22:$B$22</c:f>
              <c:strCache>
                <c:ptCount val="2"/>
                <c:pt idx="0">
                  <c:v>Test Environment</c:v>
                </c:pt>
                <c:pt idx="1">
                  <c:v>Quiet</c:v>
                </c:pt>
              </c:strCache>
            </c:strRef>
          </c:tx>
          <c:spPr>
            <a:solidFill>
              <a:schemeClr val="dk1">
                <a:tint val="88500"/>
              </a:schemeClr>
            </a:solidFill>
            <a:ln>
              <a:noFill/>
            </a:ln>
            <a:effectLst/>
          </c:spPr>
          <c:invertIfNegative val="0"/>
          <c:cat>
            <c:multiLvlStrRef>
              <c:f>Sheet1!$C$20:$D$21</c:f>
              <c:multiLvlStrCache>
                <c:ptCount val="2"/>
                <c:lvl>
                  <c:pt idx="0">
                    <c:v>Quiet</c:v>
                  </c:pt>
                  <c:pt idx="1">
                    <c:v>Noise</c:v>
                  </c:pt>
                </c:lvl>
                <c:lvl>
                  <c:pt idx="0">
                    <c:v>Study Environment</c:v>
                  </c:pt>
                </c:lvl>
              </c:multiLvlStrCache>
            </c:multiLvlStrRef>
          </c:cat>
          <c:val>
            <c:numRef>
              <c:f>Sheet1!$C$22:$D$22</c:f>
              <c:numCache>
                <c:formatCode>0.00</c:formatCode>
                <c:ptCount val="2"/>
                <c:pt idx="0">
                  <c:v>0.84687500000000016</c:v>
                </c:pt>
                <c:pt idx="1">
                  <c:v>0.50187499999999996</c:v>
                </c:pt>
              </c:numCache>
            </c:numRef>
          </c:val>
          <c:extLst>
            <c:ext xmlns:c16="http://schemas.microsoft.com/office/drawing/2014/chart" uri="{C3380CC4-5D6E-409C-BE32-E72D297353CC}">
              <c16:uniqueId val="{00000000-263D-4035-BC93-D4E10DAC7A72}"/>
            </c:ext>
          </c:extLst>
        </c:ser>
        <c:ser>
          <c:idx val="1"/>
          <c:order val="1"/>
          <c:tx>
            <c:strRef>
              <c:f>Sheet1!$A$23:$B$23</c:f>
              <c:strCache>
                <c:ptCount val="2"/>
                <c:pt idx="0">
                  <c:v>Test Environment</c:v>
                </c:pt>
                <c:pt idx="1">
                  <c:v>Noise</c:v>
                </c:pt>
              </c:strCache>
            </c:strRef>
          </c:tx>
          <c:spPr>
            <a:solidFill>
              <a:schemeClr val="dk1">
                <a:tint val="55000"/>
              </a:schemeClr>
            </a:solidFill>
            <a:ln>
              <a:noFill/>
            </a:ln>
            <a:effectLst/>
          </c:spPr>
          <c:invertIfNegative val="0"/>
          <c:cat>
            <c:multiLvlStrRef>
              <c:f>Sheet1!$C$20:$D$21</c:f>
              <c:multiLvlStrCache>
                <c:ptCount val="2"/>
                <c:lvl>
                  <c:pt idx="0">
                    <c:v>Quiet</c:v>
                  </c:pt>
                  <c:pt idx="1">
                    <c:v>Noise</c:v>
                  </c:pt>
                </c:lvl>
                <c:lvl>
                  <c:pt idx="0">
                    <c:v>Study Environment</c:v>
                  </c:pt>
                </c:lvl>
              </c:multiLvlStrCache>
            </c:multiLvlStrRef>
          </c:cat>
          <c:val>
            <c:numRef>
              <c:f>Sheet1!$C$23:$D$23</c:f>
              <c:numCache>
                <c:formatCode>0.00</c:formatCode>
                <c:ptCount val="2"/>
                <c:pt idx="0">
                  <c:v>0.44537500000000002</c:v>
                </c:pt>
                <c:pt idx="1">
                  <c:v>0.80937500000000018</c:v>
                </c:pt>
              </c:numCache>
            </c:numRef>
          </c:val>
          <c:extLst>
            <c:ext xmlns:c16="http://schemas.microsoft.com/office/drawing/2014/chart" uri="{C3380CC4-5D6E-409C-BE32-E72D297353CC}">
              <c16:uniqueId val="{00000001-263D-4035-BC93-D4E10DAC7A72}"/>
            </c:ext>
          </c:extLst>
        </c:ser>
        <c:dLbls>
          <c:showLegendKey val="0"/>
          <c:showVal val="0"/>
          <c:showCatName val="0"/>
          <c:showSerName val="0"/>
          <c:showPercent val="0"/>
          <c:showBubbleSize val="0"/>
        </c:dLbls>
        <c:gapWidth val="219"/>
        <c:overlap val="-27"/>
        <c:axId val="499639720"/>
        <c:axId val="499645952"/>
      </c:barChart>
      <c:catAx>
        <c:axId val="499639720"/>
        <c:scaling>
          <c:orientation val="minMax"/>
        </c:scaling>
        <c:delete val="1"/>
        <c:axPos val="b"/>
        <c:numFmt formatCode="General" sourceLinked="1"/>
        <c:majorTickMark val="none"/>
        <c:minorTickMark val="none"/>
        <c:tickLblPos val="nextTo"/>
        <c:crossAx val="499645952"/>
        <c:crosses val="autoZero"/>
        <c:auto val="1"/>
        <c:lblAlgn val="ctr"/>
        <c:lblOffset val="100"/>
        <c:noMultiLvlLbl val="0"/>
      </c:catAx>
      <c:valAx>
        <c:axId val="499645952"/>
        <c:scaling>
          <c:orientation val="minMax"/>
          <c:max val="1"/>
        </c:scaling>
        <c:delete val="0"/>
        <c:axPos val="l"/>
        <c:numFmt formatCode="0.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 b="0" i="0" u="none" strike="noStrike" kern="1200" baseline="0">
                <a:solidFill>
                  <a:schemeClr val="tx1">
                    <a:lumMod val="65000"/>
                    <a:lumOff val="35000"/>
                  </a:schemeClr>
                </a:solidFill>
                <a:latin typeface="+mn-lt"/>
                <a:ea typeface="+mn-ea"/>
                <a:cs typeface="+mn-cs"/>
              </a:defRPr>
            </a:pPr>
            <a:endParaRPr lang="en-US"/>
          </a:p>
        </c:txPr>
        <c:crossAx val="499639720"/>
        <c:crosses val="autoZero"/>
        <c:crossBetween val="between"/>
      </c:valAx>
      <c:spPr>
        <a:noFill/>
        <a:ln>
          <a:noFill/>
        </a:ln>
        <a:effectLst/>
      </c:spPr>
    </c:plotArea>
    <c:plotVisOnly val="1"/>
    <c:dispBlanksAs val="gap"/>
    <c:showDLblsOverMax val="0"/>
  </c:chart>
  <c:spPr>
    <a:noFill/>
    <a:ln>
      <a:noFill/>
    </a:ln>
    <a:effectLst/>
  </c:spPr>
  <c:txPr>
    <a:bodyPr/>
    <a:lstStyle/>
    <a:p>
      <a:pPr>
        <a:defRPr sz="1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'R3'!$A$46</c:f>
              <c:strCache>
                <c:ptCount val="1"/>
                <c:pt idx="0">
                  <c:v>Exp</c:v>
                </c:pt>
              </c:strCache>
            </c:strRef>
          </c:tx>
          <c:spPr>
            <a:solidFill>
              <a:schemeClr val="accent1"/>
            </a:solidFill>
            <a:ln>
              <a:noFill/>
            </a:ln>
            <a:effectLst/>
          </c:spPr>
          <c:invertIfNegative val="0"/>
          <c:cat>
            <c:strRef>
              <c:f>'R3'!$B$45:$D$45</c:f>
              <c:strCache>
                <c:ptCount val="3"/>
                <c:pt idx="0">
                  <c:v>A</c:v>
                </c:pt>
                <c:pt idx="1">
                  <c:v>B</c:v>
                </c:pt>
                <c:pt idx="2">
                  <c:v>C</c:v>
                </c:pt>
              </c:strCache>
            </c:strRef>
          </c:cat>
          <c:val>
            <c:numRef>
              <c:f>'R3'!$B$46:$D$46</c:f>
              <c:numCache>
                <c:formatCode>General</c:formatCode>
                <c:ptCount val="3"/>
                <c:pt idx="0">
                  <c:v>5.9523809523809526</c:v>
                </c:pt>
                <c:pt idx="1">
                  <c:v>3.0952380952380953</c:v>
                </c:pt>
                <c:pt idx="2">
                  <c:v>8.1428571428571423</c:v>
                </c:pt>
              </c:numCache>
            </c:numRef>
          </c:val>
          <c:extLst>
            <c:ext xmlns:c16="http://schemas.microsoft.com/office/drawing/2014/chart" uri="{C3380CC4-5D6E-409C-BE32-E72D297353CC}">
              <c16:uniqueId val="{00000000-5678-4B01-9F6D-892D4548A94C}"/>
            </c:ext>
          </c:extLst>
        </c:ser>
        <c:ser>
          <c:idx val="1"/>
          <c:order val="1"/>
          <c:tx>
            <c:strRef>
              <c:f>'R3'!$A$47</c:f>
              <c:strCache>
                <c:ptCount val="1"/>
                <c:pt idx="0">
                  <c:v>CTL</c:v>
                </c:pt>
              </c:strCache>
            </c:strRef>
          </c:tx>
          <c:spPr>
            <a:solidFill>
              <a:schemeClr val="accent2"/>
            </a:solidFill>
            <a:ln>
              <a:noFill/>
            </a:ln>
            <a:effectLst/>
          </c:spPr>
          <c:invertIfNegative val="0"/>
          <c:cat>
            <c:strRef>
              <c:f>'R3'!$B$45:$D$45</c:f>
              <c:strCache>
                <c:ptCount val="3"/>
                <c:pt idx="0">
                  <c:v>A</c:v>
                </c:pt>
                <c:pt idx="1">
                  <c:v>B</c:v>
                </c:pt>
                <c:pt idx="2">
                  <c:v>C</c:v>
                </c:pt>
              </c:strCache>
            </c:strRef>
          </c:cat>
          <c:val>
            <c:numRef>
              <c:f>'R3'!$B$47:$D$47</c:f>
              <c:numCache>
                <c:formatCode>General</c:formatCode>
                <c:ptCount val="3"/>
                <c:pt idx="0">
                  <c:v>4.0952380952380949</c:v>
                </c:pt>
                <c:pt idx="1">
                  <c:v>3.0476190476190474</c:v>
                </c:pt>
                <c:pt idx="2">
                  <c:v>7.1428571428571432</c:v>
                </c:pt>
              </c:numCache>
            </c:numRef>
          </c:val>
          <c:extLst>
            <c:ext xmlns:c16="http://schemas.microsoft.com/office/drawing/2014/chart" uri="{C3380CC4-5D6E-409C-BE32-E72D297353CC}">
              <c16:uniqueId val="{00000001-5678-4B01-9F6D-892D4548A94C}"/>
            </c:ext>
          </c:extLst>
        </c:ser>
        <c:dLbls>
          <c:showLegendKey val="0"/>
          <c:showVal val="0"/>
          <c:showCatName val="0"/>
          <c:showSerName val="0"/>
          <c:showPercent val="0"/>
          <c:showBubbleSize val="0"/>
        </c:dLbls>
        <c:gapWidth val="219"/>
        <c:overlap val="-27"/>
        <c:axId val="607106432"/>
        <c:axId val="607114632"/>
      </c:barChart>
      <c:catAx>
        <c:axId val="60710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14632"/>
        <c:crosses val="autoZero"/>
        <c:auto val="1"/>
        <c:lblAlgn val="ctr"/>
        <c:lblOffset val="100"/>
        <c:noMultiLvlLbl val="0"/>
      </c:catAx>
      <c:valAx>
        <c:axId val="6071146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06432"/>
        <c:crosses val="autoZero"/>
        <c:crossBetween val="between"/>
      </c:valAx>
      <c:spPr>
        <a:noFill/>
        <a:ln>
          <a:noFill/>
        </a:ln>
        <a:effectLst/>
      </c:spPr>
    </c:plotArea>
    <c:legend>
      <c:legendPos val="b"/>
      <c:layout>
        <c:manualLayout>
          <c:xMode val="edge"/>
          <c:yMode val="edge"/>
          <c:x val="0.32371959755030622"/>
          <c:y val="0.21354111986001745"/>
          <c:w val="0.40813883287403435"/>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'R3'!$F$46</c:f>
              <c:strCache>
                <c:ptCount val="1"/>
                <c:pt idx="0">
                  <c:v>Exp</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'R3'!$G$45:$I$45</c:f>
              <c:strCache>
                <c:ptCount val="3"/>
                <c:pt idx="0">
                  <c:v>A</c:v>
                </c:pt>
                <c:pt idx="1">
                  <c:v>B</c:v>
                </c:pt>
                <c:pt idx="2">
                  <c:v>C</c:v>
                </c:pt>
              </c:strCache>
            </c:strRef>
          </c:cat>
          <c:val>
            <c:numRef>
              <c:f>'R3'!$G$46:$I$46</c:f>
              <c:numCache>
                <c:formatCode>General</c:formatCode>
                <c:ptCount val="3"/>
                <c:pt idx="0">
                  <c:v>0.80952380952380953</c:v>
                </c:pt>
                <c:pt idx="1">
                  <c:v>5.7619047619047619</c:v>
                </c:pt>
                <c:pt idx="2">
                  <c:v>0.42857142857142855</c:v>
                </c:pt>
              </c:numCache>
            </c:numRef>
          </c:val>
          <c:smooth val="0"/>
          <c:extLst>
            <c:ext xmlns:c16="http://schemas.microsoft.com/office/drawing/2014/chart" uri="{C3380CC4-5D6E-409C-BE32-E72D297353CC}">
              <c16:uniqueId val="{00000000-019C-4D13-9926-C800D19980EC}"/>
            </c:ext>
          </c:extLst>
        </c:ser>
        <c:ser>
          <c:idx val="1"/>
          <c:order val="1"/>
          <c:tx>
            <c:strRef>
              <c:f>'R3'!$F$47</c:f>
              <c:strCache>
                <c:ptCount val="1"/>
                <c:pt idx="0">
                  <c:v>CTL</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'R3'!$G$45:$I$45</c:f>
              <c:strCache>
                <c:ptCount val="3"/>
                <c:pt idx="0">
                  <c:v>A</c:v>
                </c:pt>
                <c:pt idx="1">
                  <c:v>B</c:v>
                </c:pt>
                <c:pt idx="2">
                  <c:v>C</c:v>
                </c:pt>
              </c:strCache>
            </c:strRef>
          </c:cat>
          <c:val>
            <c:numRef>
              <c:f>'R3'!$G$47:$I$47</c:f>
              <c:numCache>
                <c:formatCode>General</c:formatCode>
                <c:ptCount val="3"/>
                <c:pt idx="0">
                  <c:v>1.8571428571428572</c:v>
                </c:pt>
                <c:pt idx="1">
                  <c:v>4.5714285714285712</c:v>
                </c:pt>
                <c:pt idx="2">
                  <c:v>0.90476190476190477</c:v>
                </c:pt>
              </c:numCache>
            </c:numRef>
          </c:val>
          <c:smooth val="0"/>
          <c:extLst>
            <c:ext xmlns:c16="http://schemas.microsoft.com/office/drawing/2014/chart" uri="{C3380CC4-5D6E-409C-BE32-E72D297353CC}">
              <c16:uniqueId val="{00000001-019C-4D13-9926-C800D19980EC}"/>
            </c:ext>
          </c:extLst>
        </c:ser>
        <c:dLbls>
          <c:showLegendKey val="0"/>
          <c:showVal val="0"/>
          <c:showCatName val="0"/>
          <c:showSerName val="0"/>
          <c:showPercent val="0"/>
          <c:showBubbleSize val="0"/>
        </c:dLbls>
        <c:marker val="1"/>
        <c:smooth val="0"/>
        <c:axId val="616206144"/>
        <c:axId val="616204832"/>
      </c:lineChart>
      <c:catAx>
        <c:axId val="616206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4832"/>
        <c:crosses val="autoZero"/>
        <c:auto val="1"/>
        <c:lblAlgn val="ctr"/>
        <c:lblOffset val="100"/>
        <c:noMultiLvlLbl val="0"/>
      </c:catAx>
      <c:valAx>
        <c:axId val="6162048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6144"/>
        <c:crosses val="autoZero"/>
        <c:crossBetween val="between"/>
      </c:valAx>
      <c:spPr>
        <a:noFill/>
        <a:ln>
          <a:noFill/>
        </a:ln>
        <a:effectLst/>
      </c:spPr>
    </c:plotArea>
    <c:legend>
      <c:legendPos val="b"/>
      <c:layout>
        <c:manualLayout>
          <c:xMode val="edge"/>
          <c:yMode val="edge"/>
          <c:x val="0.3717759059005204"/>
          <c:y val="0.15510658619227435"/>
          <c:w val="0.52830787680656477"/>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'R3'!$A$46</c:f>
              <c:strCache>
                <c:ptCount val="1"/>
                <c:pt idx="0">
                  <c:v>Exp</c:v>
                </c:pt>
              </c:strCache>
            </c:strRef>
          </c:tx>
          <c:spPr>
            <a:solidFill>
              <a:schemeClr val="accent1"/>
            </a:solidFill>
            <a:ln>
              <a:noFill/>
            </a:ln>
            <a:effectLst/>
          </c:spPr>
          <c:invertIfNegative val="0"/>
          <c:cat>
            <c:strRef>
              <c:f>'R3'!$B$45:$D$45</c:f>
              <c:strCache>
                <c:ptCount val="3"/>
                <c:pt idx="0">
                  <c:v>A</c:v>
                </c:pt>
                <c:pt idx="1">
                  <c:v>B</c:v>
                </c:pt>
                <c:pt idx="2">
                  <c:v>C</c:v>
                </c:pt>
              </c:strCache>
            </c:strRef>
          </c:cat>
          <c:val>
            <c:numRef>
              <c:f>'R3'!$B$46:$D$46</c:f>
              <c:numCache>
                <c:formatCode>General</c:formatCode>
                <c:ptCount val="3"/>
                <c:pt idx="0">
                  <c:v>5.9523809523809526</c:v>
                </c:pt>
                <c:pt idx="1">
                  <c:v>3.0952380952380953</c:v>
                </c:pt>
                <c:pt idx="2">
                  <c:v>8.1428571428571423</c:v>
                </c:pt>
              </c:numCache>
            </c:numRef>
          </c:val>
          <c:extLst>
            <c:ext xmlns:c16="http://schemas.microsoft.com/office/drawing/2014/chart" uri="{C3380CC4-5D6E-409C-BE32-E72D297353CC}">
              <c16:uniqueId val="{00000000-5678-4B01-9F6D-892D4548A94C}"/>
            </c:ext>
          </c:extLst>
        </c:ser>
        <c:ser>
          <c:idx val="1"/>
          <c:order val="1"/>
          <c:tx>
            <c:strRef>
              <c:f>'R3'!$A$47</c:f>
              <c:strCache>
                <c:ptCount val="1"/>
                <c:pt idx="0">
                  <c:v>CTL</c:v>
                </c:pt>
              </c:strCache>
            </c:strRef>
          </c:tx>
          <c:spPr>
            <a:solidFill>
              <a:schemeClr val="accent2"/>
            </a:solidFill>
            <a:ln>
              <a:noFill/>
            </a:ln>
            <a:effectLst/>
          </c:spPr>
          <c:invertIfNegative val="0"/>
          <c:cat>
            <c:strRef>
              <c:f>'R3'!$B$45:$D$45</c:f>
              <c:strCache>
                <c:ptCount val="3"/>
                <c:pt idx="0">
                  <c:v>A</c:v>
                </c:pt>
                <c:pt idx="1">
                  <c:v>B</c:v>
                </c:pt>
                <c:pt idx="2">
                  <c:v>C</c:v>
                </c:pt>
              </c:strCache>
            </c:strRef>
          </c:cat>
          <c:val>
            <c:numRef>
              <c:f>'R3'!$B$47:$D$47</c:f>
              <c:numCache>
                <c:formatCode>General</c:formatCode>
                <c:ptCount val="3"/>
                <c:pt idx="0">
                  <c:v>4.0952380952380949</c:v>
                </c:pt>
                <c:pt idx="1">
                  <c:v>3.0476190476190474</c:v>
                </c:pt>
                <c:pt idx="2">
                  <c:v>7.1428571428571432</c:v>
                </c:pt>
              </c:numCache>
            </c:numRef>
          </c:val>
          <c:extLst>
            <c:ext xmlns:c16="http://schemas.microsoft.com/office/drawing/2014/chart" uri="{C3380CC4-5D6E-409C-BE32-E72D297353CC}">
              <c16:uniqueId val="{00000001-5678-4B01-9F6D-892D4548A94C}"/>
            </c:ext>
          </c:extLst>
        </c:ser>
        <c:dLbls>
          <c:showLegendKey val="0"/>
          <c:showVal val="0"/>
          <c:showCatName val="0"/>
          <c:showSerName val="0"/>
          <c:showPercent val="0"/>
          <c:showBubbleSize val="0"/>
        </c:dLbls>
        <c:gapWidth val="219"/>
        <c:overlap val="-27"/>
        <c:axId val="607106432"/>
        <c:axId val="607114632"/>
      </c:barChart>
      <c:catAx>
        <c:axId val="60710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14632"/>
        <c:crosses val="autoZero"/>
        <c:auto val="1"/>
        <c:lblAlgn val="ctr"/>
        <c:lblOffset val="100"/>
        <c:noMultiLvlLbl val="0"/>
      </c:catAx>
      <c:valAx>
        <c:axId val="6071146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06432"/>
        <c:crosses val="autoZero"/>
        <c:crossBetween val="between"/>
      </c:valAx>
      <c:spPr>
        <a:noFill/>
        <a:ln>
          <a:noFill/>
        </a:ln>
        <a:effectLst/>
      </c:spPr>
    </c:plotArea>
    <c:legend>
      <c:legendPos val="b"/>
      <c:layout>
        <c:manualLayout>
          <c:xMode val="edge"/>
          <c:yMode val="edge"/>
          <c:x val="0.32371959755030622"/>
          <c:y val="0.21354111986001745"/>
          <c:w val="0.40813883287403435"/>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'R3'!$F$46</c:f>
              <c:strCache>
                <c:ptCount val="1"/>
                <c:pt idx="0">
                  <c:v>Exp</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'R3'!$G$45:$I$45</c:f>
              <c:strCache>
                <c:ptCount val="3"/>
                <c:pt idx="0">
                  <c:v>A</c:v>
                </c:pt>
                <c:pt idx="1">
                  <c:v>B</c:v>
                </c:pt>
                <c:pt idx="2">
                  <c:v>C</c:v>
                </c:pt>
              </c:strCache>
            </c:strRef>
          </c:cat>
          <c:val>
            <c:numRef>
              <c:f>'R3'!$G$46:$I$46</c:f>
              <c:numCache>
                <c:formatCode>General</c:formatCode>
                <c:ptCount val="3"/>
                <c:pt idx="0">
                  <c:v>0.80952380952380953</c:v>
                </c:pt>
                <c:pt idx="1">
                  <c:v>5.7619047619047619</c:v>
                </c:pt>
                <c:pt idx="2">
                  <c:v>0.42857142857142855</c:v>
                </c:pt>
              </c:numCache>
            </c:numRef>
          </c:val>
          <c:smooth val="0"/>
          <c:extLst>
            <c:ext xmlns:c16="http://schemas.microsoft.com/office/drawing/2014/chart" uri="{C3380CC4-5D6E-409C-BE32-E72D297353CC}">
              <c16:uniqueId val="{00000000-019C-4D13-9926-C800D19980EC}"/>
            </c:ext>
          </c:extLst>
        </c:ser>
        <c:ser>
          <c:idx val="1"/>
          <c:order val="1"/>
          <c:tx>
            <c:strRef>
              <c:f>'R3'!$F$47</c:f>
              <c:strCache>
                <c:ptCount val="1"/>
                <c:pt idx="0">
                  <c:v>CTL</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'R3'!$G$45:$I$45</c:f>
              <c:strCache>
                <c:ptCount val="3"/>
                <c:pt idx="0">
                  <c:v>A</c:v>
                </c:pt>
                <c:pt idx="1">
                  <c:v>B</c:v>
                </c:pt>
                <c:pt idx="2">
                  <c:v>C</c:v>
                </c:pt>
              </c:strCache>
            </c:strRef>
          </c:cat>
          <c:val>
            <c:numRef>
              <c:f>'R3'!$G$47:$I$47</c:f>
              <c:numCache>
                <c:formatCode>General</c:formatCode>
                <c:ptCount val="3"/>
                <c:pt idx="0">
                  <c:v>1.8571428571428572</c:v>
                </c:pt>
                <c:pt idx="1">
                  <c:v>4.5714285714285712</c:v>
                </c:pt>
                <c:pt idx="2">
                  <c:v>0.90476190476190477</c:v>
                </c:pt>
              </c:numCache>
            </c:numRef>
          </c:val>
          <c:smooth val="0"/>
          <c:extLst>
            <c:ext xmlns:c16="http://schemas.microsoft.com/office/drawing/2014/chart" uri="{C3380CC4-5D6E-409C-BE32-E72D297353CC}">
              <c16:uniqueId val="{00000001-019C-4D13-9926-C800D19980EC}"/>
            </c:ext>
          </c:extLst>
        </c:ser>
        <c:dLbls>
          <c:showLegendKey val="0"/>
          <c:showVal val="0"/>
          <c:showCatName val="0"/>
          <c:showSerName val="0"/>
          <c:showPercent val="0"/>
          <c:showBubbleSize val="0"/>
        </c:dLbls>
        <c:marker val="1"/>
        <c:smooth val="0"/>
        <c:axId val="616206144"/>
        <c:axId val="616204832"/>
      </c:lineChart>
      <c:catAx>
        <c:axId val="616206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4832"/>
        <c:crosses val="autoZero"/>
        <c:auto val="1"/>
        <c:lblAlgn val="ctr"/>
        <c:lblOffset val="100"/>
        <c:noMultiLvlLbl val="0"/>
      </c:catAx>
      <c:valAx>
        <c:axId val="6162048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6144"/>
        <c:crosses val="autoZero"/>
        <c:crossBetween val="between"/>
      </c:valAx>
      <c:spPr>
        <a:noFill/>
        <a:ln>
          <a:noFill/>
        </a:ln>
        <a:effectLst/>
      </c:spPr>
    </c:plotArea>
    <c:legend>
      <c:legendPos val="b"/>
      <c:layout>
        <c:manualLayout>
          <c:xMode val="edge"/>
          <c:yMode val="edge"/>
          <c:x val="0.3717759059005204"/>
          <c:y val="0.15510658619227435"/>
          <c:w val="0.52830787680656477"/>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tx>
            <c:strRef>
              <c:f>Sheet1!$A$3:$B$3</c:f>
              <c:strCache>
                <c:ptCount val="2"/>
                <c:pt idx="0">
                  <c:v>Test</c:v>
                </c:pt>
                <c:pt idx="1">
                  <c:v>Quiet</c:v>
                </c:pt>
              </c:strCache>
            </c:strRef>
          </c:tx>
          <c:spPr>
            <a:solidFill>
              <a:schemeClr val="bg1">
                <a:lumMod val="50000"/>
              </a:schemeClr>
            </a:solidFill>
            <a:ln>
              <a:solidFill>
                <a:schemeClr val="tx1"/>
              </a:solidFill>
            </a:ln>
            <a:effectLst/>
          </c:spPr>
          <c:invertIfNegative val="0"/>
          <c:errBars>
            <c:errBarType val="both"/>
            <c:errValType val="cust"/>
            <c:noEndCap val="0"/>
            <c:plus>
              <c:numRef>
                <c:f>Sheet1!$C$8:$D$8</c:f>
                <c:numCache>
                  <c:formatCode>General</c:formatCode>
                  <c:ptCount val="2"/>
                  <c:pt idx="0">
                    <c:v>3.8579787454054222E-2</c:v>
                  </c:pt>
                  <c:pt idx="1">
                    <c:v>6.0083275543199206E-2</c:v>
                  </c:pt>
                </c:numCache>
              </c:numRef>
            </c:plus>
            <c:minus>
              <c:numRef>
                <c:f>Sheet1!$C$8:$D$8</c:f>
                <c:numCache>
                  <c:formatCode>General</c:formatCode>
                  <c:ptCount val="2"/>
                  <c:pt idx="0">
                    <c:v>3.8579787454054222E-2</c:v>
                  </c:pt>
                  <c:pt idx="1">
                    <c:v>6.0083275543199206E-2</c:v>
                  </c:pt>
                </c:numCache>
              </c:numRef>
            </c:minus>
            <c:spPr>
              <a:noFill/>
              <a:ln w="9525" cap="flat" cmpd="sng" algn="ctr">
                <a:solidFill>
                  <a:schemeClr val="tx1">
                    <a:lumMod val="65000"/>
                    <a:lumOff val="35000"/>
                  </a:schemeClr>
                </a:solidFill>
                <a:round/>
              </a:ln>
              <a:effectLst/>
            </c:spPr>
          </c:errBars>
          <c:cat>
            <c:multiLvlStrRef>
              <c:f>Sheet1!$C$1:$D$2</c:f>
              <c:multiLvlStrCache>
                <c:ptCount val="2"/>
                <c:lvl>
                  <c:pt idx="0">
                    <c:v>Quiet</c:v>
                  </c:pt>
                  <c:pt idx="1">
                    <c:v>Noisy</c:v>
                  </c:pt>
                </c:lvl>
                <c:lvl>
                  <c:pt idx="0">
                    <c:v>Study</c:v>
                  </c:pt>
                </c:lvl>
              </c:multiLvlStrCache>
            </c:multiLvlStrRef>
          </c:cat>
          <c:val>
            <c:numRef>
              <c:f>Sheet1!$C$3:$D$3</c:f>
              <c:numCache>
                <c:formatCode>General</c:formatCode>
                <c:ptCount val="2"/>
                <c:pt idx="0">
                  <c:v>0.67</c:v>
                </c:pt>
                <c:pt idx="1">
                  <c:v>0.54</c:v>
                </c:pt>
              </c:numCache>
            </c:numRef>
          </c:val>
          <c:extLst>
            <c:ext xmlns:c16="http://schemas.microsoft.com/office/drawing/2014/chart" uri="{C3380CC4-5D6E-409C-BE32-E72D297353CC}">
              <c16:uniqueId val="{00000000-24D2-4246-A3EF-76D6BDF33557}"/>
            </c:ext>
          </c:extLst>
        </c:ser>
        <c:ser>
          <c:idx val="1"/>
          <c:order val="1"/>
          <c:tx>
            <c:strRef>
              <c:f>Sheet1!$A$4:$B$4</c:f>
              <c:strCache>
                <c:ptCount val="2"/>
                <c:pt idx="0">
                  <c:v>Test</c:v>
                </c:pt>
                <c:pt idx="1">
                  <c:v>Noisy</c:v>
                </c:pt>
              </c:strCache>
            </c:strRef>
          </c:tx>
          <c:spPr>
            <a:solidFill>
              <a:schemeClr val="dk1">
                <a:tint val="55000"/>
              </a:schemeClr>
            </a:solidFill>
            <a:ln>
              <a:noFill/>
            </a:ln>
            <a:effectLst/>
          </c:spPr>
          <c:invertIfNegative val="0"/>
          <c:errBars>
            <c:errBarType val="both"/>
            <c:errValType val="cust"/>
            <c:noEndCap val="0"/>
            <c:plus>
              <c:numRef>
                <c:f>Sheet1!$C$9:$D$9</c:f>
                <c:numCache>
                  <c:formatCode>General</c:formatCode>
                  <c:ptCount val="2"/>
                  <c:pt idx="0">
                    <c:v>3.6998648623970037E-2</c:v>
                  </c:pt>
                  <c:pt idx="1">
                    <c:v>6.9570108523704335E-2</c:v>
                  </c:pt>
                </c:numCache>
              </c:numRef>
            </c:plus>
            <c:minus>
              <c:numRef>
                <c:f>Sheet1!$C$9:$D$9</c:f>
                <c:numCache>
                  <c:formatCode>General</c:formatCode>
                  <c:ptCount val="2"/>
                  <c:pt idx="0">
                    <c:v>3.6998648623970037E-2</c:v>
                  </c:pt>
                  <c:pt idx="1">
                    <c:v>6.9570108523704335E-2</c:v>
                  </c:pt>
                </c:numCache>
              </c:numRef>
            </c:minus>
            <c:spPr>
              <a:noFill/>
              <a:ln w="9525" cap="flat" cmpd="sng" algn="ctr">
                <a:solidFill>
                  <a:schemeClr val="tx1">
                    <a:lumMod val="65000"/>
                    <a:lumOff val="35000"/>
                  </a:schemeClr>
                </a:solidFill>
                <a:round/>
              </a:ln>
              <a:effectLst/>
            </c:spPr>
          </c:errBars>
          <c:cat>
            <c:multiLvlStrRef>
              <c:f>Sheet1!$C$1:$D$2</c:f>
              <c:multiLvlStrCache>
                <c:ptCount val="2"/>
                <c:lvl>
                  <c:pt idx="0">
                    <c:v>Quiet</c:v>
                  </c:pt>
                  <c:pt idx="1">
                    <c:v>Noisy</c:v>
                  </c:pt>
                </c:lvl>
                <c:lvl>
                  <c:pt idx="0">
                    <c:v>Study</c:v>
                  </c:pt>
                </c:lvl>
              </c:multiLvlStrCache>
            </c:multiLvlStrRef>
          </c:cat>
          <c:val>
            <c:numRef>
              <c:f>Sheet1!$C$4:$D$4</c:f>
              <c:numCache>
                <c:formatCode>General</c:formatCode>
                <c:ptCount val="2"/>
                <c:pt idx="0">
                  <c:v>0.46</c:v>
                </c:pt>
                <c:pt idx="1">
                  <c:v>0.62</c:v>
                </c:pt>
              </c:numCache>
            </c:numRef>
          </c:val>
          <c:extLst>
            <c:ext xmlns:c16="http://schemas.microsoft.com/office/drawing/2014/chart" uri="{C3380CC4-5D6E-409C-BE32-E72D297353CC}">
              <c16:uniqueId val="{00000001-24D2-4246-A3EF-76D6BDF33557}"/>
            </c:ext>
          </c:extLst>
        </c:ser>
        <c:dLbls>
          <c:showLegendKey val="0"/>
          <c:showVal val="0"/>
          <c:showCatName val="0"/>
          <c:showSerName val="0"/>
          <c:showPercent val="0"/>
          <c:showBubbleSize val="0"/>
        </c:dLbls>
        <c:gapWidth val="219"/>
        <c:overlap val="-27"/>
        <c:axId val="507639528"/>
        <c:axId val="507633624"/>
      </c:barChart>
      <c:catAx>
        <c:axId val="50763952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07633624"/>
        <c:crosses val="autoZero"/>
        <c:auto val="1"/>
        <c:lblAlgn val="ctr"/>
        <c:lblOffset val="100"/>
        <c:noMultiLvlLbl val="0"/>
      </c:catAx>
      <c:valAx>
        <c:axId val="507633624"/>
        <c:scaling>
          <c:orientation val="minMax"/>
          <c:max val="1"/>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dirty="0"/>
                  <a:t>Proportion </a:t>
                </a:r>
                <a:r>
                  <a:rPr lang="en-US" sz="1200" dirty="0" smtClean="0"/>
                  <a:t>Correct</a:t>
                </a:r>
                <a:endParaRPr lang="en-US" sz="1200" dirty="0"/>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07639528"/>
        <c:crosses val="autoZero"/>
        <c:crossBetween val="between"/>
      </c:valAx>
      <c:spPr>
        <a:noFill/>
        <a:ln>
          <a:noFill/>
        </a:ln>
        <a:effectLst/>
      </c:spPr>
    </c:plotArea>
    <c:legend>
      <c:legendPos val="b"/>
      <c:layout>
        <c:manualLayout>
          <c:xMode val="edge"/>
          <c:yMode val="edge"/>
          <c:x val="0.33577187226596678"/>
          <c:y val="5.150408282298042E-2"/>
          <c:w val="0.4231681977252843"/>
          <c:h val="0.18901861232320635"/>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spPr>
            <a:solidFill>
              <a:schemeClr val="bg1">
                <a:lumMod val="50000"/>
              </a:schemeClr>
            </a:solidFill>
            <a:ln>
              <a:noFill/>
            </a:ln>
            <a:effectLst/>
          </c:spPr>
          <c:invertIfNegative val="0"/>
          <c:errBars>
            <c:errBarType val="both"/>
            <c:errValType val="fixedVal"/>
            <c:noEndCap val="0"/>
            <c:val val="5.000000000000001E-2"/>
            <c:spPr>
              <a:noFill/>
              <a:ln w="9525" cap="flat" cmpd="sng" algn="ctr">
                <a:solidFill>
                  <a:schemeClr val="tx1">
                    <a:lumMod val="65000"/>
                    <a:lumOff val="35000"/>
                  </a:schemeClr>
                </a:solidFill>
                <a:round/>
              </a:ln>
              <a:effectLst/>
            </c:spPr>
          </c:errBars>
          <c:cat>
            <c:strRef>
              <c:f>Sheet1!$F$3:$F$4</c:f>
              <c:strCache>
                <c:ptCount val="2"/>
                <c:pt idx="0">
                  <c:v>Match</c:v>
                </c:pt>
                <c:pt idx="1">
                  <c:v>Mismatch</c:v>
                </c:pt>
              </c:strCache>
            </c:strRef>
          </c:cat>
          <c:val>
            <c:numRef>
              <c:f>Sheet1!$G$3:$G$4</c:f>
              <c:numCache>
                <c:formatCode>General</c:formatCode>
                <c:ptCount val="2"/>
                <c:pt idx="0">
                  <c:v>0.64500000000000002</c:v>
                </c:pt>
                <c:pt idx="1">
                  <c:v>0.5</c:v>
                </c:pt>
              </c:numCache>
            </c:numRef>
          </c:val>
          <c:extLst>
            <c:ext xmlns:c16="http://schemas.microsoft.com/office/drawing/2014/chart" uri="{C3380CC4-5D6E-409C-BE32-E72D297353CC}">
              <c16:uniqueId val="{00000000-98DD-40FD-8670-50BFF24F2B92}"/>
            </c:ext>
          </c:extLst>
        </c:ser>
        <c:dLbls>
          <c:showLegendKey val="0"/>
          <c:showVal val="0"/>
          <c:showCatName val="0"/>
          <c:showSerName val="0"/>
          <c:showPercent val="0"/>
          <c:showBubbleSize val="0"/>
        </c:dLbls>
        <c:gapWidth val="219"/>
        <c:overlap val="-27"/>
        <c:axId val="584663712"/>
        <c:axId val="584660432"/>
      </c:barChart>
      <c:catAx>
        <c:axId val="584663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84660432"/>
        <c:crosses val="autoZero"/>
        <c:auto val="1"/>
        <c:lblAlgn val="ctr"/>
        <c:lblOffset val="100"/>
        <c:noMultiLvlLbl val="0"/>
      </c:catAx>
      <c:valAx>
        <c:axId val="584660432"/>
        <c:scaling>
          <c:orientation val="minMax"/>
          <c:max val="1"/>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Proportion Correct</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84663712"/>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'R3'!$A$46</c:f>
              <c:strCache>
                <c:ptCount val="1"/>
                <c:pt idx="0">
                  <c:v>Exp</c:v>
                </c:pt>
              </c:strCache>
            </c:strRef>
          </c:tx>
          <c:spPr>
            <a:solidFill>
              <a:schemeClr val="accent1"/>
            </a:solidFill>
            <a:ln>
              <a:noFill/>
            </a:ln>
            <a:effectLst/>
          </c:spPr>
          <c:invertIfNegative val="0"/>
          <c:cat>
            <c:strRef>
              <c:f>'R3'!$B$45:$D$45</c:f>
              <c:strCache>
                <c:ptCount val="3"/>
                <c:pt idx="0">
                  <c:v>A</c:v>
                </c:pt>
                <c:pt idx="1">
                  <c:v>B</c:v>
                </c:pt>
                <c:pt idx="2">
                  <c:v>C</c:v>
                </c:pt>
              </c:strCache>
            </c:strRef>
          </c:cat>
          <c:val>
            <c:numRef>
              <c:f>'R3'!$B$46:$D$46</c:f>
              <c:numCache>
                <c:formatCode>General</c:formatCode>
                <c:ptCount val="3"/>
                <c:pt idx="0">
                  <c:v>5.9523809523809526</c:v>
                </c:pt>
                <c:pt idx="1">
                  <c:v>3.0952380952380953</c:v>
                </c:pt>
                <c:pt idx="2">
                  <c:v>8.1428571428571423</c:v>
                </c:pt>
              </c:numCache>
            </c:numRef>
          </c:val>
          <c:extLst>
            <c:ext xmlns:c16="http://schemas.microsoft.com/office/drawing/2014/chart" uri="{C3380CC4-5D6E-409C-BE32-E72D297353CC}">
              <c16:uniqueId val="{00000000-5678-4B01-9F6D-892D4548A94C}"/>
            </c:ext>
          </c:extLst>
        </c:ser>
        <c:ser>
          <c:idx val="1"/>
          <c:order val="1"/>
          <c:tx>
            <c:strRef>
              <c:f>'R3'!$A$47</c:f>
              <c:strCache>
                <c:ptCount val="1"/>
                <c:pt idx="0">
                  <c:v>CTL</c:v>
                </c:pt>
              </c:strCache>
            </c:strRef>
          </c:tx>
          <c:spPr>
            <a:solidFill>
              <a:schemeClr val="accent2"/>
            </a:solidFill>
            <a:ln>
              <a:noFill/>
            </a:ln>
            <a:effectLst/>
          </c:spPr>
          <c:invertIfNegative val="0"/>
          <c:cat>
            <c:strRef>
              <c:f>'R3'!$B$45:$D$45</c:f>
              <c:strCache>
                <c:ptCount val="3"/>
                <c:pt idx="0">
                  <c:v>A</c:v>
                </c:pt>
                <c:pt idx="1">
                  <c:v>B</c:v>
                </c:pt>
                <c:pt idx="2">
                  <c:v>C</c:v>
                </c:pt>
              </c:strCache>
            </c:strRef>
          </c:cat>
          <c:val>
            <c:numRef>
              <c:f>'R3'!$B$47:$D$47</c:f>
              <c:numCache>
                <c:formatCode>General</c:formatCode>
                <c:ptCount val="3"/>
                <c:pt idx="0">
                  <c:v>4.0952380952380949</c:v>
                </c:pt>
                <c:pt idx="1">
                  <c:v>3.0476190476190474</c:v>
                </c:pt>
                <c:pt idx="2">
                  <c:v>7.1428571428571432</c:v>
                </c:pt>
              </c:numCache>
            </c:numRef>
          </c:val>
          <c:extLst>
            <c:ext xmlns:c16="http://schemas.microsoft.com/office/drawing/2014/chart" uri="{C3380CC4-5D6E-409C-BE32-E72D297353CC}">
              <c16:uniqueId val="{00000001-5678-4B01-9F6D-892D4548A94C}"/>
            </c:ext>
          </c:extLst>
        </c:ser>
        <c:dLbls>
          <c:showLegendKey val="0"/>
          <c:showVal val="0"/>
          <c:showCatName val="0"/>
          <c:showSerName val="0"/>
          <c:showPercent val="0"/>
          <c:showBubbleSize val="0"/>
        </c:dLbls>
        <c:gapWidth val="219"/>
        <c:overlap val="-27"/>
        <c:axId val="607106432"/>
        <c:axId val="607114632"/>
      </c:barChart>
      <c:catAx>
        <c:axId val="60710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14632"/>
        <c:crosses val="autoZero"/>
        <c:auto val="1"/>
        <c:lblAlgn val="ctr"/>
        <c:lblOffset val="100"/>
        <c:noMultiLvlLbl val="0"/>
      </c:catAx>
      <c:valAx>
        <c:axId val="6071146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06432"/>
        <c:crosses val="autoZero"/>
        <c:crossBetween val="between"/>
      </c:valAx>
      <c:spPr>
        <a:noFill/>
        <a:ln>
          <a:noFill/>
        </a:ln>
        <a:effectLst/>
      </c:spPr>
    </c:plotArea>
    <c:legend>
      <c:legendPos val="b"/>
      <c:layout>
        <c:manualLayout>
          <c:xMode val="edge"/>
          <c:yMode val="edge"/>
          <c:x val="0.32371959755030622"/>
          <c:y val="0.21354111986001745"/>
          <c:w val="0.40813883287403435"/>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'R3'!$F$46</c:f>
              <c:strCache>
                <c:ptCount val="1"/>
                <c:pt idx="0">
                  <c:v>Exp</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'R3'!$G$45:$I$45</c:f>
              <c:strCache>
                <c:ptCount val="3"/>
                <c:pt idx="0">
                  <c:v>A</c:v>
                </c:pt>
                <c:pt idx="1">
                  <c:v>B</c:v>
                </c:pt>
                <c:pt idx="2">
                  <c:v>C</c:v>
                </c:pt>
              </c:strCache>
            </c:strRef>
          </c:cat>
          <c:val>
            <c:numRef>
              <c:f>'R3'!$G$46:$I$46</c:f>
              <c:numCache>
                <c:formatCode>General</c:formatCode>
                <c:ptCount val="3"/>
                <c:pt idx="0">
                  <c:v>0.80952380952380953</c:v>
                </c:pt>
                <c:pt idx="1">
                  <c:v>5.7619047619047619</c:v>
                </c:pt>
                <c:pt idx="2">
                  <c:v>0.42857142857142855</c:v>
                </c:pt>
              </c:numCache>
            </c:numRef>
          </c:val>
          <c:smooth val="0"/>
          <c:extLst>
            <c:ext xmlns:c16="http://schemas.microsoft.com/office/drawing/2014/chart" uri="{C3380CC4-5D6E-409C-BE32-E72D297353CC}">
              <c16:uniqueId val="{00000000-019C-4D13-9926-C800D19980EC}"/>
            </c:ext>
          </c:extLst>
        </c:ser>
        <c:ser>
          <c:idx val="1"/>
          <c:order val="1"/>
          <c:tx>
            <c:strRef>
              <c:f>'R3'!$F$47</c:f>
              <c:strCache>
                <c:ptCount val="1"/>
                <c:pt idx="0">
                  <c:v>CTL</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'R3'!$G$45:$I$45</c:f>
              <c:strCache>
                <c:ptCount val="3"/>
                <c:pt idx="0">
                  <c:v>A</c:v>
                </c:pt>
                <c:pt idx="1">
                  <c:v>B</c:v>
                </c:pt>
                <c:pt idx="2">
                  <c:v>C</c:v>
                </c:pt>
              </c:strCache>
            </c:strRef>
          </c:cat>
          <c:val>
            <c:numRef>
              <c:f>'R3'!$G$47:$I$47</c:f>
              <c:numCache>
                <c:formatCode>General</c:formatCode>
                <c:ptCount val="3"/>
                <c:pt idx="0">
                  <c:v>1.8571428571428572</c:v>
                </c:pt>
                <c:pt idx="1">
                  <c:v>4.5714285714285712</c:v>
                </c:pt>
                <c:pt idx="2">
                  <c:v>0.90476190476190477</c:v>
                </c:pt>
              </c:numCache>
            </c:numRef>
          </c:val>
          <c:smooth val="0"/>
          <c:extLst>
            <c:ext xmlns:c16="http://schemas.microsoft.com/office/drawing/2014/chart" uri="{C3380CC4-5D6E-409C-BE32-E72D297353CC}">
              <c16:uniqueId val="{00000001-019C-4D13-9926-C800D19980EC}"/>
            </c:ext>
          </c:extLst>
        </c:ser>
        <c:dLbls>
          <c:showLegendKey val="0"/>
          <c:showVal val="0"/>
          <c:showCatName val="0"/>
          <c:showSerName val="0"/>
          <c:showPercent val="0"/>
          <c:showBubbleSize val="0"/>
        </c:dLbls>
        <c:marker val="1"/>
        <c:smooth val="0"/>
        <c:axId val="616206144"/>
        <c:axId val="616204832"/>
      </c:lineChart>
      <c:catAx>
        <c:axId val="616206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4832"/>
        <c:crosses val="autoZero"/>
        <c:auto val="1"/>
        <c:lblAlgn val="ctr"/>
        <c:lblOffset val="100"/>
        <c:noMultiLvlLbl val="0"/>
      </c:catAx>
      <c:valAx>
        <c:axId val="6162048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6144"/>
        <c:crosses val="autoZero"/>
        <c:crossBetween val="between"/>
      </c:valAx>
      <c:spPr>
        <a:noFill/>
        <a:ln>
          <a:noFill/>
        </a:ln>
        <a:effectLst/>
      </c:spPr>
    </c:plotArea>
    <c:legend>
      <c:legendPos val="b"/>
      <c:layout>
        <c:manualLayout>
          <c:xMode val="edge"/>
          <c:yMode val="edge"/>
          <c:x val="0.3717759059005204"/>
          <c:y val="0.15510658619227435"/>
          <c:w val="0.52830787680656477"/>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1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15.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16.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7.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0DC7CE13-7A42-41B1-A063-8869B5070320}" type="datetimeFigureOut">
              <a:rPr lang="en-AU" smtClean="0"/>
              <a:t>3/06/2020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349E7C6-C5E9-4DF7-B6DA-964CC5E6B268}" type="slidenum">
              <a:rPr lang="en-AU" smtClean="0"/>
              <a:t>‹#›</a:t>
            </a:fld>
            <a:endParaRPr lang="en-AU"/>
          </a:p>
        </p:txBody>
      </p:sp>
    </p:spTree>
    <p:extLst>
      <p:ext uri="{BB962C8B-B14F-4D97-AF65-F5344CB8AC3E}">
        <p14:creationId xmlns:p14="http://schemas.microsoft.com/office/powerpoint/2010/main" val="4067208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DC7CE13-7A42-41B1-A063-8869B5070320}" type="datetimeFigureOut">
              <a:rPr lang="en-AU" smtClean="0"/>
              <a:t>3/06/2020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349E7C6-C5E9-4DF7-B6DA-964CC5E6B268}" type="slidenum">
              <a:rPr lang="en-AU" smtClean="0"/>
              <a:t>‹#›</a:t>
            </a:fld>
            <a:endParaRPr lang="en-AU"/>
          </a:p>
        </p:txBody>
      </p:sp>
    </p:spTree>
    <p:extLst>
      <p:ext uri="{BB962C8B-B14F-4D97-AF65-F5344CB8AC3E}">
        <p14:creationId xmlns:p14="http://schemas.microsoft.com/office/powerpoint/2010/main" val="3960808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DC7CE13-7A42-41B1-A063-8869B5070320}" type="datetimeFigureOut">
              <a:rPr lang="en-AU" smtClean="0"/>
              <a:t>3/06/2020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349E7C6-C5E9-4DF7-B6DA-964CC5E6B268}" type="slidenum">
              <a:rPr lang="en-AU" smtClean="0"/>
              <a:t>‹#›</a:t>
            </a:fld>
            <a:endParaRPr lang="en-AU"/>
          </a:p>
        </p:txBody>
      </p:sp>
    </p:spTree>
    <p:extLst>
      <p:ext uri="{BB962C8B-B14F-4D97-AF65-F5344CB8AC3E}">
        <p14:creationId xmlns:p14="http://schemas.microsoft.com/office/powerpoint/2010/main" val="3217776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Blank Pag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299" y="498373"/>
            <a:ext cx="1642768" cy="608312"/>
          </a:xfrm>
          <a:prstGeom prst="rect">
            <a:avLst/>
          </a:prstGeom>
        </p:spPr>
      </p:pic>
    </p:spTree>
    <p:extLst>
      <p:ext uri="{BB962C8B-B14F-4D97-AF65-F5344CB8AC3E}">
        <p14:creationId xmlns:p14="http://schemas.microsoft.com/office/powerpoint/2010/main" val="208488462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DC7CE13-7A42-41B1-A063-8869B5070320}" type="datetimeFigureOut">
              <a:rPr lang="en-AU" smtClean="0"/>
              <a:t>3/06/2020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349E7C6-C5E9-4DF7-B6DA-964CC5E6B268}" type="slidenum">
              <a:rPr lang="en-AU" smtClean="0"/>
              <a:t>‹#›</a:t>
            </a:fld>
            <a:endParaRPr lang="en-AU"/>
          </a:p>
        </p:txBody>
      </p:sp>
    </p:spTree>
    <p:extLst>
      <p:ext uri="{BB962C8B-B14F-4D97-AF65-F5344CB8AC3E}">
        <p14:creationId xmlns:p14="http://schemas.microsoft.com/office/powerpoint/2010/main" val="3475476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C7CE13-7A42-41B1-A063-8869B5070320}" type="datetimeFigureOut">
              <a:rPr lang="en-AU" smtClean="0"/>
              <a:t>3/06/2020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349E7C6-C5E9-4DF7-B6DA-964CC5E6B268}" type="slidenum">
              <a:rPr lang="en-AU" smtClean="0"/>
              <a:t>‹#›</a:t>
            </a:fld>
            <a:endParaRPr lang="en-AU"/>
          </a:p>
        </p:txBody>
      </p:sp>
    </p:spTree>
    <p:extLst>
      <p:ext uri="{BB962C8B-B14F-4D97-AF65-F5344CB8AC3E}">
        <p14:creationId xmlns:p14="http://schemas.microsoft.com/office/powerpoint/2010/main" val="867333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0DC7CE13-7A42-41B1-A063-8869B5070320}" type="datetimeFigureOut">
              <a:rPr lang="en-AU" smtClean="0"/>
              <a:t>3/06/2020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349E7C6-C5E9-4DF7-B6DA-964CC5E6B268}" type="slidenum">
              <a:rPr lang="en-AU" smtClean="0"/>
              <a:t>‹#›</a:t>
            </a:fld>
            <a:endParaRPr lang="en-AU"/>
          </a:p>
        </p:txBody>
      </p:sp>
    </p:spTree>
    <p:extLst>
      <p:ext uri="{BB962C8B-B14F-4D97-AF65-F5344CB8AC3E}">
        <p14:creationId xmlns:p14="http://schemas.microsoft.com/office/powerpoint/2010/main" val="134225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0DC7CE13-7A42-41B1-A063-8869B5070320}" type="datetimeFigureOut">
              <a:rPr lang="en-AU" smtClean="0"/>
              <a:t>3/06/2020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349E7C6-C5E9-4DF7-B6DA-964CC5E6B268}" type="slidenum">
              <a:rPr lang="en-AU" smtClean="0"/>
              <a:t>‹#›</a:t>
            </a:fld>
            <a:endParaRPr lang="en-AU"/>
          </a:p>
        </p:txBody>
      </p:sp>
    </p:spTree>
    <p:extLst>
      <p:ext uri="{BB962C8B-B14F-4D97-AF65-F5344CB8AC3E}">
        <p14:creationId xmlns:p14="http://schemas.microsoft.com/office/powerpoint/2010/main" val="1627509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0DC7CE13-7A42-41B1-A063-8869B5070320}" type="datetimeFigureOut">
              <a:rPr lang="en-AU" smtClean="0"/>
              <a:t>3/06/2020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349E7C6-C5E9-4DF7-B6DA-964CC5E6B268}" type="slidenum">
              <a:rPr lang="en-AU" smtClean="0"/>
              <a:t>‹#›</a:t>
            </a:fld>
            <a:endParaRPr lang="en-AU"/>
          </a:p>
        </p:txBody>
      </p:sp>
    </p:spTree>
    <p:extLst>
      <p:ext uri="{BB962C8B-B14F-4D97-AF65-F5344CB8AC3E}">
        <p14:creationId xmlns:p14="http://schemas.microsoft.com/office/powerpoint/2010/main" val="1394679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C7CE13-7A42-41B1-A063-8869B5070320}" type="datetimeFigureOut">
              <a:rPr lang="en-AU" smtClean="0"/>
              <a:t>3/06/2020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349E7C6-C5E9-4DF7-B6DA-964CC5E6B268}" type="slidenum">
              <a:rPr lang="en-AU" smtClean="0"/>
              <a:t>‹#›</a:t>
            </a:fld>
            <a:endParaRPr lang="en-AU"/>
          </a:p>
        </p:txBody>
      </p:sp>
    </p:spTree>
    <p:extLst>
      <p:ext uri="{BB962C8B-B14F-4D97-AF65-F5344CB8AC3E}">
        <p14:creationId xmlns:p14="http://schemas.microsoft.com/office/powerpoint/2010/main" val="3002165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C7CE13-7A42-41B1-A063-8869B5070320}" type="datetimeFigureOut">
              <a:rPr lang="en-AU" smtClean="0"/>
              <a:t>3/06/2020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349E7C6-C5E9-4DF7-B6DA-964CC5E6B268}" type="slidenum">
              <a:rPr lang="en-AU" smtClean="0"/>
              <a:t>‹#›</a:t>
            </a:fld>
            <a:endParaRPr lang="en-AU"/>
          </a:p>
        </p:txBody>
      </p:sp>
    </p:spTree>
    <p:extLst>
      <p:ext uri="{BB962C8B-B14F-4D97-AF65-F5344CB8AC3E}">
        <p14:creationId xmlns:p14="http://schemas.microsoft.com/office/powerpoint/2010/main" val="1447622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C7CE13-7A42-41B1-A063-8869B5070320}" type="datetimeFigureOut">
              <a:rPr lang="en-AU" smtClean="0"/>
              <a:t>3/06/2020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349E7C6-C5E9-4DF7-B6DA-964CC5E6B268}" type="slidenum">
              <a:rPr lang="en-AU" smtClean="0"/>
              <a:t>‹#›</a:t>
            </a:fld>
            <a:endParaRPr lang="en-AU"/>
          </a:p>
        </p:txBody>
      </p:sp>
    </p:spTree>
    <p:extLst>
      <p:ext uri="{BB962C8B-B14F-4D97-AF65-F5344CB8AC3E}">
        <p14:creationId xmlns:p14="http://schemas.microsoft.com/office/powerpoint/2010/main" val="2401930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C7CE13-7A42-41B1-A063-8869B5070320}" type="datetimeFigureOut">
              <a:rPr lang="en-AU" smtClean="0"/>
              <a:t>3/06/2020</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49E7C6-C5E9-4DF7-B6DA-964CC5E6B268}" type="slidenum">
              <a:rPr lang="en-AU" smtClean="0"/>
              <a:t>‹#›</a:t>
            </a:fld>
            <a:endParaRPr lang="en-AU"/>
          </a:p>
        </p:txBody>
      </p:sp>
    </p:spTree>
    <p:extLst>
      <p:ext uri="{BB962C8B-B14F-4D97-AF65-F5344CB8AC3E}">
        <p14:creationId xmlns:p14="http://schemas.microsoft.com/office/powerpoint/2010/main" val="1264068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 Id="rId5" Type="http://schemas.openxmlformats.org/officeDocument/2006/relationships/chart" Target="../charts/chart11.xml"/><Relationship Id="rId4" Type="http://schemas.openxmlformats.org/officeDocument/2006/relationships/chart" Target="../charts/char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p:cNvGrpSpPr>
          <p:nvPr/>
        </p:nvGrpSpPr>
        <p:grpSpPr bwMode="auto">
          <a:xfrm>
            <a:off x="3188043" y="2001675"/>
            <a:ext cx="5939628" cy="3461037"/>
            <a:chOff x="528" y="1104"/>
            <a:chExt cx="4752" cy="3423"/>
          </a:xfrm>
        </p:grpSpPr>
        <p:sp>
          <p:nvSpPr>
            <p:cNvPr id="4" name="Text Box 5"/>
            <p:cNvSpPr txBox="1">
              <a:spLocks noChangeArrowheads="1"/>
            </p:cNvSpPr>
            <p:nvPr/>
          </p:nvSpPr>
          <p:spPr bwMode="auto">
            <a:xfrm>
              <a:off x="2160" y="1104"/>
              <a:ext cx="1392" cy="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theory about how something works</a:t>
              </a:r>
            </a:p>
          </p:txBody>
        </p:sp>
        <p:sp>
          <p:nvSpPr>
            <p:cNvPr id="5" name="Text Box 6"/>
            <p:cNvSpPr txBox="1">
              <a:spLocks noChangeArrowheads="1"/>
            </p:cNvSpPr>
            <p:nvPr/>
          </p:nvSpPr>
          <p:spPr bwMode="auto">
            <a:xfrm>
              <a:off x="2256" y="3572"/>
              <a:ext cx="1392" cy="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systematic empirical observations</a:t>
              </a:r>
            </a:p>
          </p:txBody>
        </p:sp>
        <p:sp>
          <p:nvSpPr>
            <p:cNvPr id="6" name="Text Box 7"/>
            <p:cNvSpPr txBox="1">
              <a:spLocks noChangeArrowheads="1"/>
            </p:cNvSpPr>
            <p:nvPr/>
          </p:nvSpPr>
          <p:spPr bwMode="auto">
            <a:xfrm>
              <a:off x="528" y="2199"/>
              <a:ext cx="1392" cy="1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3888" y="2123"/>
              <a:ext cx="1392" cy="1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generating predictions </a:t>
              </a:r>
            </a:p>
            <a:p>
              <a:pPr algn="ctr" eaLnBrk="1" hangingPunct="1">
                <a:spcBef>
                  <a:spcPct val="50000"/>
                </a:spcBef>
              </a:pPr>
              <a:r>
                <a:rPr lang="en-US" altLang="en-US" sz="1600" dirty="0">
                  <a:latin typeface="Times New Roman" panose="02020603050405020304" pitchFamily="18" charset="0"/>
                </a:rPr>
                <a:t>(what would the theory lead you to observe?)</a:t>
              </a:r>
            </a:p>
          </p:txBody>
        </p:sp>
        <p:cxnSp>
          <p:nvCxnSpPr>
            <p:cNvPr id="8" name="AutoShape 9"/>
            <p:cNvCxnSpPr>
              <a:cxnSpLocks noChangeShapeType="1"/>
              <a:stCxn id="4" idx="3"/>
              <a:endCxn id="7" idx="0"/>
            </p:cNvCxnSpPr>
            <p:nvPr/>
          </p:nvCxnSpPr>
          <p:spPr bwMode="auto">
            <a:xfrm>
              <a:off x="3552" y="1398"/>
              <a:ext cx="1032" cy="725"/>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0"/>
            <p:cNvCxnSpPr>
              <a:cxnSpLocks noChangeShapeType="1"/>
              <a:stCxn id="7" idx="2"/>
              <a:endCxn id="5" idx="3"/>
            </p:cNvCxnSpPr>
            <p:nvPr/>
          </p:nvCxnSpPr>
          <p:spPr bwMode="auto">
            <a:xfrm rot="5400000">
              <a:off x="3766" y="3129"/>
              <a:ext cx="69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1"/>
            <p:cNvCxnSpPr>
              <a:cxnSpLocks noChangeShapeType="1"/>
              <a:stCxn id="5" idx="1"/>
              <a:endCxn id="6" idx="2"/>
            </p:cNvCxnSpPr>
            <p:nvPr/>
          </p:nvCxnSpPr>
          <p:spPr bwMode="auto">
            <a:xfrm rot="10800000">
              <a:off x="1224" y="3177"/>
              <a:ext cx="1032" cy="769"/>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2"/>
            <p:cNvCxnSpPr>
              <a:cxnSpLocks noChangeShapeType="1"/>
              <a:stCxn id="6" idx="0"/>
              <a:endCxn id="4" idx="1"/>
            </p:cNvCxnSpPr>
            <p:nvPr/>
          </p:nvCxnSpPr>
          <p:spPr bwMode="auto">
            <a:xfrm rot="-5400000">
              <a:off x="1331" y="1371"/>
              <a:ext cx="721"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5" name="Rectangle 5"/>
          <p:cNvSpPr txBox="1">
            <a:spLocks noChangeArrowheads="1"/>
          </p:cNvSpPr>
          <p:nvPr/>
        </p:nvSpPr>
        <p:spPr>
          <a:xfrm>
            <a:off x="1556951" y="186233"/>
            <a:ext cx="9651782" cy="5093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2400" dirty="0" smtClean="0"/>
              <a:t>The Scientific Method and the research process</a:t>
            </a:r>
          </a:p>
        </p:txBody>
      </p:sp>
      <p:sp>
        <p:nvSpPr>
          <p:cNvPr id="2" name="Rectangle 1"/>
          <p:cNvSpPr/>
          <p:nvPr/>
        </p:nvSpPr>
        <p:spPr>
          <a:xfrm>
            <a:off x="4170633" y="760509"/>
            <a:ext cx="4367862" cy="1200329"/>
          </a:xfrm>
          <a:prstGeom prst="rect">
            <a:avLst/>
          </a:prstGeom>
          <a:ln>
            <a:solidFill>
              <a:srgbClr val="00B0F0"/>
            </a:solidFill>
          </a:ln>
        </p:spPr>
        <p:txBody>
          <a:bodyPr wrap="square">
            <a:spAutoFit/>
          </a:bodyPr>
          <a:lstStyle/>
          <a:p>
            <a:pPr indent="-342900">
              <a:buAutoNum type="arabicPeriod"/>
            </a:pPr>
            <a:r>
              <a:rPr lang="en-AU" b="1" dirty="0" smtClean="0">
                <a:latin typeface="Calibri" panose="020F0502020204030204" pitchFamily="34" charset="0"/>
                <a:ea typeface="Calibri" panose="020F0502020204030204" pitchFamily="34" charset="0"/>
                <a:cs typeface="Times New Roman" panose="02020603050405020304" pitchFamily="18" charset="0"/>
              </a:rPr>
              <a:t>What </a:t>
            </a:r>
            <a:r>
              <a:rPr lang="en-AU" b="1" dirty="0">
                <a:latin typeface="Calibri" panose="020F0502020204030204" pitchFamily="34" charset="0"/>
                <a:ea typeface="Calibri" panose="020F0502020204030204" pitchFamily="34" charset="0"/>
                <a:cs typeface="Times New Roman" panose="02020603050405020304" pitchFamily="18" charset="0"/>
              </a:rPr>
              <a:t>is the research question</a:t>
            </a:r>
            <a:r>
              <a:rPr lang="en-AU" b="1" dirty="0" smtClean="0">
                <a:latin typeface="Calibri" panose="020F0502020204030204" pitchFamily="34" charset="0"/>
                <a:ea typeface="Calibri" panose="020F0502020204030204" pitchFamily="34" charset="0"/>
                <a:cs typeface="Times New Roman" panose="02020603050405020304" pitchFamily="18" charset="0"/>
              </a:rPr>
              <a:t>?</a:t>
            </a:r>
          </a:p>
          <a:p>
            <a:pPr indent="-342900">
              <a:buFont typeface="Arial" panose="020B0604020202020204" pitchFamily="34" charset="0"/>
              <a:buChar char="•"/>
            </a:pPr>
            <a:r>
              <a:rPr lang="en-AU" b="1" dirty="0" smtClean="0">
                <a:latin typeface="Calibri" panose="020F0502020204030204" pitchFamily="34" charset="0"/>
                <a:ea typeface="Calibri" panose="020F0502020204030204" pitchFamily="34" charset="0"/>
                <a:cs typeface="Times New Roman" panose="02020603050405020304" pitchFamily="18" charset="0"/>
              </a:rPr>
              <a:t>What are the theoretical variables / constructs.</a:t>
            </a:r>
          </a:p>
          <a:p>
            <a:pPr indent="-342900">
              <a:buFont typeface="Arial" panose="020B0604020202020204" pitchFamily="34" charset="0"/>
              <a:buChar char="•"/>
            </a:pPr>
            <a:r>
              <a:rPr lang="en-AU" b="1" dirty="0" smtClean="0">
                <a:latin typeface="Calibri" panose="020F0502020204030204" pitchFamily="34" charset="0"/>
                <a:ea typeface="Calibri" panose="020F0502020204030204" pitchFamily="34" charset="0"/>
                <a:cs typeface="Times New Roman" panose="02020603050405020304" pitchFamily="18" charset="0"/>
              </a:rPr>
              <a:t>What are the operational variables</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p:cNvSpPr/>
          <p:nvPr/>
        </p:nvSpPr>
        <p:spPr>
          <a:xfrm>
            <a:off x="8734438" y="1798001"/>
            <a:ext cx="3178630" cy="1025922"/>
          </a:xfrm>
          <a:prstGeom prst="rect">
            <a:avLst/>
          </a:prstGeom>
          <a:ln>
            <a:solidFill>
              <a:srgbClr val="00B0F0"/>
            </a:solidFill>
          </a:ln>
        </p:spPr>
        <p:txBody>
          <a:bodyPr wrap="square">
            <a:spAutoFit/>
          </a:bodyPr>
          <a:lstStyle/>
          <a:p>
            <a:pPr>
              <a:spcAft>
                <a:spcPts val="800"/>
              </a:spcAft>
            </a:pPr>
            <a:r>
              <a:rPr lang="en-AU" b="1" dirty="0" smtClean="0">
                <a:latin typeface="Calibri" panose="020F0502020204030204" pitchFamily="34" charset="0"/>
                <a:ea typeface="Calibri" panose="020F0502020204030204" pitchFamily="34" charset="0"/>
                <a:cs typeface="Times New Roman" panose="02020603050405020304" pitchFamily="18" charset="0"/>
              </a:rPr>
              <a:t>2. What </a:t>
            </a:r>
            <a:r>
              <a:rPr lang="en-AU" b="1" dirty="0">
                <a:latin typeface="Calibri" panose="020F0502020204030204" pitchFamily="34" charset="0"/>
                <a:ea typeface="Calibri" panose="020F0502020204030204" pitchFamily="34" charset="0"/>
                <a:cs typeface="Times New Roman" panose="02020603050405020304" pitchFamily="18" charset="0"/>
              </a:rPr>
              <a:t>are the hypotheses? </a:t>
            </a:r>
            <a:endParaRPr lang="en-AU" dirty="0">
              <a:latin typeface="Calibri" panose="020F0502020204030204" pitchFamily="34" charset="0"/>
              <a:ea typeface="Calibri" panose="020F0502020204030204" pitchFamily="34" charset="0"/>
              <a:cs typeface="Times New Roman" panose="02020603050405020304" pitchFamily="18" charset="0"/>
            </a:endParaRPr>
          </a:p>
          <a:p>
            <a:r>
              <a:rPr lang="en-AU" b="1" dirty="0">
                <a:latin typeface="Calibri" panose="020F0502020204030204" pitchFamily="34" charset="0"/>
                <a:ea typeface="Calibri" panose="020F0502020204030204" pitchFamily="34" charset="0"/>
                <a:cs typeface="Times New Roman" panose="02020603050405020304" pitchFamily="18" charset="0"/>
              </a:rPr>
              <a:t>3. What do you expect to find if the theory is correct</a:t>
            </a:r>
            <a:endParaRPr lang="en-AU" dirty="0"/>
          </a:p>
        </p:txBody>
      </p:sp>
      <p:sp>
        <p:nvSpPr>
          <p:cNvPr id="13" name="Rectangle 12"/>
          <p:cNvSpPr/>
          <p:nvPr/>
        </p:nvSpPr>
        <p:spPr>
          <a:xfrm>
            <a:off x="8734438" y="4493135"/>
            <a:ext cx="3178630" cy="923330"/>
          </a:xfrm>
          <a:prstGeom prst="rect">
            <a:avLst/>
          </a:prstGeom>
          <a:ln>
            <a:solidFill>
              <a:srgbClr val="00B0F0"/>
            </a:solidFill>
          </a:ln>
        </p:spPr>
        <p:txBody>
          <a:bodyPr wrap="square">
            <a:spAutoFit/>
          </a:bodyPr>
          <a:lstStyle/>
          <a:p>
            <a:r>
              <a:rPr lang="en-AU" dirty="0" smtClean="0">
                <a:latin typeface="Calibri" panose="020F0502020204030204" pitchFamily="34" charset="0"/>
                <a:ea typeface="Calibri" panose="020F0502020204030204" pitchFamily="34" charset="0"/>
                <a:cs typeface="Times New Roman" panose="02020603050405020304" pitchFamily="18" charset="0"/>
              </a:rPr>
              <a:t>4. </a:t>
            </a:r>
            <a:r>
              <a:rPr lang="en-AU" b="1" dirty="0">
                <a:latin typeface="Calibri" panose="020F0502020204030204" pitchFamily="34" charset="0"/>
                <a:ea typeface="Calibri" panose="020F0502020204030204" pitchFamily="34" charset="0"/>
                <a:cs typeface="Times New Roman" panose="02020603050405020304" pitchFamily="18" charset="0"/>
              </a:rPr>
              <a:t>What type of investigation is being used</a:t>
            </a:r>
            <a:endParaRPr lang="en-AU" dirty="0">
              <a:latin typeface="Calibri" panose="020F0502020204030204" pitchFamily="34" charset="0"/>
              <a:ea typeface="Calibri" panose="020F0502020204030204" pitchFamily="34" charset="0"/>
              <a:cs typeface="Times New Roman" panose="02020603050405020304" pitchFamily="18" charset="0"/>
            </a:endParaRPr>
          </a:p>
          <a:p>
            <a:r>
              <a:rPr lang="en-AU" dirty="0" smtClean="0">
                <a:latin typeface="Calibri" panose="020F0502020204030204" pitchFamily="34" charset="0"/>
                <a:ea typeface="Calibri" panose="020F0502020204030204" pitchFamily="34" charset="0"/>
                <a:cs typeface="Times New Roman" panose="02020603050405020304" pitchFamily="18" charset="0"/>
              </a:rPr>
              <a:t>5. </a:t>
            </a:r>
            <a:r>
              <a:rPr lang="en-AU" b="1" dirty="0">
                <a:latin typeface="Calibri" panose="020F0502020204030204" pitchFamily="34" charset="0"/>
                <a:ea typeface="Calibri" panose="020F0502020204030204" pitchFamily="34" charset="0"/>
                <a:cs typeface="Times New Roman" panose="02020603050405020304" pitchFamily="18" charset="0"/>
              </a:rPr>
              <a:t>What are IVs and/or </a:t>
            </a:r>
            <a:r>
              <a:rPr lang="en-AU" b="1" dirty="0" smtClean="0">
                <a:latin typeface="Calibri" panose="020F0502020204030204" pitchFamily="34" charset="0"/>
                <a:ea typeface="Calibri" panose="020F0502020204030204" pitchFamily="34" charset="0"/>
                <a:cs typeface="Times New Roman" panose="02020603050405020304" pitchFamily="18" charset="0"/>
              </a:rPr>
              <a:t>DV’s</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p:cNvSpPr/>
          <p:nvPr/>
        </p:nvSpPr>
        <p:spPr>
          <a:xfrm>
            <a:off x="4170633" y="5515365"/>
            <a:ext cx="4367862" cy="1218819"/>
          </a:xfrm>
          <a:prstGeom prst="rect">
            <a:avLst/>
          </a:prstGeom>
          <a:ln>
            <a:solidFill>
              <a:srgbClr val="00B0F0"/>
            </a:solidFill>
          </a:ln>
        </p:spPr>
        <p:txBody>
          <a:bodyPr wrap="square">
            <a:spAutoFit/>
          </a:bodyPr>
          <a:lstStyle/>
          <a:p>
            <a:r>
              <a:rPr lang="en-AU" dirty="0" smtClean="0">
                <a:latin typeface="Calibri" panose="020F0502020204030204" pitchFamily="34" charset="0"/>
                <a:ea typeface="Calibri" panose="020F0502020204030204" pitchFamily="34" charset="0"/>
                <a:cs typeface="Times New Roman" panose="02020603050405020304" pitchFamily="18" charset="0"/>
              </a:rPr>
              <a:t>6. </a:t>
            </a:r>
            <a:r>
              <a:rPr lang="en-AU" b="1" dirty="0" smtClean="0">
                <a:latin typeface="Calibri" panose="020F0502020204030204" pitchFamily="34" charset="0"/>
                <a:ea typeface="Calibri" panose="020F0502020204030204" pitchFamily="34" charset="0"/>
                <a:cs typeface="Times New Roman" panose="02020603050405020304" pitchFamily="18" charset="0"/>
              </a:rPr>
              <a:t>Find </a:t>
            </a:r>
            <a:r>
              <a:rPr lang="en-AU" b="1" dirty="0">
                <a:latin typeface="Calibri" panose="020F0502020204030204" pitchFamily="34" charset="0"/>
                <a:ea typeface="Calibri" panose="020F0502020204030204" pitchFamily="34" charset="0"/>
                <a:cs typeface="Times New Roman" panose="02020603050405020304" pitchFamily="18" charset="0"/>
              </a:rPr>
              <a:t>Means, Standard </a:t>
            </a:r>
            <a:r>
              <a:rPr lang="en-AU" b="1" dirty="0" smtClean="0">
                <a:latin typeface="Calibri" panose="020F0502020204030204" pitchFamily="34" charset="0"/>
                <a:ea typeface="Calibri" panose="020F0502020204030204" pitchFamily="34" charset="0"/>
                <a:cs typeface="Times New Roman" panose="02020603050405020304" pitchFamily="18" charset="0"/>
              </a:rPr>
              <a:t>Deviation</a:t>
            </a:r>
            <a:endParaRPr lang="en-AU" dirty="0">
              <a:latin typeface="Calibri" panose="020F0502020204030204" pitchFamily="34" charset="0"/>
              <a:ea typeface="Calibri" panose="020F0502020204030204" pitchFamily="34" charset="0"/>
              <a:cs typeface="Times New Roman" panose="02020603050405020304" pitchFamily="18" charset="0"/>
            </a:endParaRPr>
          </a:p>
          <a:p>
            <a:r>
              <a:rPr lang="en-AU" dirty="0" smtClean="0">
                <a:latin typeface="Calibri" panose="020F0502020204030204" pitchFamily="34" charset="0"/>
                <a:ea typeface="Calibri" panose="020F0502020204030204" pitchFamily="34" charset="0"/>
                <a:cs typeface="Times New Roman" panose="02020603050405020304" pitchFamily="18" charset="0"/>
              </a:rPr>
              <a:t>7. </a:t>
            </a:r>
            <a:r>
              <a:rPr lang="en-AU" b="1" dirty="0">
                <a:latin typeface="Calibri" panose="020F0502020204030204" pitchFamily="34" charset="0"/>
                <a:ea typeface="Calibri" panose="020F0502020204030204" pitchFamily="34" charset="0"/>
                <a:cs typeface="Times New Roman" panose="02020603050405020304" pitchFamily="18" charset="0"/>
              </a:rPr>
              <a:t>What type of graph should we </a:t>
            </a:r>
            <a:r>
              <a:rPr lang="en-AU" b="1" dirty="0" smtClean="0">
                <a:latin typeface="Calibri" panose="020F0502020204030204" pitchFamily="34" charset="0"/>
                <a:ea typeface="Calibri" panose="020F0502020204030204" pitchFamily="34" charset="0"/>
                <a:cs typeface="Times New Roman" panose="02020603050405020304" pitchFamily="18" charset="0"/>
              </a:rPr>
              <a:t>use</a:t>
            </a:r>
            <a:endParaRPr lang="en-AU" dirty="0">
              <a:latin typeface="Calibri" panose="020F0502020204030204" pitchFamily="34" charset="0"/>
              <a:ea typeface="Calibri" panose="020F0502020204030204" pitchFamily="34" charset="0"/>
              <a:cs typeface="Times New Roman" panose="02020603050405020304" pitchFamily="18" charset="0"/>
            </a:endParaRPr>
          </a:p>
          <a:p>
            <a:pPr>
              <a:tabLst>
                <a:tab pos="540385" algn="l"/>
              </a:tabLst>
            </a:pPr>
            <a:r>
              <a:rPr lang="en-AU" dirty="0" smtClean="0">
                <a:latin typeface="Calibri" panose="020F0502020204030204" pitchFamily="34" charset="0"/>
                <a:ea typeface="Calibri" panose="020F0502020204030204" pitchFamily="34" charset="0"/>
                <a:cs typeface="Times New Roman" panose="02020603050405020304" pitchFamily="18" charset="0"/>
              </a:rPr>
              <a:t>8. </a:t>
            </a:r>
            <a:r>
              <a:rPr lang="en-AU" b="1" dirty="0" smtClean="0">
                <a:latin typeface="Calibri" panose="020F0502020204030204" pitchFamily="34" charset="0"/>
                <a:ea typeface="Calibri" panose="020F0502020204030204" pitchFamily="34" charset="0"/>
                <a:cs typeface="Times New Roman" panose="02020603050405020304" pitchFamily="18" charset="0"/>
              </a:rPr>
              <a:t>Make </a:t>
            </a:r>
            <a:r>
              <a:rPr lang="en-AU" b="1" dirty="0">
                <a:latin typeface="Calibri" panose="020F0502020204030204" pitchFamily="34" charset="0"/>
                <a:ea typeface="Calibri" panose="020F0502020204030204" pitchFamily="34" charset="0"/>
                <a:cs typeface="Times New Roman" panose="02020603050405020304" pitchFamily="18" charset="0"/>
              </a:rPr>
              <a:t>appropriate Graph</a:t>
            </a:r>
            <a:endParaRPr lang="en-AU" dirty="0">
              <a:latin typeface="Calibri" panose="020F0502020204030204" pitchFamily="34" charset="0"/>
              <a:ea typeface="Calibri" panose="020F0502020204030204" pitchFamily="34" charset="0"/>
              <a:cs typeface="Times New Roman" panose="02020603050405020304" pitchFamily="18" charset="0"/>
            </a:endParaRPr>
          </a:p>
          <a:p>
            <a:pPr>
              <a:tabLst>
                <a:tab pos="540385" algn="l"/>
              </a:tabLst>
            </a:pPr>
            <a:r>
              <a:rPr lang="en-AU" dirty="0" smtClean="0">
                <a:latin typeface="Calibri" panose="020F0502020204030204" pitchFamily="34" charset="0"/>
                <a:ea typeface="Calibri" panose="020F0502020204030204" pitchFamily="34" charset="0"/>
                <a:cs typeface="Times New Roman" panose="02020603050405020304" pitchFamily="18" charset="0"/>
              </a:rPr>
              <a:t>9. </a:t>
            </a:r>
            <a:r>
              <a:rPr lang="en-AU" b="1" dirty="0">
                <a:latin typeface="Calibri" panose="020F0502020204030204" pitchFamily="34" charset="0"/>
                <a:ea typeface="Calibri" panose="020F0502020204030204" pitchFamily="34" charset="0"/>
                <a:cs typeface="Times New Roman" panose="02020603050405020304" pitchFamily="18" charset="0"/>
              </a:rPr>
              <a:t>Does the data conform with expectations</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p:cNvSpPr/>
          <p:nvPr/>
        </p:nvSpPr>
        <p:spPr>
          <a:xfrm>
            <a:off x="382919" y="4508219"/>
            <a:ext cx="3439893" cy="1258421"/>
          </a:xfrm>
          <a:prstGeom prst="rect">
            <a:avLst/>
          </a:prstGeom>
          <a:ln>
            <a:solidFill>
              <a:srgbClr val="00B0F0"/>
            </a:solidFill>
          </a:ln>
        </p:spPr>
        <p:txBody>
          <a:bodyPr wrap="square">
            <a:spAutoFit/>
          </a:bodyPr>
          <a:lstStyle/>
          <a:p>
            <a:pPr>
              <a:tabLst>
                <a:tab pos="540385" algn="l"/>
              </a:tabLst>
            </a:pPr>
            <a:r>
              <a:rPr lang="en-AU" dirty="0" smtClean="0">
                <a:latin typeface="Calibri" panose="020F0502020204030204" pitchFamily="34" charset="0"/>
                <a:ea typeface="Calibri" panose="020F0502020204030204" pitchFamily="34" charset="0"/>
                <a:cs typeface="Times New Roman" panose="02020603050405020304" pitchFamily="18" charset="0"/>
              </a:rPr>
              <a:t>10.  </a:t>
            </a:r>
            <a:r>
              <a:rPr lang="en-AU" b="1" dirty="0">
                <a:latin typeface="Calibri" panose="020F0502020204030204" pitchFamily="34" charset="0"/>
                <a:ea typeface="Calibri" panose="020F0502020204030204" pitchFamily="34" charset="0"/>
                <a:cs typeface="Times New Roman" panose="02020603050405020304" pitchFamily="18" charset="0"/>
              </a:rPr>
              <a:t>What statistics do we use</a:t>
            </a:r>
            <a:r>
              <a:rPr lang="en-AU" b="1" dirty="0" smtClean="0">
                <a:latin typeface="Calibri" panose="020F0502020204030204" pitchFamily="34" charset="0"/>
                <a:ea typeface="Calibri" panose="020F0502020204030204" pitchFamily="34" charset="0"/>
                <a:cs typeface="Times New Roman" panose="02020603050405020304" pitchFamily="18" charset="0"/>
              </a:rPr>
              <a:t>?</a:t>
            </a:r>
            <a:endParaRPr lang="en-AU"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AutoNum type="arabicPeriod" startAt="11"/>
              <a:tabLst>
                <a:tab pos="540385" algn="l"/>
              </a:tabLst>
            </a:pPr>
            <a:r>
              <a:rPr lang="en-AU" b="1" dirty="0" smtClean="0">
                <a:latin typeface="Calibri" panose="020F0502020204030204" pitchFamily="34" charset="0"/>
                <a:ea typeface="Calibri" panose="020F0502020204030204" pitchFamily="34" charset="0"/>
                <a:cs typeface="Times New Roman" panose="02020603050405020304" pitchFamily="18" charset="0"/>
              </a:rPr>
              <a:t>What </a:t>
            </a:r>
            <a:r>
              <a:rPr lang="en-AU" b="1" dirty="0">
                <a:latin typeface="Calibri" panose="020F0502020204030204" pitchFamily="34" charset="0"/>
                <a:ea typeface="Calibri" panose="020F0502020204030204" pitchFamily="34" charset="0"/>
                <a:cs typeface="Times New Roman" panose="02020603050405020304" pitchFamily="18" charset="0"/>
              </a:rPr>
              <a:t>is the value </a:t>
            </a:r>
            <a:r>
              <a:rPr lang="en-AU" b="1" dirty="0" smtClean="0">
                <a:latin typeface="Calibri" panose="020F0502020204030204" pitchFamily="34" charset="0"/>
                <a:ea typeface="Calibri" panose="020F0502020204030204" pitchFamily="34" charset="0"/>
                <a:cs typeface="Times New Roman" panose="02020603050405020304" pitchFamily="18" charset="0"/>
              </a:rPr>
              <a:t>of the statistic and p-value</a:t>
            </a:r>
          </a:p>
          <a:p>
            <a:pPr marL="342900" indent="-342900">
              <a:lnSpc>
                <a:spcPct val="107000"/>
              </a:lnSpc>
              <a:spcAft>
                <a:spcPts val="800"/>
              </a:spcAft>
              <a:buAutoNum type="arabicPeriod" startAt="11"/>
              <a:tabLst>
                <a:tab pos="540385" algn="l"/>
              </a:tabLst>
            </a:pPr>
            <a:r>
              <a:rPr lang="en-AU" dirty="0" smtClean="0">
                <a:latin typeface="Calibri" panose="020F0502020204030204" pitchFamily="34" charset="0"/>
                <a:ea typeface="Calibri" panose="020F0502020204030204" pitchFamily="34" charset="0"/>
                <a:cs typeface="Times New Roman" panose="02020603050405020304" pitchFamily="18" charset="0"/>
              </a:rPr>
              <a:t> </a:t>
            </a:r>
            <a:r>
              <a:rPr lang="en-AU" b="1" dirty="0">
                <a:latin typeface="Calibri" panose="020F0502020204030204" pitchFamily="34" charset="0"/>
                <a:ea typeface="Calibri" panose="020F0502020204030204" pitchFamily="34" charset="0"/>
                <a:cs typeface="Times New Roman" panose="02020603050405020304" pitchFamily="18" charset="0"/>
              </a:rPr>
              <a:t>Is the p-value less than (&lt;) .05</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Rectangle 15"/>
          <p:cNvSpPr/>
          <p:nvPr/>
        </p:nvSpPr>
        <p:spPr>
          <a:xfrm>
            <a:off x="364484" y="1799578"/>
            <a:ext cx="3457683" cy="1200329"/>
          </a:xfrm>
          <a:prstGeom prst="rect">
            <a:avLst/>
          </a:prstGeom>
          <a:ln>
            <a:solidFill>
              <a:srgbClr val="00B0F0"/>
            </a:solidFill>
          </a:ln>
        </p:spPr>
        <p:txBody>
          <a:bodyPr wrap="square">
            <a:spAutoFit/>
          </a:bodyPr>
          <a:lstStyle/>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13. </a:t>
            </a:r>
            <a:r>
              <a:rPr lang="en-AU" b="1" dirty="0">
                <a:latin typeface="Calibri" panose="020F0502020204030204" pitchFamily="34" charset="0"/>
                <a:ea typeface="Calibri" panose="020F0502020204030204" pitchFamily="34" charset="0"/>
                <a:cs typeface="Times New Roman" panose="02020603050405020304" pitchFamily="18" charset="0"/>
              </a:rPr>
              <a:t>Has the hypothesis been confirmed</a:t>
            </a:r>
            <a:endParaRPr lang="en-AU" dirty="0">
              <a:latin typeface="Calibri" panose="020F0502020204030204" pitchFamily="34" charset="0"/>
              <a:ea typeface="Calibri" panose="020F0502020204030204" pitchFamily="34" charset="0"/>
              <a:cs typeface="Times New Roman" panose="02020603050405020304" pitchFamily="18" charset="0"/>
            </a:endParaRPr>
          </a:p>
          <a:p>
            <a:pPr>
              <a:tabLst>
                <a:tab pos="540385" algn="l"/>
              </a:tabLst>
            </a:pPr>
            <a:r>
              <a:rPr lang="en-AU" dirty="0" smtClean="0">
                <a:latin typeface="Calibri" panose="020F0502020204030204" pitchFamily="34" charset="0"/>
                <a:ea typeface="Calibri" panose="020F0502020204030204" pitchFamily="34" charset="0"/>
                <a:cs typeface="Times New Roman" panose="02020603050405020304" pitchFamily="18" charset="0"/>
              </a:rPr>
              <a:t>14</a:t>
            </a:r>
            <a:r>
              <a:rPr lang="en-AU" dirty="0">
                <a:latin typeface="Calibri" panose="020F0502020204030204" pitchFamily="34" charset="0"/>
                <a:ea typeface="Calibri" panose="020F0502020204030204" pitchFamily="34" charset="0"/>
                <a:cs typeface="Times New Roman" panose="02020603050405020304" pitchFamily="18" charset="0"/>
              </a:rPr>
              <a:t>. </a:t>
            </a:r>
            <a:r>
              <a:rPr lang="en-AU" b="1" dirty="0">
                <a:latin typeface="Calibri" panose="020F0502020204030204" pitchFamily="34" charset="0"/>
                <a:ea typeface="Calibri" panose="020F0502020204030204" pitchFamily="34" charset="0"/>
                <a:cs typeface="Times New Roman" panose="02020603050405020304" pitchFamily="18" charset="0"/>
              </a:rPr>
              <a:t>What is the answer to the research question</a:t>
            </a:r>
            <a:r>
              <a:rPr lang="en-AU" dirty="0">
                <a:latin typeface="Calibri" panose="020F0502020204030204" pitchFamily="34" charset="0"/>
                <a:ea typeface="Calibri" panose="020F0502020204030204" pitchFamily="34" charset="0"/>
                <a:cs typeface="Times New Roman" panose="02020603050405020304" pitchFamily="18" charset="0"/>
              </a:rPr>
              <a:t>.</a:t>
            </a:r>
          </a:p>
        </p:txBody>
      </p:sp>
      <p:sp>
        <p:nvSpPr>
          <p:cNvPr id="19" name="Rectangle 5"/>
          <p:cNvSpPr txBox="1">
            <a:spLocks noChangeArrowheads="1"/>
          </p:cNvSpPr>
          <p:nvPr/>
        </p:nvSpPr>
        <p:spPr>
          <a:xfrm>
            <a:off x="4407059" y="3753565"/>
            <a:ext cx="3600450" cy="5093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1600" dirty="0" smtClean="0">
                <a:solidFill>
                  <a:srgbClr val="7030A0"/>
                </a:solidFill>
              </a:rPr>
              <a:t>Scientific Method</a:t>
            </a:r>
          </a:p>
        </p:txBody>
      </p:sp>
    </p:spTree>
    <p:extLst>
      <p:ext uri="{BB962C8B-B14F-4D97-AF65-F5344CB8AC3E}">
        <p14:creationId xmlns:p14="http://schemas.microsoft.com/office/powerpoint/2010/main" val="3983483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833231"/>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smtClean="0"/>
              <a:t>Elements in an Experimental Design</a:t>
            </a:r>
          </a:p>
        </p:txBody>
      </p:sp>
      <p:sp>
        <p:nvSpPr>
          <p:cNvPr id="3" name="Rectangle 6"/>
          <p:cNvSpPr txBox="1">
            <a:spLocks noChangeArrowheads="1"/>
          </p:cNvSpPr>
          <p:nvPr/>
        </p:nvSpPr>
        <p:spPr>
          <a:xfrm>
            <a:off x="1121134" y="1550504"/>
            <a:ext cx="9986837" cy="41910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800" dirty="0" smtClean="0"/>
              <a:t>Experiments </a:t>
            </a:r>
            <a:r>
              <a:rPr lang="en-US" altLang="en-US" sz="2800" dirty="0"/>
              <a:t>ask whether systematic variation in one variable produces variation in another variable</a:t>
            </a:r>
          </a:p>
          <a:p>
            <a:pPr lvl="1"/>
            <a:r>
              <a:rPr lang="en-US" altLang="en-US" sz="2800" dirty="0">
                <a:solidFill>
                  <a:schemeClr val="accent1"/>
                </a:solidFill>
              </a:rPr>
              <a:t>Independent variable</a:t>
            </a:r>
            <a:r>
              <a:rPr lang="en-US" altLang="en-US" sz="2800" dirty="0"/>
              <a:t> (IV)</a:t>
            </a:r>
          </a:p>
          <a:p>
            <a:pPr lvl="2"/>
            <a:r>
              <a:rPr lang="en-US" altLang="en-US" dirty="0"/>
              <a:t>Manipulated by experimenter</a:t>
            </a:r>
          </a:p>
          <a:p>
            <a:pPr lvl="2"/>
            <a:r>
              <a:rPr lang="en-US" altLang="en-US" dirty="0"/>
              <a:t>Has multiple levels</a:t>
            </a:r>
          </a:p>
          <a:p>
            <a:pPr lvl="2"/>
            <a:r>
              <a:rPr lang="en-US" altLang="en-US" dirty="0"/>
              <a:t>Is categorical</a:t>
            </a:r>
          </a:p>
          <a:p>
            <a:pPr lvl="1"/>
            <a:r>
              <a:rPr lang="en-US" altLang="en-US" sz="2800" dirty="0">
                <a:solidFill>
                  <a:schemeClr val="accent1"/>
                </a:solidFill>
              </a:rPr>
              <a:t>Dependent variable</a:t>
            </a:r>
            <a:r>
              <a:rPr lang="en-US" altLang="en-US" sz="2800" dirty="0"/>
              <a:t> (DV): </a:t>
            </a:r>
          </a:p>
          <a:p>
            <a:pPr lvl="2"/>
            <a:r>
              <a:rPr lang="en-US" altLang="en-US" dirty="0"/>
              <a:t>What is measured</a:t>
            </a:r>
          </a:p>
          <a:p>
            <a:pPr lvl="2"/>
            <a:r>
              <a:rPr lang="en-US" altLang="en-US" dirty="0"/>
              <a:t>Participants response</a:t>
            </a:r>
          </a:p>
          <a:p>
            <a:pPr lvl="2"/>
            <a:r>
              <a:rPr lang="en-US" altLang="en-US" dirty="0"/>
              <a:t>Is continuous</a:t>
            </a:r>
          </a:p>
          <a:p>
            <a:r>
              <a:rPr lang="en-US" altLang="en-US" sz="2800" dirty="0"/>
              <a:t>Experiments investigate the </a:t>
            </a:r>
            <a:r>
              <a:rPr lang="en-US" altLang="en-US" sz="2800" dirty="0">
                <a:solidFill>
                  <a:schemeClr val="accent1"/>
                </a:solidFill>
              </a:rPr>
              <a:t>effect</a:t>
            </a:r>
            <a:r>
              <a:rPr lang="en-US" altLang="en-US" sz="2800" dirty="0"/>
              <a:t> of the IV on the </a:t>
            </a:r>
            <a:r>
              <a:rPr lang="en-US" altLang="en-US" sz="2400" dirty="0"/>
              <a:t>DV. Are </a:t>
            </a:r>
            <a:r>
              <a:rPr lang="en-US" altLang="en-US" sz="2400" dirty="0" smtClean="0"/>
              <a:t>there </a:t>
            </a:r>
            <a:r>
              <a:rPr lang="en-US" altLang="en-US" sz="2400" dirty="0">
                <a:solidFill>
                  <a:srgbClr val="0090BA"/>
                </a:solidFill>
              </a:rPr>
              <a:t>difference</a:t>
            </a:r>
            <a:r>
              <a:rPr lang="en-US" altLang="en-US" sz="2400" dirty="0">
                <a:solidFill>
                  <a:srgbClr val="00B0F0"/>
                </a:solidFill>
              </a:rPr>
              <a:t>s</a:t>
            </a:r>
            <a:r>
              <a:rPr lang="en-US" altLang="en-US" sz="2400" dirty="0"/>
              <a:t> on the DV between the levels of the IV</a:t>
            </a:r>
          </a:p>
          <a:p>
            <a:endParaRPr lang="en-US" altLang="en-US" sz="2800" dirty="0" smtClean="0"/>
          </a:p>
        </p:txBody>
      </p:sp>
    </p:spTree>
    <p:extLst>
      <p:ext uri="{BB962C8B-B14F-4D97-AF65-F5344CB8AC3E}">
        <p14:creationId xmlns:p14="http://schemas.microsoft.com/office/powerpoint/2010/main" val="1821914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151969838"/>
              </p:ext>
            </p:extLst>
          </p:nvPr>
        </p:nvGraphicFramePr>
        <p:xfrm>
          <a:off x="959206" y="2554458"/>
          <a:ext cx="10280294" cy="4029274"/>
        </p:xfrm>
        <a:graphic>
          <a:graphicData uri="http://schemas.openxmlformats.org/drawingml/2006/table">
            <a:tbl>
              <a:tblPr firstRow="1" bandRow="1">
                <a:tableStyleId>{5C22544A-7EE6-4342-B048-85BDC9FD1C3A}</a:tableStyleId>
              </a:tblPr>
              <a:tblGrid>
                <a:gridCol w="2709214">
                  <a:extLst>
                    <a:ext uri="{9D8B030D-6E8A-4147-A177-3AD203B41FA5}">
                      <a16:colId xmlns:a16="http://schemas.microsoft.com/office/drawing/2014/main" val="1893892095"/>
                    </a:ext>
                  </a:extLst>
                </a:gridCol>
                <a:gridCol w="1514216">
                  <a:extLst>
                    <a:ext uri="{9D8B030D-6E8A-4147-A177-3AD203B41FA5}">
                      <a16:colId xmlns:a16="http://schemas.microsoft.com/office/drawing/2014/main" val="671591335"/>
                    </a:ext>
                  </a:extLst>
                </a:gridCol>
                <a:gridCol w="1514216">
                  <a:extLst>
                    <a:ext uri="{9D8B030D-6E8A-4147-A177-3AD203B41FA5}">
                      <a16:colId xmlns:a16="http://schemas.microsoft.com/office/drawing/2014/main" val="820366958"/>
                    </a:ext>
                  </a:extLst>
                </a:gridCol>
                <a:gridCol w="1514216">
                  <a:extLst>
                    <a:ext uri="{9D8B030D-6E8A-4147-A177-3AD203B41FA5}">
                      <a16:colId xmlns:a16="http://schemas.microsoft.com/office/drawing/2014/main" val="227268613"/>
                    </a:ext>
                  </a:extLst>
                </a:gridCol>
                <a:gridCol w="1514216">
                  <a:extLst>
                    <a:ext uri="{9D8B030D-6E8A-4147-A177-3AD203B41FA5}">
                      <a16:colId xmlns:a16="http://schemas.microsoft.com/office/drawing/2014/main" val="4152922346"/>
                    </a:ext>
                  </a:extLst>
                </a:gridCol>
                <a:gridCol w="1514216">
                  <a:extLst>
                    <a:ext uri="{9D8B030D-6E8A-4147-A177-3AD203B41FA5}">
                      <a16:colId xmlns:a16="http://schemas.microsoft.com/office/drawing/2014/main" val="3565380188"/>
                    </a:ext>
                  </a:extLst>
                </a:gridCol>
              </a:tblGrid>
              <a:tr h="316888">
                <a:tc>
                  <a:txBody>
                    <a:bodyPr/>
                    <a:lstStyle/>
                    <a:p>
                      <a:endParaRPr lang="en-AU" dirty="0"/>
                    </a:p>
                  </a:txBody>
                  <a:tcPr/>
                </a:tc>
                <a:tc>
                  <a:txBody>
                    <a:bodyPr/>
                    <a:lstStyle/>
                    <a:p>
                      <a:r>
                        <a:rPr lang="en-AU" dirty="0" smtClean="0"/>
                        <a:t>Materials</a:t>
                      </a:r>
                      <a:endParaRPr lang="en-AU" dirty="0"/>
                    </a:p>
                  </a:txBody>
                  <a:tcPr/>
                </a:tc>
                <a:tc>
                  <a:txBody>
                    <a:bodyPr/>
                    <a:lstStyle/>
                    <a:p>
                      <a:r>
                        <a:rPr lang="en-AU" dirty="0" smtClean="0"/>
                        <a:t>Study </a:t>
                      </a:r>
                      <a:endParaRPr lang="en-AU" dirty="0"/>
                    </a:p>
                  </a:txBody>
                  <a:tcPr/>
                </a:tc>
                <a:tc>
                  <a:txBody>
                    <a:bodyPr/>
                    <a:lstStyle/>
                    <a:p>
                      <a:r>
                        <a:rPr lang="en-AU" dirty="0" smtClean="0"/>
                        <a:t>Test</a:t>
                      </a:r>
                      <a:endParaRPr lang="en-AU" dirty="0"/>
                    </a:p>
                  </a:txBody>
                  <a:tcPr/>
                </a:tc>
                <a:tc>
                  <a:txBody>
                    <a:bodyPr/>
                    <a:lstStyle/>
                    <a:p>
                      <a:r>
                        <a:rPr lang="en-AU" dirty="0" smtClean="0"/>
                        <a:t>MC</a:t>
                      </a:r>
                      <a:endParaRPr lang="en-AU" dirty="0"/>
                    </a:p>
                  </a:txBody>
                  <a:tcPr/>
                </a:tc>
                <a:tc>
                  <a:txBody>
                    <a:bodyPr/>
                    <a:lstStyle/>
                    <a:p>
                      <a:r>
                        <a:rPr lang="en-AU" dirty="0" smtClean="0"/>
                        <a:t>Short Answer</a:t>
                      </a:r>
                      <a:endParaRPr lang="en-AU" dirty="0"/>
                    </a:p>
                  </a:txBody>
                  <a:tcPr/>
                </a:tc>
                <a:extLst>
                  <a:ext uri="{0D108BD9-81ED-4DB2-BD59-A6C34878D82A}">
                    <a16:rowId xmlns:a16="http://schemas.microsoft.com/office/drawing/2014/main" val="4282808820"/>
                  </a:ext>
                </a:extLst>
              </a:tr>
              <a:tr h="316888">
                <a:tc>
                  <a:txBody>
                    <a:bodyPr/>
                    <a:lstStyle/>
                    <a:p>
                      <a:r>
                        <a:rPr lang="en-AU" dirty="0" smtClean="0">
                          <a:solidFill>
                            <a:srgbClr val="0070C0"/>
                          </a:solidFill>
                        </a:rPr>
                        <a:t>Does it Vary</a:t>
                      </a:r>
                      <a:endParaRPr lang="en-AU" dirty="0">
                        <a:solidFill>
                          <a:srgbClr val="0070C0"/>
                        </a:solidFill>
                      </a:endParaRPr>
                    </a:p>
                  </a:txBody>
                  <a:tcPr/>
                </a:tc>
                <a:tc>
                  <a:txBody>
                    <a:bodyPr/>
                    <a:lstStyle/>
                    <a:p>
                      <a:r>
                        <a:rPr lang="en-AU" dirty="0" smtClean="0"/>
                        <a:t>No </a:t>
                      </a:r>
                      <a:endParaRPr lang="en-AU" dirty="0"/>
                    </a:p>
                  </a:txBody>
                  <a:tcPr/>
                </a:tc>
                <a:tc>
                  <a:txBody>
                    <a:bodyPr/>
                    <a:lstStyle/>
                    <a:p>
                      <a:r>
                        <a:rPr lang="en-AU" dirty="0" smtClean="0"/>
                        <a:t>Yes</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Yes</a:t>
                      </a:r>
                    </a:p>
                  </a:txBody>
                  <a:tcPr/>
                </a:tc>
                <a:tc>
                  <a:txBody>
                    <a:bodyPr/>
                    <a:lstStyle/>
                    <a:p>
                      <a:r>
                        <a:rPr lang="en-AU" dirty="0" smtClean="0"/>
                        <a:t>Yes</a:t>
                      </a:r>
                      <a:endParaRPr lang="en-AU" dirty="0"/>
                    </a:p>
                  </a:txBody>
                  <a:tcPr/>
                </a:tc>
                <a:tc>
                  <a:txBody>
                    <a:bodyPr/>
                    <a:lstStyle/>
                    <a:p>
                      <a:r>
                        <a:rPr lang="en-AU" dirty="0" smtClean="0"/>
                        <a:t>Yes</a:t>
                      </a:r>
                      <a:endParaRPr lang="en-AU" dirty="0"/>
                    </a:p>
                  </a:txBody>
                  <a:tcPr/>
                </a:tc>
                <a:extLst>
                  <a:ext uri="{0D108BD9-81ED-4DB2-BD59-A6C34878D82A}">
                    <a16:rowId xmlns:a16="http://schemas.microsoft.com/office/drawing/2014/main" val="3346562280"/>
                  </a:ext>
                </a:extLst>
              </a:tr>
              <a:tr h="554554">
                <a:tc>
                  <a:txBody>
                    <a:bodyPr/>
                    <a:lstStyle/>
                    <a:p>
                      <a:r>
                        <a:rPr lang="en-AU" dirty="0" smtClean="0">
                          <a:solidFill>
                            <a:srgbClr val="00B050"/>
                          </a:solidFill>
                        </a:rPr>
                        <a:t>Is it being Manipulated</a:t>
                      </a:r>
                      <a:endParaRPr lang="en-AU" dirty="0">
                        <a:solidFill>
                          <a:srgbClr val="00B050"/>
                        </a:solidFill>
                      </a:endParaRPr>
                    </a:p>
                  </a:txBody>
                  <a:tcPr/>
                </a:tc>
                <a:tc>
                  <a:txBody>
                    <a:bodyPr/>
                    <a:lstStyle/>
                    <a:p>
                      <a:endParaRPr lang="en-AU"/>
                    </a:p>
                  </a:txBody>
                  <a:tcPr/>
                </a:tc>
                <a:tc>
                  <a:txBody>
                    <a:bodyPr/>
                    <a:lstStyle/>
                    <a:p>
                      <a:r>
                        <a:rPr lang="en-AU" dirty="0" smtClean="0"/>
                        <a:t>Yes</a:t>
                      </a:r>
                      <a:endParaRPr lang="en-AU" dirty="0"/>
                    </a:p>
                  </a:txBody>
                  <a:tcPr/>
                </a:tc>
                <a:tc>
                  <a:txBody>
                    <a:bodyPr/>
                    <a:lstStyle/>
                    <a:p>
                      <a:r>
                        <a:rPr lang="en-AU" dirty="0" smtClean="0"/>
                        <a:t>Yes</a:t>
                      </a:r>
                      <a:endParaRPr lang="en-AU" dirty="0"/>
                    </a:p>
                  </a:txBody>
                  <a:tcPr/>
                </a:tc>
                <a:tc>
                  <a:txBody>
                    <a:bodyPr/>
                    <a:lstStyle/>
                    <a:p>
                      <a:r>
                        <a:rPr lang="en-AU" dirty="0" smtClean="0"/>
                        <a:t>No</a:t>
                      </a:r>
                      <a:endParaRPr lang="en-AU" dirty="0"/>
                    </a:p>
                  </a:txBody>
                  <a:tcPr/>
                </a:tc>
                <a:tc>
                  <a:txBody>
                    <a:bodyPr/>
                    <a:lstStyle/>
                    <a:p>
                      <a:r>
                        <a:rPr lang="en-AU" dirty="0" smtClean="0"/>
                        <a:t>No</a:t>
                      </a:r>
                      <a:endParaRPr lang="en-AU" dirty="0"/>
                    </a:p>
                  </a:txBody>
                  <a:tcPr/>
                </a:tc>
                <a:extLst>
                  <a:ext uri="{0D108BD9-81ED-4DB2-BD59-A6C34878D82A}">
                    <a16:rowId xmlns:a16="http://schemas.microsoft.com/office/drawing/2014/main" val="2718575900"/>
                  </a:ext>
                </a:extLst>
              </a:tr>
              <a:tr h="554554">
                <a:tc>
                  <a:txBody>
                    <a:bodyPr/>
                    <a:lstStyle/>
                    <a:p>
                      <a:r>
                        <a:rPr lang="en-AU" dirty="0" smtClean="0">
                          <a:solidFill>
                            <a:srgbClr val="00B050"/>
                          </a:solidFill>
                        </a:rPr>
                        <a:t>Does</a:t>
                      </a:r>
                      <a:r>
                        <a:rPr lang="en-AU" baseline="0" dirty="0" smtClean="0">
                          <a:solidFill>
                            <a:srgbClr val="00B050"/>
                          </a:solidFill>
                        </a:rPr>
                        <a:t> it have Multiple Levels</a:t>
                      </a:r>
                      <a:endParaRPr lang="en-AU" dirty="0">
                        <a:solidFill>
                          <a:srgbClr val="00B050"/>
                        </a:solidFill>
                      </a:endParaRPr>
                    </a:p>
                  </a:txBody>
                  <a:tcPr/>
                </a:tc>
                <a:tc>
                  <a:txBody>
                    <a:bodyPr/>
                    <a:lstStyle/>
                    <a:p>
                      <a:endParaRPr lang="en-AU"/>
                    </a:p>
                  </a:txBody>
                  <a:tcPr/>
                </a:tc>
                <a:tc>
                  <a:txBody>
                    <a:bodyPr/>
                    <a:lstStyle/>
                    <a:p>
                      <a:r>
                        <a:rPr lang="en-AU" dirty="0" smtClean="0"/>
                        <a:t>2 - Quiet</a:t>
                      </a:r>
                      <a:r>
                        <a:rPr lang="en-AU" baseline="0" dirty="0" smtClean="0"/>
                        <a:t> &amp; Cafeteria</a:t>
                      </a:r>
                      <a:endParaRPr lang="en-AU" dirty="0"/>
                    </a:p>
                  </a:txBody>
                  <a:tcPr/>
                </a:tc>
                <a:tc>
                  <a:txBody>
                    <a:bodyPr/>
                    <a:lstStyle/>
                    <a:p>
                      <a:r>
                        <a:rPr lang="en-AU" dirty="0" smtClean="0"/>
                        <a:t>2- Quiet</a:t>
                      </a:r>
                      <a:r>
                        <a:rPr lang="en-AU" baseline="0" dirty="0" smtClean="0"/>
                        <a:t> &amp; Cafeteria</a:t>
                      </a:r>
                      <a:endParaRPr lang="en-AU" dirty="0"/>
                    </a:p>
                  </a:txBody>
                  <a:tcPr/>
                </a:tc>
                <a:tc>
                  <a:txBody>
                    <a:bodyPr/>
                    <a:lstStyle/>
                    <a:p>
                      <a:r>
                        <a:rPr lang="en-AU" dirty="0" smtClean="0"/>
                        <a:t>No</a:t>
                      </a:r>
                      <a:endParaRPr lang="en-AU" dirty="0"/>
                    </a:p>
                  </a:txBody>
                  <a:tcPr/>
                </a:tc>
                <a:tc>
                  <a:txBody>
                    <a:bodyPr/>
                    <a:lstStyle/>
                    <a:p>
                      <a:r>
                        <a:rPr lang="en-AU" dirty="0" smtClean="0"/>
                        <a:t>No</a:t>
                      </a:r>
                      <a:endParaRPr lang="en-AU" dirty="0"/>
                    </a:p>
                  </a:txBody>
                  <a:tcPr/>
                </a:tc>
                <a:extLst>
                  <a:ext uri="{0D108BD9-81ED-4DB2-BD59-A6C34878D82A}">
                    <a16:rowId xmlns:a16="http://schemas.microsoft.com/office/drawing/2014/main" val="1510793868"/>
                  </a:ext>
                </a:extLst>
              </a:tr>
              <a:tr h="316888">
                <a:tc>
                  <a:txBody>
                    <a:bodyPr/>
                    <a:lstStyle/>
                    <a:p>
                      <a:r>
                        <a:rPr lang="en-AU" dirty="0" smtClean="0">
                          <a:solidFill>
                            <a:srgbClr val="00B050"/>
                          </a:solidFill>
                        </a:rPr>
                        <a:t>Is it categorical</a:t>
                      </a:r>
                      <a:endParaRPr lang="en-AU" dirty="0">
                        <a:solidFill>
                          <a:srgbClr val="00B050"/>
                        </a:solidFill>
                      </a:endParaRPr>
                    </a:p>
                  </a:txBody>
                  <a:tcPr/>
                </a:tc>
                <a:tc>
                  <a:txBody>
                    <a:bodyPr/>
                    <a:lstStyle/>
                    <a:p>
                      <a:endParaRPr lang="en-AU"/>
                    </a:p>
                  </a:txBody>
                  <a:tcPr/>
                </a:tc>
                <a:tc>
                  <a:txBody>
                    <a:bodyPr/>
                    <a:lstStyle/>
                    <a:p>
                      <a:r>
                        <a:rPr lang="en-AU" dirty="0" smtClean="0"/>
                        <a:t>Yes</a:t>
                      </a:r>
                      <a:endParaRPr lang="en-AU" dirty="0"/>
                    </a:p>
                  </a:txBody>
                  <a:tcPr/>
                </a:tc>
                <a:tc>
                  <a:txBody>
                    <a:bodyPr/>
                    <a:lstStyle/>
                    <a:p>
                      <a:r>
                        <a:rPr lang="en-AU" dirty="0" smtClean="0"/>
                        <a:t>Yes</a:t>
                      </a:r>
                      <a:endParaRPr lang="en-AU" dirty="0"/>
                    </a:p>
                  </a:txBody>
                  <a:tcPr/>
                </a:tc>
                <a:tc>
                  <a:txBody>
                    <a:bodyPr/>
                    <a:lstStyle/>
                    <a:p>
                      <a:r>
                        <a:rPr lang="en-AU" dirty="0" smtClean="0"/>
                        <a:t>No</a:t>
                      </a:r>
                      <a:endParaRPr lang="en-AU" dirty="0"/>
                    </a:p>
                  </a:txBody>
                  <a:tcPr/>
                </a:tc>
                <a:tc>
                  <a:txBody>
                    <a:bodyPr/>
                    <a:lstStyle/>
                    <a:p>
                      <a:r>
                        <a:rPr lang="en-AU" dirty="0" smtClean="0"/>
                        <a:t>No</a:t>
                      </a:r>
                      <a:endParaRPr lang="en-AU" dirty="0"/>
                    </a:p>
                  </a:txBody>
                  <a:tcPr/>
                </a:tc>
                <a:extLst>
                  <a:ext uri="{0D108BD9-81ED-4DB2-BD59-A6C34878D82A}">
                    <a16:rowId xmlns:a16="http://schemas.microsoft.com/office/drawing/2014/main" val="3500996202"/>
                  </a:ext>
                </a:extLst>
              </a:tr>
              <a:tr h="316888">
                <a:tc>
                  <a:txBody>
                    <a:bodyPr/>
                    <a:lstStyle/>
                    <a:p>
                      <a:r>
                        <a:rPr lang="en-AU" dirty="0" smtClean="0">
                          <a:solidFill>
                            <a:srgbClr val="C00000"/>
                          </a:solidFill>
                        </a:rPr>
                        <a:t>Is it being Measured</a:t>
                      </a:r>
                      <a:endParaRPr lang="en-AU" dirty="0">
                        <a:solidFill>
                          <a:srgbClr val="C00000"/>
                        </a:solidFill>
                      </a:endParaRPr>
                    </a:p>
                  </a:txBody>
                  <a:tcPr/>
                </a:tc>
                <a:tc>
                  <a:txBody>
                    <a:bodyPr/>
                    <a:lstStyle/>
                    <a:p>
                      <a:endParaRPr lang="en-AU"/>
                    </a:p>
                  </a:txBody>
                  <a:tcPr/>
                </a:tc>
                <a:tc>
                  <a:txBody>
                    <a:bodyPr/>
                    <a:lstStyle/>
                    <a:p>
                      <a:r>
                        <a:rPr lang="en-AU" dirty="0" smtClean="0"/>
                        <a:t>No</a:t>
                      </a:r>
                      <a:endParaRPr lang="en-AU" dirty="0"/>
                    </a:p>
                  </a:txBody>
                  <a:tcPr/>
                </a:tc>
                <a:tc>
                  <a:txBody>
                    <a:bodyPr/>
                    <a:lstStyle/>
                    <a:p>
                      <a:r>
                        <a:rPr lang="en-AU" dirty="0" smtClean="0"/>
                        <a:t>No</a:t>
                      </a:r>
                      <a:endParaRPr lang="en-AU" dirty="0"/>
                    </a:p>
                  </a:txBody>
                  <a:tcPr/>
                </a:tc>
                <a:tc>
                  <a:txBody>
                    <a:bodyPr/>
                    <a:lstStyle/>
                    <a:p>
                      <a:r>
                        <a:rPr lang="en-AU" dirty="0" smtClean="0"/>
                        <a:t>Yes</a:t>
                      </a:r>
                      <a:endParaRPr lang="en-AU" dirty="0"/>
                    </a:p>
                  </a:txBody>
                  <a:tcPr/>
                </a:tc>
                <a:tc>
                  <a:txBody>
                    <a:bodyPr/>
                    <a:lstStyle/>
                    <a:p>
                      <a:r>
                        <a:rPr lang="en-AU" dirty="0" smtClean="0"/>
                        <a:t>Yes</a:t>
                      </a:r>
                      <a:endParaRPr lang="en-AU" dirty="0"/>
                    </a:p>
                  </a:txBody>
                  <a:tcPr/>
                </a:tc>
                <a:extLst>
                  <a:ext uri="{0D108BD9-81ED-4DB2-BD59-A6C34878D82A}">
                    <a16:rowId xmlns:a16="http://schemas.microsoft.com/office/drawing/2014/main" val="2809901865"/>
                  </a:ext>
                </a:extLst>
              </a:tr>
              <a:tr h="554554">
                <a:tc>
                  <a:txBody>
                    <a:bodyPr/>
                    <a:lstStyle/>
                    <a:p>
                      <a:r>
                        <a:rPr lang="en-AU" dirty="0" smtClean="0">
                          <a:solidFill>
                            <a:srgbClr val="C00000"/>
                          </a:solidFill>
                        </a:rPr>
                        <a:t>Is it the Participant Response</a:t>
                      </a:r>
                      <a:endParaRPr lang="en-AU" dirty="0">
                        <a:solidFill>
                          <a:srgbClr val="C00000"/>
                        </a:solidFill>
                      </a:endParaRPr>
                    </a:p>
                  </a:txBody>
                  <a:tcPr/>
                </a:tc>
                <a:tc>
                  <a:txBody>
                    <a:bodyPr/>
                    <a:lstStyle/>
                    <a:p>
                      <a:endParaRPr lang="en-AU" dirty="0"/>
                    </a:p>
                  </a:txBody>
                  <a:tcPr/>
                </a:tc>
                <a:tc>
                  <a:txBody>
                    <a:bodyPr/>
                    <a:lstStyle/>
                    <a:p>
                      <a:r>
                        <a:rPr lang="en-AU" dirty="0" smtClean="0"/>
                        <a:t>No</a:t>
                      </a:r>
                      <a:endParaRPr lang="en-AU" dirty="0"/>
                    </a:p>
                  </a:txBody>
                  <a:tcPr/>
                </a:tc>
                <a:tc>
                  <a:txBody>
                    <a:bodyPr/>
                    <a:lstStyle/>
                    <a:p>
                      <a:r>
                        <a:rPr lang="en-AU" dirty="0" smtClean="0"/>
                        <a:t>No</a:t>
                      </a:r>
                      <a:endParaRPr lang="en-AU" dirty="0"/>
                    </a:p>
                  </a:txBody>
                  <a:tcPr/>
                </a:tc>
                <a:tc>
                  <a:txBody>
                    <a:bodyPr/>
                    <a:lstStyle/>
                    <a:p>
                      <a:r>
                        <a:rPr lang="en-AU" dirty="0" smtClean="0"/>
                        <a:t>No</a:t>
                      </a:r>
                      <a:endParaRPr lang="en-AU" dirty="0"/>
                    </a:p>
                  </a:txBody>
                  <a:tcPr/>
                </a:tc>
                <a:tc>
                  <a:txBody>
                    <a:bodyPr/>
                    <a:lstStyle/>
                    <a:p>
                      <a:r>
                        <a:rPr lang="en-AU" dirty="0" smtClean="0"/>
                        <a:t>No</a:t>
                      </a:r>
                      <a:endParaRPr lang="en-AU" dirty="0"/>
                    </a:p>
                  </a:txBody>
                  <a:tcPr/>
                </a:tc>
                <a:extLst>
                  <a:ext uri="{0D108BD9-81ED-4DB2-BD59-A6C34878D82A}">
                    <a16:rowId xmlns:a16="http://schemas.microsoft.com/office/drawing/2014/main" val="443397137"/>
                  </a:ext>
                </a:extLst>
              </a:tr>
              <a:tr h="316888">
                <a:tc>
                  <a:txBody>
                    <a:bodyPr/>
                    <a:lstStyle/>
                    <a:p>
                      <a:r>
                        <a:rPr lang="en-AU" dirty="0" smtClean="0">
                          <a:solidFill>
                            <a:srgbClr val="C00000"/>
                          </a:solidFill>
                        </a:rPr>
                        <a:t>Is</a:t>
                      </a:r>
                      <a:r>
                        <a:rPr lang="en-AU" baseline="0" dirty="0" smtClean="0">
                          <a:solidFill>
                            <a:srgbClr val="C00000"/>
                          </a:solidFill>
                        </a:rPr>
                        <a:t> it continuous</a:t>
                      </a:r>
                      <a:endParaRPr lang="en-AU" dirty="0">
                        <a:solidFill>
                          <a:srgbClr val="C00000"/>
                        </a:solidFill>
                      </a:endParaRPr>
                    </a:p>
                  </a:txBody>
                  <a:tcPr/>
                </a:tc>
                <a:tc>
                  <a:txBody>
                    <a:bodyPr/>
                    <a:lstStyle/>
                    <a:p>
                      <a:endParaRPr lang="en-AU" dirty="0"/>
                    </a:p>
                  </a:txBody>
                  <a:tcPr/>
                </a:tc>
                <a:tc>
                  <a:txBody>
                    <a:bodyPr/>
                    <a:lstStyle/>
                    <a:p>
                      <a:r>
                        <a:rPr lang="en-AU" dirty="0" smtClean="0"/>
                        <a:t>No</a:t>
                      </a:r>
                      <a:endParaRPr lang="en-AU" dirty="0"/>
                    </a:p>
                  </a:txBody>
                  <a:tcPr/>
                </a:tc>
                <a:tc>
                  <a:txBody>
                    <a:bodyPr/>
                    <a:lstStyle/>
                    <a:p>
                      <a:r>
                        <a:rPr lang="en-AU" dirty="0" smtClean="0"/>
                        <a:t>No</a:t>
                      </a:r>
                      <a:endParaRPr lang="en-AU" dirty="0"/>
                    </a:p>
                  </a:txBody>
                  <a:tcPr/>
                </a:tc>
                <a:tc>
                  <a:txBody>
                    <a:bodyPr/>
                    <a:lstStyle/>
                    <a:p>
                      <a:r>
                        <a:rPr lang="en-AU" dirty="0" smtClean="0"/>
                        <a:t>Yes</a:t>
                      </a:r>
                      <a:endParaRPr lang="en-AU" dirty="0"/>
                    </a:p>
                  </a:txBody>
                  <a:tcPr/>
                </a:tc>
                <a:tc>
                  <a:txBody>
                    <a:bodyPr/>
                    <a:lstStyle/>
                    <a:p>
                      <a:r>
                        <a:rPr lang="en-AU" dirty="0" smtClean="0"/>
                        <a:t>Yes</a:t>
                      </a:r>
                      <a:endParaRPr lang="en-AU" dirty="0"/>
                    </a:p>
                  </a:txBody>
                  <a:tcPr/>
                </a:tc>
                <a:extLst>
                  <a:ext uri="{0D108BD9-81ED-4DB2-BD59-A6C34878D82A}">
                    <a16:rowId xmlns:a16="http://schemas.microsoft.com/office/drawing/2014/main" val="3436765365"/>
                  </a:ext>
                </a:extLst>
              </a:tr>
              <a:tr h="316888">
                <a:tc>
                  <a:txBody>
                    <a:bodyPr/>
                    <a:lstStyle/>
                    <a:p>
                      <a:r>
                        <a:rPr lang="en-AU" dirty="0" smtClean="0">
                          <a:solidFill>
                            <a:srgbClr val="7030A0"/>
                          </a:solidFill>
                        </a:rPr>
                        <a:t>IV, DV or neither</a:t>
                      </a:r>
                      <a:endParaRPr lang="en-AU" dirty="0">
                        <a:solidFill>
                          <a:srgbClr val="7030A0"/>
                        </a:solidFill>
                      </a:endParaRPr>
                    </a:p>
                  </a:txBody>
                  <a:tcPr/>
                </a:tc>
                <a:tc>
                  <a:txBody>
                    <a:bodyPr/>
                    <a:lstStyle/>
                    <a:p>
                      <a:r>
                        <a:rPr lang="en-AU" dirty="0" smtClean="0"/>
                        <a:t>Neither</a:t>
                      </a:r>
                      <a:endParaRPr lang="en-AU" dirty="0"/>
                    </a:p>
                  </a:txBody>
                  <a:tcPr/>
                </a:tc>
                <a:tc>
                  <a:txBody>
                    <a:bodyPr/>
                    <a:lstStyle/>
                    <a:p>
                      <a:r>
                        <a:rPr lang="en-AU" dirty="0" smtClean="0"/>
                        <a:t>IV</a:t>
                      </a:r>
                      <a:endParaRPr lang="en-AU" dirty="0"/>
                    </a:p>
                  </a:txBody>
                  <a:tcPr/>
                </a:tc>
                <a:tc>
                  <a:txBody>
                    <a:bodyPr/>
                    <a:lstStyle/>
                    <a:p>
                      <a:r>
                        <a:rPr lang="en-AU" dirty="0" smtClean="0"/>
                        <a:t>IV</a:t>
                      </a:r>
                      <a:endParaRPr lang="en-AU" dirty="0"/>
                    </a:p>
                  </a:txBody>
                  <a:tcPr/>
                </a:tc>
                <a:tc>
                  <a:txBody>
                    <a:bodyPr/>
                    <a:lstStyle/>
                    <a:p>
                      <a:r>
                        <a:rPr lang="en-AU" dirty="0" smtClean="0"/>
                        <a:t>DV</a:t>
                      </a:r>
                      <a:endParaRPr lang="en-AU" dirty="0"/>
                    </a:p>
                  </a:txBody>
                  <a:tcPr/>
                </a:tc>
                <a:tc>
                  <a:txBody>
                    <a:bodyPr/>
                    <a:lstStyle/>
                    <a:p>
                      <a:r>
                        <a:rPr lang="en-AU" dirty="0" smtClean="0"/>
                        <a:t>DV</a:t>
                      </a:r>
                      <a:endParaRPr lang="en-AU" dirty="0"/>
                    </a:p>
                  </a:txBody>
                  <a:tcPr/>
                </a:tc>
                <a:extLst>
                  <a:ext uri="{0D108BD9-81ED-4DB2-BD59-A6C34878D82A}">
                    <a16:rowId xmlns:a16="http://schemas.microsoft.com/office/drawing/2014/main" val="2336325003"/>
                  </a:ext>
                </a:extLst>
              </a:tr>
            </a:tbl>
          </a:graphicData>
        </a:graphic>
      </p:graphicFrame>
      <p:sp>
        <p:nvSpPr>
          <p:cNvPr id="4" name="TextBox 3"/>
          <p:cNvSpPr txBox="1"/>
          <p:nvPr/>
        </p:nvSpPr>
        <p:spPr>
          <a:xfrm>
            <a:off x="3167462" y="1118536"/>
            <a:ext cx="5863782" cy="1200329"/>
          </a:xfrm>
          <a:prstGeom prst="rect">
            <a:avLst/>
          </a:prstGeom>
          <a:noFill/>
        </p:spPr>
        <p:txBody>
          <a:bodyPr wrap="square" rtlCol="0">
            <a:spAutoFit/>
          </a:bodyPr>
          <a:lstStyle/>
          <a:p>
            <a:r>
              <a:rPr lang="en-AU" dirty="0" smtClean="0">
                <a:solidFill>
                  <a:srgbClr val="00B0F0"/>
                </a:solidFill>
              </a:rPr>
              <a:t>Study Materials: 2-page article </a:t>
            </a:r>
            <a:r>
              <a:rPr lang="en-AU" dirty="0" err="1" smtClean="0">
                <a:solidFill>
                  <a:srgbClr val="00B0F0"/>
                </a:solidFill>
              </a:rPr>
              <a:t>psychoimmunology</a:t>
            </a:r>
            <a:endParaRPr lang="en-AU" dirty="0" smtClean="0">
              <a:solidFill>
                <a:srgbClr val="00B0F0"/>
              </a:solidFill>
            </a:endParaRPr>
          </a:p>
          <a:p>
            <a:r>
              <a:rPr lang="en-AU" dirty="0" smtClean="0">
                <a:solidFill>
                  <a:srgbClr val="C00000"/>
                </a:solidFill>
              </a:rPr>
              <a:t>Study Environment: Quiet Vs Cafeteria</a:t>
            </a:r>
          </a:p>
          <a:p>
            <a:r>
              <a:rPr lang="en-AU" dirty="0" smtClean="0">
                <a:solidFill>
                  <a:srgbClr val="C00000"/>
                </a:solidFill>
              </a:rPr>
              <a:t>Test </a:t>
            </a:r>
            <a:r>
              <a:rPr lang="en-AU" dirty="0">
                <a:solidFill>
                  <a:srgbClr val="C00000"/>
                </a:solidFill>
              </a:rPr>
              <a:t>Environment: Quiet Vs </a:t>
            </a:r>
            <a:r>
              <a:rPr lang="en-AU" dirty="0" smtClean="0">
                <a:solidFill>
                  <a:srgbClr val="C00000"/>
                </a:solidFill>
              </a:rPr>
              <a:t>Cafeteria</a:t>
            </a:r>
          </a:p>
          <a:p>
            <a:r>
              <a:rPr lang="en-AU" dirty="0" smtClean="0">
                <a:solidFill>
                  <a:srgbClr val="7030A0"/>
                </a:solidFill>
              </a:rPr>
              <a:t>Learning: Multiple Choice, Short Answer</a:t>
            </a:r>
            <a:endParaRPr lang="en-AU" dirty="0">
              <a:solidFill>
                <a:srgbClr val="7030A0"/>
              </a:solidFill>
            </a:endParaRPr>
          </a:p>
        </p:txBody>
      </p:sp>
      <p:sp>
        <p:nvSpPr>
          <p:cNvPr id="5" name="Rectangle 4"/>
          <p:cNvSpPr/>
          <p:nvPr/>
        </p:nvSpPr>
        <p:spPr>
          <a:xfrm>
            <a:off x="2584938" y="544390"/>
            <a:ext cx="9350734" cy="338554"/>
          </a:xfrm>
          <a:prstGeom prst="rect">
            <a:avLst/>
          </a:prstGeom>
        </p:spPr>
        <p:txBody>
          <a:bodyPr wrap="square">
            <a:spAutoFit/>
          </a:bodyPr>
          <a:lstStyle/>
          <a:p>
            <a:r>
              <a:rPr lang="en-US" altLang="en-US" sz="1600" dirty="0" smtClean="0"/>
              <a:t>This experiment investigates the effect of study context and test context on learning</a:t>
            </a:r>
            <a:endParaRPr lang="en-US" altLang="en-US" sz="1600" dirty="0"/>
          </a:p>
        </p:txBody>
      </p:sp>
    </p:spTree>
    <p:extLst>
      <p:ext uri="{BB962C8B-B14F-4D97-AF65-F5344CB8AC3E}">
        <p14:creationId xmlns:p14="http://schemas.microsoft.com/office/powerpoint/2010/main" val="29827344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20564" y="429371"/>
            <a:ext cx="8738483" cy="1200329"/>
          </a:xfrm>
          <a:prstGeom prst="rect">
            <a:avLst/>
          </a:prstGeom>
          <a:noFill/>
        </p:spPr>
        <p:txBody>
          <a:bodyPr wrap="square" rtlCol="0">
            <a:spAutoFit/>
          </a:bodyPr>
          <a:lstStyle/>
          <a:p>
            <a:pPr algn="ctr"/>
            <a:r>
              <a:rPr lang="en-AU" dirty="0" smtClean="0"/>
              <a:t>Mandatory </a:t>
            </a:r>
            <a:r>
              <a:rPr lang="en-AU" dirty="0" err="1" smtClean="0"/>
              <a:t>Prac</a:t>
            </a:r>
            <a:r>
              <a:rPr lang="en-AU" dirty="0" smtClean="0"/>
              <a:t> 3</a:t>
            </a:r>
          </a:p>
          <a:p>
            <a:pPr algn="ctr"/>
            <a:r>
              <a:rPr lang="en-AU" dirty="0" smtClean="0"/>
              <a:t>Context-Dependent Memory for Meaningful Material: Information for Students</a:t>
            </a:r>
          </a:p>
          <a:p>
            <a:pPr algn="ctr"/>
            <a:r>
              <a:rPr lang="en-AU" dirty="0" smtClean="0"/>
              <a:t>Grant et al., 1998</a:t>
            </a:r>
            <a:endParaRPr lang="en-AU" dirty="0"/>
          </a:p>
        </p:txBody>
      </p:sp>
      <p:sp>
        <p:nvSpPr>
          <p:cNvPr id="3" name="TextBox 2"/>
          <p:cNvSpPr txBox="1"/>
          <p:nvPr/>
        </p:nvSpPr>
        <p:spPr>
          <a:xfrm>
            <a:off x="683813" y="1804946"/>
            <a:ext cx="3673502" cy="2031325"/>
          </a:xfrm>
          <a:prstGeom prst="rect">
            <a:avLst/>
          </a:prstGeom>
          <a:noFill/>
        </p:spPr>
        <p:txBody>
          <a:bodyPr wrap="square" rtlCol="0">
            <a:spAutoFit/>
          </a:bodyPr>
          <a:lstStyle/>
          <a:p>
            <a:r>
              <a:rPr lang="en-AU" dirty="0" smtClean="0"/>
              <a:t>Context dependent Memory</a:t>
            </a:r>
          </a:p>
          <a:p>
            <a:r>
              <a:rPr lang="en-AU" dirty="0" smtClean="0">
                <a:solidFill>
                  <a:srgbClr val="00B0F0"/>
                </a:solidFill>
              </a:rPr>
              <a:t>Material</a:t>
            </a:r>
            <a:r>
              <a:rPr lang="en-AU" dirty="0" smtClean="0"/>
              <a:t> tested in the same </a:t>
            </a:r>
            <a:r>
              <a:rPr lang="en-AU" dirty="0" smtClean="0">
                <a:solidFill>
                  <a:srgbClr val="C00000"/>
                </a:solidFill>
              </a:rPr>
              <a:t>environment</a:t>
            </a:r>
            <a:r>
              <a:rPr lang="en-AU" dirty="0" smtClean="0"/>
              <a:t> as it is studied is better </a:t>
            </a:r>
            <a:r>
              <a:rPr lang="en-AU" dirty="0" smtClean="0">
                <a:solidFill>
                  <a:srgbClr val="7030A0"/>
                </a:solidFill>
              </a:rPr>
              <a:t>remembered</a:t>
            </a:r>
            <a:r>
              <a:rPr lang="en-AU" dirty="0" smtClean="0"/>
              <a:t> than when there is a mismatch between study and test environments</a:t>
            </a:r>
            <a:endParaRPr lang="en-AU" dirty="0"/>
          </a:p>
        </p:txBody>
      </p:sp>
      <p:sp>
        <p:nvSpPr>
          <p:cNvPr id="4" name="TextBox 3"/>
          <p:cNvSpPr txBox="1"/>
          <p:nvPr/>
        </p:nvSpPr>
        <p:spPr>
          <a:xfrm>
            <a:off x="683813" y="4317558"/>
            <a:ext cx="3673502" cy="2308324"/>
          </a:xfrm>
          <a:prstGeom prst="rect">
            <a:avLst/>
          </a:prstGeom>
          <a:noFill/>
        </p:spPr>
        <p:txBody>
          <a:bodyPr wrap="square" rtlCol="0">
            <a:spAutoFit/>
          </a:bodyPr>
          <a:lstStyle/>
          <a:p>
            <a:r>
              <a:rPr lang="en-AU" dirty="0" smtClean="0">
                <a:solidFill>
                  <a:srgbClr val="00B0F0"/>
                </a:solidFill>
              </a:rPr>
              <a:t>Material: 2-page article </a:t>
            </a:r>
            <a:r>
              <a:rPr lang="en-AU" dirty="0" err="1" smtClean="0">
                <a:solidFill>
                  <a:srgbClr val="00B0F0"/>
                </a:solidFill>
              </a:rPr>
              <a:t>psychoimmunology</a:t>
            </a:r>
            <a:endParaRPr lang="en-AU" dirty="0" smtClean="0">
              <a:solidFill>
                <a:srgbClr val="00B0F0"/>
              </a:solidFill>
            </a:endParaRPr>
          </a:p>
          <a:p>
            <a:r>
              <a:rPr lang="en-AU" dirty="0" smtClean="0">
                <a:solidFill>
                  <a:srgbClr val="C00000"/>
                </a:solidFill>
              </a:rPr>
              <a:t>Study Environment: Quiet Vs Cafeteria noise</a:t>
            </a:r>
          </a:p>
          <a:p>
            <a:r>
              <a:rPr lang="en-AU" dirty="0" smtClean="0">
                <a:solidFill>
                  <a:srgbClr val="C00000"/>
                </a:solidFill>
              </a:rPr>
              <a:t>Test </a:t>
            </a:r>
            <a:r>
              <a:rPr lang="en-AU" dirty="0">
                <a:solidFill>
                  <a:srgbClr val="C00000"/>
                </a:solidFill>
              </a:rPr>
              <a:t>Environment: Quiet Vs Cafeteria </a:t>
            </a:r>
            <a:r>
              <a:rPr lang="en-AU" dirty="0" smtClean="0">
                <a:solidFill>
                  <a:srgbClr val="C00000"/>
                </a:solidFill>
              </a:rPr>
              <a:t>noise</a:t>
            </a:r>
          </a:p>
          <a:p>
            <a:r>
              <a:rPr lang="en-AU" dirty="0" smtClean="0">
                <a:solidFill>
                  <a:srgbClr val="7030A0"/>
                </a:solidFill>
              </a:rPr>
              <a:t>Remember: Short-Answer &amp; Multiple Choice</a:t>
            </a:r>
            <a:endParaRPr lang="en-AU" dirty="0">
              <a:solidFill>
                <a:srgbClr val="7030A0"/>
              </a:solidFill>
            </a:endParaRPr>
          </a:p>
        </p:txBody>
      </p:sp>
      <p:sp>
        <p:nvSpPr>
          <p:cNvPr id="5" name="TextBox 4"/>
          <p:cNvSpPr txBox="1"/>
          <p:nvPr/>
        </p:nvSpPr>
        <p:spPr>
          <a:xfrm flipH="1">
            <a:off x="4587903" y="1892411"/>
            <a:ext cx="3482670" cy="1077218"/>
          </a:xfrm>
          <a:prstGeom prst="rect">
            <a:avLst/>
          </a:prstGeom>
          <a:noFill/>
        </p:spPr>
        <p:txBody>
          <a:bodyPr wrap="square" rtlCol="0">
            <a:spAutoFit/>
          </a:bodyPr>
          <a:lstStyle/>
          <a:p>
            <a:r>
              <a:rPr lang="en-AU" sz="1600" dirty="0" smtClean="0"/>
              <a:t>Study Quiet – Test Quiet N=10</a:t>
            </a:r>
          </a:p>
          <a:p>
            <a:r>
              <a:rPr lang="en-AU" sz="1600" dirty="0" smtClean="0"/>
              <a:t>Study Quiet – Test Noise N=10</a:t>
            </a:r>
          </a:p>
          <a:p>
            <a:r>
              <a:rPr lang="en-AU" sz="1600" dirty="0" smtClean="0"/>
              <a:t>Study Noise – Test Quiet N=10</a:t>
            </a:r>
          </a:p>
          <a:p>
            <a:r>
              <a:rPr lang="en-AU" sz="1600" dirty="0" smtClean="0"/>
              <a:t>Study Noise – Test Noise N=10</a:t>
            </a:r>
          </a:p>
        </p:txBody>
      </p:sp>
      <p:sp>
        <p:nvSpPr>
          <p:cNvPr id="7" name="TextBox 6"/>
          <p:cNvSpPr txBox="1"/>
          <p:nvPr/>
        </p:nvSpPr>
        <p:spPr>
          <a:xfrm>
            <a:off x="4587902" y="3355450"/>
            <a:ext cx="3665551" cy="1815882"/>
          </a:xfrm>
          <a:prstGeom prst="rect">
            <a:avLst/>
          </a:prstGeom>
          <a:noFill/>
        </p:spPr>
        <p:txBody>
          <a:bodyPr wrap="square" rtlCol="0">
            <a:spAutoFit/>
          </a:bodyPr>
          <a:lstStyle/>
          <a:p>
            <a:pPr marL="342900" indent="-342900">
              <a:buFont typeface="+mj-lt"/>
              <a:buAutoNum type="arabicPeriod"/>
            </a:pPr>
            <a:r>
              <a:rPr lang="en-AU" sz="1600" dirty="0" smtClean="0"/>
              <a:t>Study article in quiet or noise with instructions to remember</a:t>
            </a:r>
          </a:p>
          <a:p>
            <a:pPr marL="342900" indent="-342900">
              <a:buFont typeface="+mj-lt"/>
              <a:buAutoNum type="arabicPeriod"/>
            </a:pPr>
            <a:r>
              <a:rPr lang="en-AU" sz="1600" dirty="0" smtClean="0"/>
              <a:t>Break – (2 minutes)</a:t>
            </a:r>
          </a:p>
          <a:p>
            <a:pPr marL="342900" indent="-342900">
              <a:buFont typeface="+mj-lt"/>
              <a:buAutoNum type="arabicPeriod"/>
            </a:pPr>
            <a:r>
              <a:rPr lang="en-AU" sz="1600" dirty="0" smtClean="0"/>
              <a:t>Short answer test (10 Questions) in quiet or noise</a:t>
            </a:r>
          </a:p>
          <a:p>
            <a:pPr marL="342900" indent="-342900">
              <a:buFont typeface="+mj-lt"/>
              <a:buAutoNum type="arabicPeriod"/>
            </a:pPr>
            <a:r>
              <a:rPr lang="en-AU" sz="1600" dirty="0" smtClean="0"/>
              <a:t>Multiple Choice test (16 questions) in quiet or noise</a:t>
            </a:r>
            <a:endParaRPr lang="en-AU" dirty="0"/>
          </a:p>
        </p:txBody>
      </p:sp>
      <p:graphicFrame>
        <p:nvGraphicFramePr>
          <p:cNvPr id="8" name="Chart 7"/>
          <p:cNvGraphicFramePr>
            <a:graphicFrameLocks/>
          </p:cNvGraphicFramePr>
          <p:nvPr>
            <p:extLst/>
          </p:nvPr>
        </p:nvGraphicFramePr>
        <p:xfrm>
          <a:off x="8746435" y="1271841"/>
          <a:ext cx="3380628" cy="208360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nvPr>
        </p:nvGraphicFramePr>
        <p:xfrm>
          <a:off x="8746435" y="3539552"/>
          <a:ext cx="3188473" cy="1932168"/>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8070573" y="5732890"/>
            <a:ext cx="4056490" cy="1077218"/>
          </a:xfrm>
          <a:prstGeom prst="rect">
            <a:avLst/>
          </a:prstGeom>
          <a:noFill/>
        </p:spPr>
        <p:txBody>
          <a:bodyPr wrap="square" rtlCol="0">
            <a:spAutoFit/>
          </a:bodyPr>
          <a:lstStyle/>
          <a:p>
            <a:r>
              <a:rPr lang="en-AU" sz="1600" i="1" dirty="0" smtClean="0"/>
              <a:t>t </a:t>
            </a:r>
            <a:r>
              <a:rPr lang="en-AU" sz="1600" dirty="0" smtClean="0"/>
              <a:t>(34) = 2.60, </a:t>
            </a:r>
            <a:r>
              <a:rPr lang="en-AU" sz="1600" i="1" dirty="0" smtClean="0"/>
              <a:t>p</a:t>
            </a:r>
            <a:r>
              <a:rPr lang="en-AU" sz="1600" dirty="0" smtClean="0"/>
              <a:t> &lt; .05</a:t>
            </a:r>
          </a:p>
          <a:p>
            <a:r>
              <a:rPr lang="en-AU" sz="1600" dirty="0" smtClean="0"/>
              <a:t>Memory is significantly better in matching condition than mismatching condition</a:t>
            </a:r>
            <a:endParaRPr lang="en-AU" sz="1600" dirty="0"/>
          </a:p>
        </p:txBody>
      </p:sp>
    </p:spTree>
    <p:extLst>
      <p:ext uri="{BB962C8B-B14F-4D97-AF65-F5344CB8AC3E}">
        <p14:creationId xmlns:p14="http://schemas.microsoft.com/office/powerpoint/2010/main" val="1731746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52950" y="684431"/>
            <a:ext cx="2572051" cy="461665"/>
          </a:xfrm>
          <a:prstGeom prst="rect">
            <a:avLst/>
          </a:prstGeom>
          <a:noFill/>
        </p:spPr>
        <p:txBody>
          <a:bodyPr wrap="none" rtlCol="0">
            <a:spAutoFit/>
          </a:bodyPr>
          <a:lstStyle/>
          <a:p>
            <a:r>
              <a:rPr lang="en-AU" sz="2400" b="1" dirty="0" smtClean="0">
                <a:solidFill>
                  <a:srgbClr val="7030A0"/>
                </a:solidFill>
              </a:rPr>
              <a:t>Research Question</a:t>
            </a:r>
          </a:p>
        </p:txBody>
      </p:sp>
      <p:sp>
        <p:nvSpPr>
          <p:cNvPr id="3" name="TextBox 2"/>
          <p:cNvSpPr txBox="1"/>
          <p:nvPr/>
        </p:nvSpPr>
        <p:spPr>
          <a:xfrm>
            <a:off x="1752600" y="1146096"/>
            <a:ext cx="1393971" cy="400110"/>
          </a:xfrm>
          <a:prstGeom prst="rect">
            <a:avLst/>
          </a:prstGeom>
          <a:noFill/>
        </p:spPr>
        <p:txBody>
          <a:bodyPr wrap="none" rtlCol="0">
            <a:spAutoFit/>
          </a:bodyPr>
          <a:lstStyle/>
          <a:p>
            <a:r>
              <a:rPr lang="en-AU" sz="2000" b="1" dirty="0" smtClean="0">
                <a:solidFill>
                  <a:srgbClr val="C00000"/>
                </a:solidFill>
              </a:rPr>
              <a:t>Differences</a:t>
            </a:r>
          </a:p>
        </p:txBody>
      </p:sp>
      <p:sp>
        <p:nvSpPr>
          <p:cNvPr id="5" name="TextBox 4"/>
          <p:cNvSpPr txBox="1"/>
          <p:nvPr/>
        </p:nvSpPr>
        <p:spPr>
          <a:xfrm>
            <a:off x="1713807" y="2582747"/>
            <a:ext cx="2423036" cy="461665"/>
          </a:xfrm>
          <a:prstGeom prst="rect">
            <a:avLst/>
          </a:prstGeom>
          <a:noFill/>
        </p:spPr>
        <p:txBody>
          <a:bodyPr wrap="none" rtlCol="0">
            <a:spAutoFit/>
          </a:bodyPr>
          <a:lstStyle/>
          <a:p>
            <a:r>
              <a:rPr lang="en-AU" sz="2400" dirty="0" smtClean="0">
                <a:solidFill>
                  <a:srgbClr val="C00000"/>
                </a:solidFill>
              </a:rPr>
              <a:t>Data Presentation</a:t>
            </a:r>
          </a:p>
        </p:txBody>
      </p:sp>
      <p:sp>
        <p:nvSpPr>
          <p:cNvPr id="6" name="TextBox 5"/>
          <p:cNvSpPr txBox="1"/>
          <p:nvPr/>
        </p:nvSpPr>
        <p:spPr>
          <a:xfrm>
            <a:off x="1713807" y="4800600"/>
            <a:ext cx="1282210" cy="461665"/>
          </a:xfrm>
          <a:prstGeom prst="rect">
            <a:avLst/>
          </a:prstGeom>
          <a:noFill/>
        </p:spPr>
        <p:txBody>
          <a:bodyPr wrap="none" rtlCol="0">
            <a:spAutoFit/>
          </a:bodyPr>
          <a:lstStyle/>
          <a:p>
            <a:r>
              <a:rPr lang="en-AU" sz="2400" dirty="0" smtClean="0">
                <a:solidFill>
                  <a:srgbClr val="C00000"/>
                </a:solidFill>
              </a:rPr>
              <a:t>Statistics</a:t>
            </a:r>
            <a:endParaRPr lang="en-AU" dirty="0" smtClean="0">
              <a:solidFill>
                <a:srgbClr val="C00000"/>
              </a:solidFill>
            </a:endParaRPr>
          </a:p>
        </p:txBody>
      </p:sp>
      <p:sp>
        <p:nvSpPr>
          <p:cNvPr id="9" name="TextBox 8"/>
          <p:cNvSpPr txBox="1"/>
          <p:nvPr/>
        </p:nvSpPr>
        <p:spPr>
          <a:xfrm>
            <a:off x="1713807" y="1578774"/>
            <a:ext cx="2027030" cy="923330"/>
          </a:xfrm>
          <a:prstGeom prst="rect">
            <a:avLst/>
          </a:prstGeom>
          <a:noFill/>
        </p:spPr>
        <p:txBody>
          <a:bodyPr wrap="none" rtlCol="0">
            <a:spAutoFit/>
          </a:bodyPr>
          <a:lstStyle/>
          <a:p>
            <a:r>
              <a:rPr lang="en-AU" dirty="0" smtClean="0">
                <a:solidFill>
                  <a:srgbClr val="C00000"/>
                </a:solidFill>
              </a:rPr>
              <a:t>Research Paradigm</a:t>
            </a:r>
            <a:r>
              <a:rPr lang="en-AU" dirty="0" smtClean="0"/>
              <a:t>:</a:t>
            </a:r>
          </a:p>
          <a:p>
            <a:r>
              <a:rPr lang="en-AU" dirty="0" smtClean="0"/>
              <a:t>Experimental</a:t>
            </a:r>
          </a:p>
          <a:p>
            <a:r>
              <a:rPr lang="en-AU" dirty="0" err="1" smtClean="0"/>
              <a:t>Ivs</a:t>
            </a:r>
            <a:r>
              <a:rPr lang="en-AU" dirty="0" smtClean="0"/>
              <a:t> and DV</a:t>
            </a:r>
          </a:p>
        </p:txBody>
      </p:sp>
      <p:graphicFrame>
        <p:nvGraphicFramePr>
          <p:cNvPr id="13" name="Chart 12"/>
          <p:cNvGraphicFramePr>
            <a:graphicFrameLocks/>
          </p:cNvGraphicFramePr>
          <p:nvPr>
            <p:extLst>
              <p:ext uri="{D42A27DB-BD31-4B8C-83A1-F6EECF244321}">
                <p14:modId xmlns:p14="http://schemas.microsoft.com/office/powerpoint/2010/main" val="3923228326"/>
              </p:ext>
            </p:extLst>
          </p:nvPr>
        </p:nvGraphicFramePr>
        <p:xfrm>
          <a:off x="325250" y="3557522"/>
          <a:ext cx="2434870" cy="12922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a:graphicFrameLocks/>
          </p:cNvGraphicFramePr>
          <p:nvPr>
            <p:extLst>
              <p:ext uri="{D42A27DB-BD31-4B8C-83A1-F6EECF244321}">
                <p14:modId xmlns:p14="http://schemas.microsoft.com/office/powerpoint/2010/main" val="4270059637"/>
              </p:ext>
            </p:extLst>
          </p:nvPr>
        </p:nvGraphicFramePr>
        <p:xfrm>
          <a:off x="3087865" y="3606976"/>
          <a:ext cx="2434870" cy="12427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527059694"/>
              </p:ext>
            </p:extLst>
          </p:nvPr>
        </p:nvGraphicFramePr>
        <p:xfrm>
          <a:off x="407783" y="2952079"/>
          <a:ext cx="2438400" cy="571500"/>
        </p:xfrm>
        <a:graphic>
          <a:graphicData uri="http://schemas.openxmlformats.org/drawingml/2006/table">
            <a:tbl>
              <a:tblPr/>
              <a:tblGrid>
                <a:gridCol w="609600">
                  <a:extLst>
                    <a:ext uri="{9D8B030D-6E8A-4147-A177-3AD203B41FA5}">
                      <a16:colId xmlns:a16="http://schemas.microsoft.com/office/drawing/2014/main" val="1076135977"/>
                    </a:ext>
                  </a:extLst>
                </a:gridCol>
                <a:gridCol w="609600">
                  <a:extLst>
                    <a:ext uri="{9D8B030D-6E8A-4147-A177-3AD203B41FA5}">
                      <a16:colId xmlns:a16="http://schemas.microsoft.com/office/drawing/2014/main" val="4240894298"/>
                    </a:ext>
                  </a:extLst>
                </a:gridCol>
                <a:gridCol w="609600">
                  <a:extLst>
                    <a:ext uri="{9D8B030D-6E8A-4147-A177-3AD203B41FA5}">
                      <a16:colId xmlns:a16="http://schemas.microsoft.com/office/drawing/2014/main" val="1439872860"/>
                    </a:ext>
                  </a:extLst>
                </a:gridCol>
                <a:gridCol w="609600">
                  <a:extLst>
                    <a:ext uri="{9D8B030D-6E8A-4147-A177-3AD203B41FA5}">
                      <a16:colId xmlns:a16="http://schemas.microsoft.com/office/drawing/2014/main" val="1123747238"/>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2847825802"/>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5.952381</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3.095238</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8.142857</a:t>
                      </a:r>
                    </a:p>
                  </a:txBody>
                  <a:tcPr marL="9525" marR="9525" marT="9525" marB="0" anchor="b">
                    <a:lnL>
                      <a:noFill/>
                    </a:lnL>
                    <a:lnR>
                      <a:noFill/>
                    </a:lnR>
                    <a:lnT>
                      <a:noFill/>
                    </a:lnT>
                    <a:lnB>
                      <a:noFill/>
                    </a:lnB>
                  </a:tcPr>
                </a:tc>
                <a:extLst>
                  <a:ext uri="{0D108BD9-81ED-4DB2-BD59-A6C34878D82A}">
                    <a16:rowId xmlns:a16="http://schemas.microsoft.com/office/drawing/2014/main" val="1282363691"/>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4.095238</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3.047619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7.142857</a:t>
                      </a:r>
                    </a:p>
                  </a:txBody>
                  <a:tcPr marL="9525" marR="9525" marT="9525" marB="0" anchor="b">
                    <a:lnL>
                      <a:noFill/>
                    </a:lnL>
                    <a:lnR>
                      <a:noFill/>
                    </a:lnR>
                    <a:lnT>
                      <a:noFill/>
                    </a:lnT>
                    <a:lnB>
                      <a:noFill/>
                    </a:lnB>
                  </a:tcPr>
                </a:tc>
                <a:extLst>
                  <a:ext uri="{0D108BD9-81ED-4DB2-BD59-A6C34878D82A}">
                    <a16:rowId xmlns:a16="http://schemas.microsoft.com/office/drawing/2014/main" val="143098065"/>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97022943"/>
              </p:ext>
            </p:extLst>
          </p:nvPr>
        </p:nvGraphicFramePr>
        <p:xfrm>
          <a:off x="3084335" y="2952079"/>
          <a:ext cx="2438400" cy="571500"/>
        </p:xfrm>
        <a:graphic>
          <a:graphicData uri="http://schemas.openxmlformats.org/drawingml/2006/table">
            <a:tbl>
              <a:tblPr/>
              <a:tblGrid>
                <a:gridCol w="609600">
                  <a:extLst>
                    <a:ext uri="{9D8B030D-6E8A-4147-A177-3AD203B41FA5}">
                      <a16:colId xmlns:a16="http://schemas.microsoft.com/office/drawing/2014/main" val="1393753732"/>
                    </a:ext>
                  </a:extLst>
                </a:gridCol>
                <a:gridCol w="609600">
                  <a:extLst>
                    <a:ext uri="{9D8B030D-6E8A-4147-A177-3AD203B41FA5}">
                      <a16:colId xmlns:a16="http://schemas.microsoft.com/office/drawing/2014/main" val="1515301505"/>
                    </a:ext>
                  </a:extLst>
                </a:gridCol>
                <a:gridCol w="609600">
                  <a:extLst>
                    <a:ext uri="{9D8B030D-6E8A-4147-A177-3AD203B41FA5}">
                      <a16:colId xmlns:a16="http://schemas.microsoft.com/office/drawing/2014/main" val="1214946579"/>
                    </a:ext>
                  </a:extLst>
                </a:gridCol>
                <a:gridCol w="609600">
                  <a:extLst>
                    <a:ext uri="{9D8B030D-6E8A-4147-A177-3AD203B41FA5}">
                      <a16:colId xmlns:a16="http://schemas.microsoft.com/office/drawing/2014/main" val="215479101"/>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553623936"/>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0.809524</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5.761905</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0.428571</a:t>
                      </a:r>
                    </a:p>
                  </a:txBody>
                  <a:tcPr marL="9525" marR="9525" marT="9525" marB="0" anchor="b">
                    <a:lnL>
                      <a:noFill/>
                    </a:lnL>
                    <a:lnR>
                      <a:noFill/>
                    </a:lnR>
                    <a:lnT>
                      <a:noFill/>
                    </a:lnT>
                    <a:lnB>
                      <a:noFill/>
                    </a:lnB>
                  </a:tcPr>
                </a:tc>
                <a:extLst>
                  <a:ext uri="{0D108BD9-81ED-4DB2-BD59-A6C34878D82A}">
                    <a16:rowId xmlns:a16="http://schemas.microsoft.com/office/drawing/2014/main" val="93517910"/>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1.857143</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4.571429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0.904762</a:t>
                      </a:r>
                    </a:p>
                  </a:txBody>
                  <a:tcPr marL="9525" marR="9525" marT="9525" marB="0" anchor="b">
                    <a:lnL>
                      <a:noFill/>
                    </a:lnL>
                    <a:lnR>
                      <a:noFill/>
                    </a:lnR>
                    <a:lnT>
                      <a:noFill/>
                    </a:lnT>
                    <a:lnB>
                      <a:noFill/>
                    </a:lnB>
                  </a:tcPr>
                </a:tc>
                <a:extLst>
                  <a:ext uri="{0D108BD9-81ED-4DB2-BD59-A6C34878D82A}">
                    <a16:rowId xmlns:a16="http://schemas.microsoft.com/office/drawing/2014/main" val="3470814697"/>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328005666"/>
              </p:ext>
            </p:extLst>
          </p:nvPr>
        </p:nvGraphicFramePr>
        <p:xfrm>
          <a:off x="104766" y="5385932"/>
          <a:ext cx="6140104" cy="1381760"/>
        </p:xfrm>
        <a:graphic>
          <a:graphicData uri="http://schemas.openxmlformats.org/drawingml/2006/table">
            <a:tbl>
              <a:tblPr firstRow="1" bandRow="1">
                <a:tableStyleId>{5C22544A-7EE6-4342-B048-85BDC9FD1C3A}</a:tableStyleId>
              </a:tblPr>
              <a:tblGrid>
                <a:gridCol w="1682404">
                  <a:extLst>
                    <a:ext uri="{9D8B030D-6E8A-4147-A177-3AD203B41FA5}">
                      <a16:colId xmlns:a16="http://schemas.microsoft.com/office/drawing/2014/main" val="4214703956"/>
                    </a:ext>
                  </a:extLst>
                </a:gridCol>
                <a:gridCol w="2076450">
                  <a:extLst>
                    <a:ext uri="{9D8B030D-6E8A-4147-A177-3AD203B41FA5}">
                      <a16:colId xmlns:a16="http://schemas.microsoft.com/office/drawing/2014/main" val="385117914"/>
                    </a:ext>
                  </a:extLst>
                </a:gridCol>
                <a:gridCol w="2381250">
                  <a:extLst>
                    <a:ext uri="{9D8B030D-6E8A-4147-A177-3AD203B41FA5}">
                      <a16:colId xmlns:a16="http://schemas.microsoft.com/office/drawing/2014/main" val="2550672729"/>
                    </a:ext>
                  </a:extLst>
                </a:gridCol>
              </a:tblGrid>
              <a:tr h="370840">
                <a:tc>
                  <a:txBody>
                    <a:bodyPr/>
                    <a:lstStyle/>
                    <a:p>
                      <a:endParaRPr lang="en-AU" dirty="0"/>
                    </a:p>
                  </a:txBody>
                  <a:tcPr/>
                </a:tc>
                <a:tc>
                  <a:txBody>
                    <a:bodyPr/>
                    <a:lstStyle/>
                    <a:p>
                      <a:r>
                        <a:rPr lang="en-AU" dirty="0" smtClean="0"/>
                        <a:t>Parametric</a:t>
                      </a:r>
                      <a:endParaRPr lang="en-AU" dirty="0"/>
                    </a:p>
                  </a:txBody>
                  <a:tcPr/>
                </a:tc>
                <a:tc>
                  <a:txBody>
                    <a:bodyPr/>
                    <a:lstStyle/>
                    <a:p>
                      <a:r>
                        <a:rPr lang="en-AU" dirty="0" smtClean="0"/>
                        <a:t>Non Parametric</a:t>
                      </a:r>
                      <a:endParaRPr lang="en-AU" dirty="0"/>
                    </a:p>
                  </a:txBody>
                  <a:tcPr/>
                </a:tc>
                <a:extLst>
                  <a:ext uri="{0D108BD9-81ED-4DB2-BD59-A6C34878D82A}">
                    <a16:rowId xmlns:a16="http://schemas.microsoft.com/office/drawing/2014/main" val="160628207"/>
                  </a:ext>
                </a:extLst>
              </a:tr>
              <a:tr h="370840">
                <a:tc>
                  <a:txBody>
                    <a:bodyPr/>
                    <a:lstStyle/>
                    <a:p>
                      <a:r>
                        <a:rPr lang="en-AU" dirty="0" smtClean="0"/>
                        <a:t>Independent</a:t>
                      </a:r>
                      <a:r>
                        <a:rPr lang="en-AU" baseline="0" dirty="0" smtClean="0"/>
                        <a:t> Groups</a:t>
                      </a:r>
                    </a:p>
                  </a:txBody>
                  <a:tcPr/>
                </a:tc>
                <a:tc>
                  <a:txBody>
                    <a:bodyPr/>
                    <a:lstStyle/>
                    <a:p>
                      <a:r>
                        <a:rPr lang="en-AU" dirty="0" smtClean="0"/>
                        <a:t>Independent Groups t-test</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smtClean="0"/>
                        <a:t>Wilcoxon</a:t>
                      </a:r>
                      <a:r>
                        <a:rPr lang="en-AU" sz="1800" baseline="0" dirty="0" smtClean="0"/>
                        <a:t> Signed Ranks</a:t>
                      </a:r>
                      <a:endParaRPr lang="en-AU" sz="1800" dirty="0" smtClean="0"/>
                    </a:p>
                  </a:txBody>
                  <a:tcPr/>
                </a:tc>
                <a:extLst>
                  <a:ext uri="{0D108BD9-81ED-4DB2-BD59-A6C34878D82A}">
                    <a16:rowId xmlns:a16="http://schemas.microsoft.com/office/drawing/2014/main" val="1144726105"/>
                  </a:ext>
                </a:extLst>
              </a:tr>
              <a:tr h="370840">
                <a:tc>
                  <a:txBody>
                    <a:bodyPr/>
                    <a:lstStyle/>
                    <a:p>
                      <a:r>
                        <a:rPr lang="en-AU" dirty="0" smtClean="0"/>
                        <a:t>Paired Sample</a:t>
                      </a:r>
                      <a:endParaRPr lang="en-AU" dirty="0"/>
                    </a:p>
                  </a:txBody>
                  <a:tcPr/>
                </a:tc>
                <a:tc>
                  <a:txBody>
                    <a:bodyPr/>
                    <a:lstStyle/>
                    <a:p>
                      <a:r>
                        <a:rPr lang="en-AU" dirty="0" smtClean="0"/>
                        <a:t>Paired-sample</a:t>
                      </a:r>
                      <a:r>
                        <a:rPr lang="en-AU" baseline="0" dirty="0" smtClean="0"/>
                        <a:t> t-test</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smtClean="0"/>
                        <a:t>Mann-Whitney U Test</a:t>
                      </a:r>
                    </a:p>
                  </a:txBody>
                  <a:tcPr/>
                </a:tc>
                <a:extLst>
                  <a:ext uri="{0D108BD9-81ED-4DB2-BD59-A6C34878D82A}">
                    <a16:rowId xmlns:a16="http://schemas.microsoft.com/office/drawing/2014/main" val="433967447"/>
                  </a:ext>
                </a:extLst>
              </a:tr>
            </a:tbl>
          </a:graphicData>
        </a:graphic>
      </p:graphicFrame>
      <p:graphicFrame>
        <p:nvGraphicFramePr>
          <p:cNvPr id="17" name="Chart 16"/>
          <p:cNvGraphicFramePr>
            <a:graphicFrameLocks/>
          </p:cNvGraphicFramePr>
          <p:nvPr>
            <p:extLst>
              <p:ext uri="{D42A27DB-BD31-4B8C-83A1-F6EECF244321}">
                <p14:modId xmlns:p14="http://schemas.microsoft.com/office/powerpoint/2010/main" val="3032070336"/>
              </p:ext>
            </p:extLst>
          </p:nvPr>
        </p:nvGraphicFramePr>
        <p:xfrm>
          <a:off x="8226756" y="1229425"/>
          <a:ext cx="3380628" cy="208360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p:cNvGraphicFramePr>
            <a:graphicFrameLocks/>
          </p:cNvGraphicFramePr>
          <p:nvPr>
            <p:extLst>
              <p:ext uri="{D42A27DB-BD31-4B8C-83A1-F6EECF244321}">
                <p14:modId xmlns:p14="http://schemas.microsoft.com/office/powerpoint/2010/main" val="2933603385"/>
              </p:ext>
            </p:extLst>
          </p:nvPr>
        </p:nvGraphicFramePr>
        <p:xfrm>
          <a:off x="8226756" y="3497136"/>
          <a:ext cx="3188473" cy="1932168"/>
        </p:xfrm>
        <a:graphic>
          <a:graphicData uri="http://schemas.openxmlformats.org/drawingml/2006/chart">
            <c:chart xmlns:c="http://schemas.openxmlformats.org/drawingml/2006/chart" xmlns:r="http://schemas.openxmlformats.org/officeDocument/2006/relationships" r:id="rId5"/>
          </a:graphicData>
        </a:graphic>
      </p:graphicFrame>
      <p:sp>
        <p:nvSpPr>
          <p:cNvPr id="20" name="TextBox 19"/>
          <p:cNvSpPr txBox="1"/>
          <p:nvPr/>
        </p:nvSpPr>
        <p:spPr>
          <a:xfrm>
            <a:off x="7550894" y="5690474"/>
            <a:ext cx="4056490" cy="1077218"/>
          </a:xfrm>
          <a:prstGeom prst="rect">
            <a:avLst/>
          </a:prstGeom>
          <a:noFill/>
        </p:spPr>
        <p:txBody>
          <a:bodyPr wrap="square" rtlCol="0">
            <a:spAutoFit/>
          </a:bodyPr>
          <a:lstStyle/>
          <a:p>
            <a:r>
              <a:rPr lang="en-AU" sz="1600" i="1" dirty="0" smtClean="0"/>
              <a:t>t </a:t>
            </a:r>
            <a:r>
              <a:rPr lang="en-AU" sz="1600" dirty="0" smtClean="0"/>
              <a:t>(34) = 2.60, </a:t>
            </a:r>
            <a:r>
              <a:rPr lang="en-AU" sz="1600" i="1" dirty="0" smtClean="0"/>
              <a:t>p</a:t>
            </a:r>
            <a:r>
              <a:rPr lang="en-AU" sz="1600" dirty="0" smtClean="0"/>
              <a:t> &lt; .05</a:t>
            </a:r>
          </a:p>
          <a:p>
            <a:r>
              <a:rPr lang="en-AU" sz="1600" dirty="0" smtClean="0"/>
              <a:t>Memory is significantly better in matching condition than mismatching condition</a:t>
            </a:r>
            <a:endParaRPr lang="en-AU" sz="1600" dirty="0"/>
          </a:p>
        </p:txBody>
      </p:sp>
      <p:sp>
        <p:nvSpPr>
          <p:cNvPr id="7" name="Rectangle 6"/>
          <p:cNvSpPr/>
          <p:nvPr/>
        </p:nvSpPr>
        <p:spPr>
          <a:xfrm>
            <a:off x="8226756" y="684431"/>
            <a:ext cx="3380628" cy="4744873"/>
          </a:xfrm>
          <a:prstGeom prst="rect">
            <a:avLst/>
          </a:prstGeom>
          <a:solidFill>
            <a:schemeClr val="accent1">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p:cNvSpPr/>
          <p:nvPr/>
        </p:nvSpPr>
        <p:spPr>
          <a:xfrm>
            <a:off x="7125001" y="5690474"/>
            <a:ext cx="4482383" cy="1077218"/>
          </a:xfrm>
          <a:prstGeom prst="rect">
            <a:avLst/>
          </a:prstGeom>
          <a:solidFill>
            <a:srgbClr val="FFFF00">
              <a:alpha val="1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5582316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34491" y="1197395"/>
            <a:ext cx="8435339" cy="1569660"/>
          </a:xfrm>
          <a:prstGeom prst="rect">
            <a:avLst/>
          </a:prstGeom>
        </p:spPr>
        <p:txBody>
          <a:bodyPr wrap="square">
            <a:spAutoFit/>
          </a:bodyPr>
          <a:lstStyle/>
          <a:p>
            <a:pPr algn="ctr"/>
            <a:r>
              <a:rPr lang="en-AU" sz="2400" dirty="0" smtClean="0">
                <a:solidFill>
                  <a:srgbClr val="00B0F0"/>
                </a:solidFill>
              </a:rPr>
              <a:t>Outcomes of Grant study</a:t>
            </a:r>
          </a:p>
          <a:p>
            <a:pPr algn="ctr"/>
            <a:r>
              <a:rPr lang="en-AU" sz="2400" dirty="0" smtClean="0">
                <a:solidFill>
                  <a:srgbClr val="7030A0"/>
                </a:solidFill>
              </a:rPr>
              <a:t>In an academic context, learning is </a:t>
            </a:r>
            <a:r>
              <a:rPr lang="en-AU" sz="2400" dirty="0">
                <a:solidFill>
                  <a:srgbClr val="7030A0"/>
                </a:solidFill>
              </a:rPr>
              <a:t>better when study and test conditions match than when they mismatch</a:t>
            </a:r>
            <a:endParaRPr lang="en-AU" sz="2400" dirty="0"/>
          </a:p>
        </p:txBody>
      </p:sp>
    </p:spTree>
    <p:extLst>
      <p:ext uri="{BB962C8B-B14F-4D97-AF65-F5344CB8AC3E}">
        <p14:creationId xmlns:p14="http://schemas.microsoft.com/office/powerpoint/2010/main" val="780947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9350" y="1071356"/>
            <a:ext cx="7349490" cy="3354765"/>
          </a:xfrm>
          <a:prstGeom prst="rect">
            <a:avLst/>
          </a:prstGeom>
        </p:spPr>
        <p:txBody>
          <a:bodyPr wrap="square">
            <a:spAutoFit/>
          </a:bodyPr>
          <a:lstStyle/>
          <a:p>
            <a:endParaRPr lang="en-AU" sz="4400" dirty="0">
              <a:latin typeface="Arial" panose="020B0604020202020204" pitchFamily="34" charset="0"/>
            </a:endParaRPr>
          </a:p>
          <a:p>
            <a:r>
              <a:rPr lang="en-AU" sz="2800" b="1" dirty="0">
                <a:solidFill>
                  <a:srgbClr val="000000"/>
                </a:solidFill>
                <a:latin typeface="Arial" panose="020B0604020202020204" pitchFamily="34" charset="0"/>
              </a:rPr>
              <a:t>Mandatory practical: </a:t>
            </a:r>
            <a:r>
              <a:rPr lang="en-AU" sz="2800" dirty="0">
                <a:solidFill>
                  <a:srgbClr val="000000"/>
                </a:solidFill>
                <a:latin typeface="Arial" panose="020B0604020202020204" pitchFamily="34" charset="0"/>
              </a:rPr>
              <a:t>Use an </a:t>
            </a:r>
            <a:r>
              <a:rPr lang="en-AU" sz="2800" dirty="0">
                <a:solidFill>
                  <a:srgbClr val="7030A0"/>
                </a:solidFill>
                <a:latin typeface="Arial" panose="020B0604020202020204" pitchFamily="34" charset="0"/>
              </a:rPr>
              <a:t>experimental research design</a:t>
            </a:r>
            <a:r>
              <a:rPr lang="en-AU" sz="2800" dirty="0">
                <a:solidFill>
                  <a:srgbClr val="000000"/>
                </a:solidFill>
                <a:latin typeface="Arial" panose="020B0604020202020204" pitchFamily="34" charset="0"/>
              </a:rPr>
              <a:t> to investigate the effect of learning environment on memory, </a:t>
            </a:r>
            <a:r>
              <a:rPr lang="en-AU" sz="2800" dirty="0">
                <a:latin typeface="Arial" panose="020B0604020202020204" pitchFamily="34" charset="0"/>
              </a:rPr>
              <a:t>replicating aspects of the 1998 investigation by Harry Grant et al. </a:t>
            </a:r>
          </a:p>
          <a:p>
            <a:r>
              <a:rPr lang="en-AU" sz="28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3542383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52950" y="684431"/>
            <a:ext cx="2572051" cy="461665"/>
          </a:xfrm>
          <a:prstGeom prst="rect">
            <a:avLst/>
          </a:prstGeom>
          <a:noFill/>
        </p:spPr>
        <p:txBody>
          <a:bodyPr wrap="none" rtlCol="0">
            <a:spAutoFit/>
          </a:bodyPr>
          <a:lstStyle/>
          <a:p>
            <a:r>
              <a:rPr lang="en-AU" sz="2400" b="1" dirty="0" smtClean="0">
                <a:solidFill>
                  <a:srgbClr val="7030A0"/>
                </a:solidFill>
              </a:rPr>
              <a:t>Research Question</a:t>
            </a:r>
          </a:p>
        </p:txBody>
      </p:sp>
      <p:sp>
        <p:nvSpPr>
          <p:cNvPr id="3" name="TextBox 2"/>
          <p:cNvSpPr txBox="1"/>
          <p:nvPr/>
        </p:nvSpPr>
        <p:spPr>
          <a:xfrm>
            <a:off x="1752600" y="1146096"/>
            <a:ext cx="3893182" cy="400110"/>
          </a:xfrm>
          <a:prstGeom prst="rect">
            <a:avLst/>
          </a:prstGeom>
          <a:noFill/>
        </p:spPr>
        <p:txBody>
          <a:bodyPr wrap="none" rtlCol="0">
            <a:spAutoFit/>
          </a:bodyPr>
          <a:lstStyle/>
          <a:p>
            <a:r>
              <a:rPr lang="en-AU" sz="2000" b="1" dirty="0" smtClean="0">
                <a:solidFill>
                  <a:srgbClr val="C00000"/>
                </a:solidFill>
              </a:rPr>
              <a:t>Differences (better than, less than)</a:t>
            </a:r>
          </a:p>
        </p:txBody>
      </p:sp>
      <p:sp>
        <p:nvSpPr>
          <p:cNvPr id="5" name="TextBox 4"/>
          <p:cNvSpPr txBox="1"/>
          <p:nvPr/>
        </p:nvSpPr>
        <p:spPr>
          <a:xfrm>
            <a:off x="1713807" y="2582747"/>
            <a:ext cx="1865639" cy="369332"/>
          </a:xfrm>
          <a:prstGeom prst="rect">
            <a:avLst/>
          </a:prstGeom>
          <a:noFill/>
        </p:spPr>
        <p:txBody>
          <a:bodyPr wrap="none" rtlCol="0">
            <a:spAutoFit/>
          </a:bodyPr>
          <a:lstStyle/>
          <a:p>
            <a:r>
              <a:rPr lang="en-AU" dirty="0" smtClean="0">
                <a:solidFill>
                  <a:srgbClr val="C00000"/>
                </a:solidFill>
              </a:rPr>
              <a:t>Data Presentation</a:t>
            </a:r>
          </a:p>
        </p:txBody>
      </p:sp>
      <p:sp>
        <p:nvSpPr>
          <p:cNvPr id="6" name="TextBox 5"/>
          <p:cNvSpPr txBox="1"/>
          <p:nvPr/>
        </p:nvSpPr>
        <p:spPr>
          <a:xfrm>
            <a:off x="1713807" y="4800600"/>
            <a:ext cx="1007520" cy="369332"/>
          </a:xfrm>
          <a:prstGeom prst="rect">
            <a:avLst/>
          </a:prstGeom>
          <a:noFill/>
        </p:spPr>
        <p:txBody>
          <a:bodyPr wrap="none" rtlCol="0">
            <a:spAutoFit/>
          </a:bodyPr>
          <a:lstStyle/>
          <a:p>
            <a:r>
              <a:rPr lang="en-AU" dirty="0" smtClean="0">
                <a:solidFill>
                  <a:srgbClr val="C00000"/>
                </a:solidFill>
              </a:rPr>
              <a:t>Statistics</a:t>
            </a:r>
          </a:p>
        </p:txBody>
      </p:sp>
      <p:sp>
        <p:nvSpPr>
          <p:cNvPr id="9" name="TextBox 8"/>
          <p:cNvSpPr txBox="1"/>
          <p:nvPr/>
        </p:nvSpPr>
        <p:spPr>
          <a:xfrm>
            <a:off x="1713807" y="1578774"/>
            <a:ext cx="2027030" cy="923330"/>
          </a:xfrm>
          <a:prstGeom prst="rect">
            <a:avLst/>
          </a:prstGeom>
          <a:noFill/>
        </p:spPr>
        <p:txBody>
          <a:bodyPr wrap="none" rtlCol="0">
            <a:spAutoFit/>
          </a:bodyPr>
          <a:lstStyle/>
          <a:p>
            <a:r>
              <a:rPr lang="en-AU" dirty="0" smtClean="0">
                <a:solidFill>
                  <a:srgbClr val="C00000"/>
                </a:solidFill>
              </a:rPr>
              <a:t>Research Paradigm</a:t>
            </a:r>
            <a:r>
              <a:rPr lang="en-AU" dirty="0" smtClean="0"/>
              <a:t>:</a:t>
            </a:r>
          </a:p>
          <a:p>
            <a:r>
              <a:rPr lang="en-AU" dirty="0" smtClean="0"/>
              <a:t>Experimental</a:t>
            </a:r>
          </a:p>
          <a:p>
            <a:r>
              <a:rPr lang="en-AU" dirty="0" smtClean="0"/>
              <a:t>IVs and DV</a:t>
            </a:r>
          </a:p>
        </p:txBody>
      </p:sp>
      <p:graphicFrame>
        <p:nvGraphicFramePr>
          <p:cNvPr id="13" name="Chart 12"/>
          <p:cNvGraphicFramePr>
            <a:graphicFrameLocks/>
          </p:cNvGraphicFramePr>
          <p:nvPr>
            <p:extLst>
              <p:ext uri="{D42A27DB-BD31-4B8C-83A1-F6EECF244321}">
                <p14:modId xmlns:p14="http://schemas.microsoft.com/office/powerpoint/2010/main" val="3923228326"/>
              </p:ext>
            </p:extLst>
          </p:nvPr>
        </p:nvGraphicFramePr>
        <p:xfrm>
          <a:off x="325250" y="3557522"/>
          <a:ext cx="2434870" cy="12922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a:graphicFrameLocks/>
          </p:cNvGraphicFramePr>
          <p:nvPr>
            <p:extLst>
              <p:ext uri="{D42A27DB-BD31-4B8C-83A1-F6EECF244321}">
                <p14:modId xmlns:p14="http://schemas.microsoft.com/office/powerpoint/2010/main" val="4270059637"/>
              </p:ext>
            </p:extLst>
          </p:nvPr>
        </p:nvGraphicFramePr>
        <p:xfrm>
          <a:off x="3087865" y="3606976"/>
          <a:ext cx="2434870" cy="12427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527059694"/>
              </p:ext>
            </p:extLst>
          </p:nvPr>
        </p:nvGraphicFramePr>
        <p:xfrm>
          <a:off x="407783" y="2952079"/>
          <a:ext cx="2438400" cy="571500"/>
        </p:xfrm>
        <a:graphic>
          <a:graphicData uri="http://schemas.openxmlformats.org/drawingml/2006/table">
            <a:tbl>
              <a:tblPr/>
              <a:tblGrid>
                <a:gridCol w="609600">
                  <a:extLst>
                    <a:ext uri="{9D8B030D-6E8A-4147-A177-3AD203B41FA5}">
                      <a16:colId xmlns:a16="http://schemas.microsoft.com/office/drawing/2014/main" val="1076135977"/>
                    </a:ext>
                  </a:extLst>
                </a:gridCol>
                <a:gridCol w="609600">
                  <a:extLst>
                    <a:ext uri="{9D8B030D-6E8A-4147-A177-3AD203B41FA5}">
                      <a16:colId xmlns:a16="http://schemas.microsoft.com/office/drawing/2014/main" val="4240894298"/>
                    </a:ext>
                  </a:extLst>
                </a:gridCol>
                <a:gridCol w="609600">
                  <a:extLst>
                    <a:ext uri="{9D8B030D-6E8A-4147-A177-3AD203B41FA5}">
                      <a16:colId xmlns:a16="http://schemas.microsoft.com/office/drawing/2014/main" val="1439872860"/>
                    </a:ext>
                  </a:extLst>
                </a:gridCol>
                <a:gridCol w="609600">
                  <a:extLst>
                    <a:ext uri="{9D8B030D-6E8A-4147-A177-3AD203B41FA5}">
                      <a16:colId xmlns:a16="http://schemas.microsoft.com/office/drawing/2014/main" val="1123747238"/>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2847825802"/>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5.952381</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3.095238</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8.142857</a:t>
                      </a:r>
                    </a:p>
                  </a:txBody>
                  <a:tcPr marL="9525" marR="9525" marT="9525" marB="0" anchor="b">
                    <a:lnL>
                      <a:noFill/>
                    </a:lnL>
                    <a:lnR>
                      <a:noFill/>
                    </a:lnR>
                    <a:lnT>
                      <a:noFill/>
                    </a:lnT>
                    <a:lnB>
                      <a:noFill/>
                    </a:lnB>
                  </a:tcPr>
                </a:tc>
                <a:extLst>
                  <a:ext uri="{0D108BD9-81ED-4DB2-BD59-A6C34878D82A}">
                    <a16:rowId xmlns:a16="http://schemas.microsoft.com/office/drawing/2014/main" val="1282363691"/>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4.095238</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3.047619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7.142857</a:t>
                      </a:r>
                    </a:p>
                  </a:txBody>
                  <a:tcPr marL="9525" marR="9525" marT="9525" marB="0" anchor="b">
                    <a:lnL>
                      <a:noFill/>
                    </a:lnL>
                    <a:lnR>
                      <a:noFill/>
                    </a:lnR>
                    <a:lnT>
                      <a:noFill/>
                    </a:lnT>
                    <a:lnB>
                      <a:noFill/>
                    </a:lnB>
                  </a:tcPr>
                </a:tc>
                <a:extLst>
                  <a:ext uri="{0D108BD9-81ED-4DB2-BD59-A6C34878D82A}">
                    <a16:rowId xmlns:a16="http://schemas.microsoft.com/office/drawing/2014/main" val="143098065"/>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97022943"/>
              </p:ext>
            </p:extLst>
          </p:nvPr>
        </p:nvGraphicFramePr>
        <p:xfrm>
          <a:off x="3084335" y="2952079"/>
          <a:ext cx="2438400" cy="571500"/>
        </p:xfrm>
        <a:graphic>
          <a:graphicData uri="http://schemas.openxmlformats.org/drawingml/2006/table">
            <a:tbl>
              <a:tblPr/>
              <a:tblGrid>
                <a:gridCol w="609600">
                  <a:extLst>
                    <a:ext uri="{9D8B030D-6E8A-4147-A177-3AD203B41FA5}">
                      <a16:colId xmlns:a16="http://schemas.microsoft.com/office/drawing/2014/main" val="1393753732"/>
                    </a:ext>
                  </a:extLst>
                </a:gridCol>
                <a:gridCol w="609600">
                  <a:extLst>
                    <a:ext uri="{9D8B030D-6E8A-4147-A177-3AD203B41FA5}">
                      <a16:colId xmlns:a16="http://schemas.microsoft.com/office/drawing/2014/main" val="1515301505"/>
                    </a:ext>
                  </a:extLst>
                </a:gridCol>
                <a:gridCol w="609600">
                  <a:extLst>
                    <a:ext uri="{9D8B030D-6E8A-4147-A177-3AD203B41FA5}">
                      <a16:colId xmlns:a16="http://schemas.microsoft.com/office/drawing/2014/main" val="1214946579"/>
                    </a:ext>
                  </a:extLst>
                </a:gridCol>
                <a:gridCol w="609600">
                  <a:extLst>
                    <a:ext uri="{9D8B030D-6E8A-4147-A177-3AD203B41FA5}">
                      <a16:colId xmlns:a16="http://schemas.microsoft.com/office/drawing/2014/main" val="215479101"/>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553623936"/>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0.809524</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5.761905</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0.428571</a:t>
                      </a:r>
                    </a:p>
                  </a:txBody>
                  <a:tcPr marL="9525" marR="9525" marT="9525" marB="0" anchor="b">
                    <a:lnL>
                      <a:noFill/>
                    </a:lnL>
                    <a:lnR>
                      <a:noFill/>
                    </a:lnR>
                    <a:lnT>
                      <a:noFill/>
                    </a:lnT>
                    <a:lnB>
                      <a:noFill/>
                    </a:lnB>
                  </a:tcPr>
                </a:tc>
                <a:extLst>
                  <a:ext uri="{0D108BD9-81ED-4DB2-BD59-A6C34878D82A}">
                    <a16:rowId xmlns:a16="http://schemas.microsoft.com/office/drawing/2014/main" val="93517910"/>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1.857143</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4.571429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0.904762</a:t>
                      </a:r>
                    </a:p>
                  </a:txBody>
                  <a:tcPr marL="9525" marR="9525" marT="9525" marB="0" anchor="b">
                    <a:lnL>
                      <a:noFill/>
                    </a:lnL>
                    <a:lnR>
                      <a:noFill/>
                    </a:lnR>
                    <a:lnT>
                      <a:noFill/>
                    </a:lnT>
                    <a:lnB>
                      <a:noFill/>
                    </a:lnB>
                  </a:tcPr>
                </a:tc>
                <a:extLst>
                  <a:ext uri="{0D108BD9-81ED-4DB2-BD59-A6C34878D82A}">
                    <a16:rowId xmlns:a16="http://schemas.microsoft.com/office/drawing/2014/main" val="3470814697"/>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328005666"/>
              </p:ext>
            </p:extLst>
          </p:nvPr>
        </p:nvGraphicFramePr>
        <p:xfrm>
          <a:off x="104766" y="5385932"/>
          <a:ext cx="6140104" cy="1381760"/>
        </p:xfrm>
        <a:graphic>
          <a:graphicData uri="http://schemas.openxmlformats.org/drawingml/2006/table">
            <a:tbl>
              <a:tblPr firstRow="1" bandRow="1">
                <a:tableStyleId>{5C22544A-7EE6-4342-B048-85BDC9FD1C3A}</a:tableStyleId>
              </a:tblPr>
              <a:tblGrid>
                <a:gridCol w="1682404">
                  <a:extLst>
                    <a:ext uri="{9D8B030D-6E8A-4147-A177-3AD203B41FA5}">
                      <a16:colId xmlns:a16="http://schemas.microsoft.com/office/drawing/2014/main" val="4214703956"/>
                    </a:ext>
                  </a:extLst>
                </a:gridCol>
                <a:gridCol w="2076450">
                  <a:extLst>
                    <a:ext uri="{9D8B030D-6E8A-4147-A177-3AD203B41FA5}">
                      <a16:colId xmlns:a16="http://schemas.microsoft.com/office/drawing/2014/main" val="385117914"/>
                    </a:ext>
                  </a:extLst>
                </a:gridCol>
                <a:gridCol w="2381250">
                  <a:extLst>
                    <a:ext uri="{9D8B030D-6E8A-4147-A177-3AD203B41FA5}">
                      <a16:colId xmlns:a16="http://schemas.microsoft.com/office/drawing/2014/main" val="2550672729"/>
                    </a:ext>
                  </a:extLst>
                </a:gridCol>
              </a:tblGrid>
              <a:tr h="370840">
                <a:tc>
                  <a:txBody>
                    <a:bodyPr/>
                    <a:lstStyle/>
                    <a:p>
                      <a:endParaRPr lang="en-AU" dirty="0"/>
                    </a:p>
                  </a:txBody>
                  <a:tcPr/>
                </a:tc>
                <a:tc>
                  <a:txBody>
                    <a:bodyPr/>
                    <a:lstStyle/>
                    <a:p>
                      <a:r>
                        <a:rPr lang="en-AU" dirty="0" smtClean="0"/>
                        <a:t>Parametric</a:t>
                      </a:r>
                      <a:endParaRPr lang="en-AU" dirty="0"/>
                    </a:p>
                  </a:txBody>
                  <a:tcPr/>
                </a:tc>
                <a:tc>
                  <a:txBody>
                    <a:bodyPr/>
                    <a:lstStyle/>
                    <a:p>
                      <a:r>
                        <a:rPr lang="en-AU" dirty="0" smtClean="0"/>
                        <a:t>Non Parametric</a:t>
                      </a:r>
                      <a:endParaRPr lang="en-AU" dirty="0"/>
                    </a:p>
                  </a:txBody>
                  <a:tcPr/>
                </a:tc>
                <a:extLst>
                  <a:ext uri="{0D108BD9-81ED-4DB2-BD59-A6C34878D82A}">
                    <a16:rowId xmlns:a16="http://schemas.microsoft.com/office/drawing/2014/main" val="160628207"/>
                  </a:ext>
                </a:extLst>
              </a:tr>
              <a:tr h="370840">
                <a:tc>
                  <a:txBody>
                    <a:bodyPr/>
                    <a:lstStyle/>
                    <a:p>
                      <a:r>
                        <a:rPr lang="en-AU" dirty="0" smtClean="0"/>
                        <a:t>Independent</a:t>
                      </a:r>
                      <a:r>
                        <a:rPr lang="en-AU" baseline="0" dirty="0" smtClean="0"/>
                        <a:t> Groups</a:t>
                      </a:r>
                    </a:p>
                  </a:txBody>
                  <a:tcPr/>
                </a:tc>
                <a:tc>
                  <a:txBody>
                    <a:bodyPr/>
                    <a:lstStyle/>
                    <a:p>
                      <a:r>
                        <a:rPr lang="en-AU" dirty="0" smtClean="0"/>
                        <a:t>Independent Groups t-test</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smtClean="0"/>
                        <a:t>Wilcoxon</a:t>
                      </a:r>
                      <a:r>
                        <a:rPr lang="en-AU" sz="1800" baseline="0" dirty="0" smtClean="0"/>
                        <a:t> Signed Ranks</a:t>
                      </a:r>
                      <a:endParaRPr lang="en-AU" sz="1800" dirty="0" smtClean="0"/>
                    </a:p>
                  </a:txBody>
                  <a:tcPr/>
                </a:tc>
                <a:extLst>
                  <a:ext uri="{0D108BD9-81ED-4DB2-BD59-A6C34878D82A}">
                    <a16:rowId xmlns:a16="http://schemas.microsoft.com/office/drawing/2014/main" val="1144726105"/>
                  </a:ext>
                </a:extLst>
              </a:tr>
              <a:tr h="370840">
                <a:tc>
                  <a:txBody>
                    <a:bodyPr/>
                    <a:lstStyle/>
                    <a:p>
                      <a:r>
                        <a:rPr lang="en-AU" dirty="0" smtClean="0"/>
                        <a:t>Paired Sample</a:t>
                      </a:r>
                      <a:endParaRPr lang="en-AU" dirty="0"/>
                    </a:p>
                  </a:txBody>
                  <a:tcPr/>
                </a:tc>
                <a:tc>
                  <a:txBody>
                    <a:bodyPr/>
                    <a:lstStyle/>
                    <a:p>
                      <a:r>
                        <a:rPr lang="en-AU" dirty="0" smtClean="0"/>
                        <a:t>Paired-sample</a:t>
                      </a:r>
                      <a:r>
                        <a:rPr lang="en-AU" baseline="0" dirty="0" smtClean="0"/>
                        <a:t> t-test</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smtClean="0"/>
                        <a:t>Mann-Whitney U Test</a:t>
                      </a:r>
                    </a:p>
                  </a:txBody>
                  <a:tcPr/>
                </a:tc>
                <a:extLst>
                  <a:ext uri="{0D108BD9-81ED-4DB2-BD59-A6C34878D82A}">
                    <a16:rowId xmlns:a16="http://schemas.microsoft.com/office/drawing/2014/main" val="433967447"/>
                  </a:ext>
                </a:extLst>
              </a:tr>
            </a:tbl>
          </a:graphicData>
        </a:graphic>
      </p:graphicFrame>
    </p:spTree>
    <p:extLst>
      <p:ext uri="{BB962C8B-B14F-4D97-AF65-F5344CB8AC3E}">
        <p14:creationId xmlns:p14="http://schemas.microsoft.com/office/powerpoint/2010/main" val="2536362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9350" y="1071356"/>
            <a:ext cx="7349490" cy="4216539"/>
          </a:xfrm>
          <a:prstGeom prst="rect">
            <a:avLst/>
          </a:prstGeom>
        </p:spPr>
        <p:txBody>
          <a:bodyPr wrap="square">
            <a:spAutoFit/>
          </a:bodyPr>
          <a:lstStyle/>
          <a:p>
            <a:endParaRPr lang="en-AU" sz="4400" dirty="0">
              <a:latin typeface="Arial" panose="020B0604020202020204" pitchFamily="34" charset="0"/>
            </a:endParaRPr>
          </a:p>
          <a:p>
            <a:r>
              <a:rPr lang="en-AU" sz="2800" b="1" dirty="0">
                <a:solidFill>
                  <a:srgbClr val="000000"/>
                </a:solidFill>
                <a:latin typeface="Arial" panose="020B0604020202020204" pitchFamily="34" charset="0"/>
              </a:rPr>
              <a:t>Mandatory practical: </a:t>
            </a:r>
            <a:r>
              <a:rPr lang="en-AU" sz="2800" dirty="0">
                <a:solidFill>
                  <a:srgbClr val="000000"/>
                </a:solidFill>
                <a:latin typeface="Arial" panose="020B0604020202020204" pitchFamily="34" charset="0"/>
              </a:rPr>
              <a:t>Use an </a:t>
            </a:r>
            <a:r>
              <a:rPr lang="en-AU" sz="2800" dirty="0">
                <a:solidFill>
                  <a:srgbClr val="7030A0"/>
                </a:solidFill>
                <a:latin typeface="Arial" panose="020B0604020202020204" pitchFamily="34" charset="0"/>
              </a:rPr>
              <a:t>experimental research design</a:t>
            </a:r>
            <a:r>
              <a:rPr lang="en-AU" sz="2800" dirty="0">
                <a:solidFill>
                  <a:srgbClr val="000000"/>
                </a:solidFill>
                <a:latin typeface="Arial" panose="020B0604020202020204" pitchFamily="34" charset="0"/>
              </a:rPr>
              <a:t> to investigate the effect of learning environment on memory, </a:t>
            </a:r>
            <a:r>
              <a:rPr lang="en-AU" sz="2800" dirty="0">
                <a:latin typeface="Arial" panose="020B0604020202020204" pitchFamily="34" charset="0"/>
              </a:rPr>
              <a:t>replicating aspects of the 1998 investigation by Harry Grant et al. </a:t>
            </a:r>
            <a:endParaRPr lang="en-AU" sz="2800" dirty="0" smtClean="0">
              <a:latin typeface="Arial" panose="020B0604020202020204" pitchFamily="34" charset="0"/>
            </a:endParaRPr>
          </a:p>
          <a:p>
            <a:endParaRPr lang="en-AU" sz="2800" dirty="0">
              <a:latin typeface="Arial" panose="020B0604020202020204" pitchFamily="34" charset="0"/>
            </a:endParaRPr>
          </a:p>
          <a:p>
            <a:r>
              <a:rPr lang="en-AU" sz="2800" dirty="0" smtClean="0">
                <a:solidFill>
                  <a:srgbClr val="FF0000"/>
                </a:solidFill>
                <a:latin typeface="Arial" panose="020B0604020202020204" pitchFamily="34" charset="0"/>
              </a:rPr>
              <a:t>What are conceptual IV’s and DV’s</a:t>
            </a:r>
            <a:endParaRPr lang="en-AU" sz="2800" dirty="0">
              <a:solidFill>
                <a:srgbClr val="FF0000"/>
              </a:solidFill>
              <a:latin typeface="Arial" panose="020B0604020202020204" pitchFamily="34" charset="0"/>
            </a:endParaRPr>
          </a:p>
          <a:p>
            <a:r>
              <a:rPr lang="en-AU" sz="28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3150826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9350" y="1071356"/>
            <a:ext cx="7349490" cy="5078313"/>
          </a:xfrm>
          <a:prstGeom prst="rect">
            <a:avLst/>
          </a:prstGeom>
        </p:spPr>
        <p:txBody>
          <a:bodyPr wrap="square">
            <a:spAutoFit/>
          </a:bodyPr>
          <a:lstStyle/>
          <a:p>
            <a:endParaRPr lang="en-AU" sz="4400" dirty="0">
              <a:latin typeface="Arial" panose="020B0604020202020204" pitchFamily="34" charset="0"/>
            </a:endParaRPr>
          </a:p>
          <a:p>
            <a:r>
              <a:rPr lang="en-AU" sz="2800" b="1" dirty="0">
                <a:solidFill>
                  <a:srgbClr val="000000"/>
                </a:solidFill>
                <a:latin typeface="Arial" panose="020B0604020202020204" pitchFamily="34" charset="0"/>
              </a:rPr>
              <a:t>Mandatory practical: </a:t>
            </a:r>
            <a:r>
              <a:rPr lang="en-AU" sz="2800" dirty="0">
                <a:solidFill>
                  <a:srgbClr val="000000"/>
                </a:solidFill>
                <a:latin typeface="Arial" panose="020B0604020202020204" pitchFamily="34" charset="0"/>
              </a:rPr>
              <a:t>Use an </a:t>
            </a:r>
            <a:r>
              <a:rPr lang="en-AU" sz="2800" dirty="0">
                <a:latin typeface="Arial" panose="020B0604020202020204" pitchFamily="34" charset="0"/>
              </a:rPr>
              <a:t>experimental research design</a:t>
            </a:r>
            <a:r>
              <a:rPr lang="en-AU" sz="2800" dirty="0">
                <a:solidFill>
                  <a:srgbClr val="000000"/>
                </a:solidFill>
                <a:latin typeface="Arial" panose="020B0604020202020204" pitchFamily="34" charset="0"/>
              </a:rPr>
              <a:t> to investigate the effect of </a:t>
            </a:r>
            <a:r>
              <a:rPr lang="en-AU" sz="2800" dirty="0">
                <a:solidFill>
                  <a:srgbClr val="00B0F0"/>
                </a:solidFill>
                <a:latin typeface="Arial" panose="020B0604020202020204" pitchFamily="34" charset="0"/>
              </a:rPr>
              <a:t>learning environment </a:t>
            </a:r>
            <a:r>
              <a:rPr lang="en-AU" sz="2800" dirty="0">
                <a:solidFill>
                  <a:srgbClr val="000000"/>
                </a:solidFill>
                <a:latin typeface="Arial" panose="020B0604020202020204" pitchFamily="34" charset="0"/>
              </a:rPr>
              <a:t>on </a:t>
            </a:r>
            <a:r>
              <a:rPr lang="en-AU" sz="2800" dirty="0">
                <a:solidFill>
                  <a:srgbClr val="00B0F0"/>
                </a:solidFill>
                <a:latin typeface="Arial" panose="020B0604020202020204" pitchFamily="34" charset="0"/>
              </a:rPr>
              <a:t>memory</a:t>
            </a:r>
            <a:r>
              <a:rPr lang="en-AU" sz="2800" dirty="0">
                <a:solidFill>
                  <a:srgbClr val="000000"/>
                </a:solidFill>
                <a:latin typeface="Arial" panose="020B0604020202020204" pitchFamily="34" charset="0"/>
              </a:rPr>
              <a:t>, </a:t>
            </a:r>
            <a:r>
              <a:rPr lang="en-AU" sz="2800" dirty="0">
                <a:latin typeface="Arial" panose="020B0604020202020204" pitchFamily="34" charset="0"/>
              </a:rPr>
              <a:t>replicating aspects of the 1998 investigation by Harry Grant et al. </a:t>
            </a:r>
            <a:endParaRPr lang="en-AU" sz="2800" dirty="0" smtClean="0">
              <a:latin typeface="Arial" panose="020B0604020202020204" pitchFamily="34" charset="0"/>
            </a:endParaRPr>
          </a:p>
          <a:p>
            <a:endParaRPr lang="en-AU" sz="2800" dirty="0">
              <a:latin typeface="Arial" panose="020B0604020202020204" pitchFamily="34" charset="0"/>
            </a:endParaRPr>
          </a:p>
          <a:p>
            <a:r>
              <a:rPr lang="en-AU" sz="2800" dirty="0" smtClean="0">
                <a:solidFill>
                  <a:srgbClr val="FF0000"/>
                </a:solidFill>
                <a:latin typeface="Arial" panose="020B0604020202020204" pitchFamily="34" charset="0"/>
              </a:rPr>
              <a:t>What are conceptual IV’s and DV’s</a:t>
            </a:r>
          </a:p>
          <a:p>
            <a:r>
              <a:rPr lang="en-AU" sz="2800" dirty="0" smtClean="0">
                <a:solidFill>
                  <a:srgbClr val="FF0000"/>
                </a:solidFill>
                <a:latin typeface="Arial" panose="020B0604020202020204" pitchFamily="34" charset="0"/>
              </a:rPr>
              <a:t>IV = learning environment</a:t>
            </a:r>
          </a:p>
          <a:p>
            <a:r>
              <a:rPr lang="en-AU" sz="2800" dirty="0" smtClean="0">
                <a:solidFill>
                  <a:srgbClr val="FF0000"/>
                </a:solidFill>
                <a:latin typeface="Arial" panose="020B0604020202020204" pitchFamily="34" charset="0"/>
              </a:rPr>
              <a:t>DV = memory</a:t>
            </a:r>
            <a:endParaRPr lang="en-AU" sz="2800" dirty="0">
              <a:solidFill>
                <a:srgbClr val="FF0000"/>
              </a:solidFill>
              <a:latin typeface="Arial" panose="020B0604020202020204" pitchFamily="34" charset="0"/>
            </a:endParaRPr>
          </a:p>
          <a:p>
            <a:r>
              <a:rPr lang="en-AU" sz="28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1415213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8300" y="842756"/>
            <a:ext cx="9163050" cy="5509200"/>
          </a:xfrm>
          <a:prstGeom prst="rect">
            <a:avLst/>
          </a:prstGeom>
        </p:spPr>
        <p:txBody>
          <a:bodyPr wrap="square">
            <a:spAutoFit/>
          </a:bodyPr>
          <a:lstStyle/>
          <a:p>
            <a:endParaRPr lang="en-AU" sz="4400" dirty="0">
              <a:latin typeface="Arial" panose="020B0604020202020204" pitchFamily="34" charset="0"/>
            </a:endParaRPr>
          </a:p>
          <a:p>
            <a:r>
              <a:rPr lang="en-AU" sz="2800" b="1" dirty="0">
                <a:solidFill>
                  <a:srgbClr val="000000"/>
                </a:solidFill>
                <a:latin typeface="Arial" panose="020B0604020202020204" pitchFamily="34" charset="0"/>
              </a:rPr>
              <a:t>Mandatory practical: </a:t>
            </a:r>
            <a:r>
              <a:rPr lang="en-AU" sz="2800" dirty="0">
                <a:solidFill>
                  <a:srgbClr val="000000"/>
                </a:solidFill>
                <a:latin typeface="Arial" panose="020B0604020202020204" pitchFamily="34" charset="0"/>
              </a:rPr>
              <a:t>Use an </a:t>
            </a:r>
            <a:r>
              <a:rPr lang="en-AU" sz="2800" dirty="0">
                <a:latin typeface="Arial" panose="020B0604020202020204" pitchFamily="34" charset="0"/>
              </a:rPr>
              <a:t>experimental research design</a:t>
            </a:r>
            <a:r>
              <a:rPr lang="en-AU" sz="2800" dirty="0">
                <a:solidFill>
                  <a:srgbClr val="000000"/>
                </a:solidFill>
                <a:latin typeface="Arial" panose="020B0604020202020204" pitchFamily="34" charset="0"/>
              </a:rPr>
              <a:t> to investigate the effect of learning environment on memory, </a:t>
            </a:r>
            <a:r>
              <a:rPr lang="en-AU" sz="2800" dirty="0">
                <a:solidFill>
                  <a:srgbClr val="92D050"/>
                </a:solidFill>
                <a:latin typeface="Arial" panose="020B0604020202020204" pitchFamily="34" charset="0"/>
              </a:rPr>
              <a:t>replicating aspects of the 1998 investigation by Harry Grant et al. </a:t>
            </a:r>
            <a:endParaRPr lang="en-AU" sz="2800" dirty="0" smtClean="0">
              <a:solidFill>
                <a:srgbClr val="92D050"/>
              </a:solidFill>
              <a:latin typeface="Arial" panose="020B0604020202020204" pitchFamily="34" charset="0"/>
            </a:endParaRPr>
          </a:p>
          <a:p>
            <a:endParaRPr lang="en-AU" sz="2800" dirty="0">
              <a:latin typeface="Arial" panose="020B0604020202020204" pitchFamily="34" charset="0"/>
            </a:endParaRPr>
          </a:p>
          <a:p>
            <a:r>
              <a:rPr lang="en-AU" sz="2800" dirty="0" smtClean="0">
                <a:solidFill>
                  <a:srgbClr val="FF0000"/>
                </a:solidFill>
                <a:latin typeface="Arial" panose="020B0604020202020204" pitchFamily="34" charset="0"/>
              </a:rPr>
              <a:t>How do we replicate?</a:t>
            </a:r>
          </a:p>
          <a:p>
            <a:r>
              <a:rPr lang="en-AU" sz="2800" dirty="0" smtClean="0">
                <a:solidFill>
                  <a:srgbClr val="FF0000"/>
                </a:solidFill>
                <a:latin typeface="Arial" panose="020B0604020202020204" pitchFamily="34" charset="0"/>
              </a:rPr>
              <a:t>Conceptual replication: </a:t>
            </a:r>
            <a:r>
              <a:rPr lang="en-AU" sz="2800" dirty="0" smtClean="0">
                <a:solidFill>
                  <a:srgbClr val="92D050"/>
                </a:solidFill>
                <a:latin typeface="Arial" panose="020B0604020202020204" pitchFamily="34" charset="0"/>
              </a:rPr>
              <a:t>Same theoretical variables, same theoretical hypothesis</a:t>
            </a:r>
          </a:p>
          <a:p>
            <a:r>
              <a:rPr lang="en-AU" sz="2800" dirty="0" smtClean="0">
                <a:solidFill>
                  <a:srgbClr val="FF0000"/>
                </a:solidFill>
                <a:latin typeface="Arial" panose="020B0604020202020204" pitchFamily="34" charset="0"/>
              </a:rPr>
              <a:t>What aspects of study do we replicate: </a:t>
            </a:r>
            <a:r>
              <a:rPr lang="en-AU" sz="2800" dirty="0" smtClean="0">
                <a:solidFill>
                  <a:srgbClr val="92D050"/>
                </a:solidFill>
                <a:latin typeface="Arial" panose="020B0604020202020204" pitchFamily="34" charset="0"/>
              </a:rPr>
              <a:t>change some or all of the operational variables</a:t>
            </a:r>
            <a:endParaRPr lang="en-AU" sz="2800" dirty="0">
              <a:solidFill>
                <a:srgbClr val="92D050"/>
              </a:solidFill>
              <a:latin typeface="Arial" panose="020B0604020202020204" pitchFamily="34" charset="0"/>
            </a:endParaRPr>
          </a:p>
          <a:p>
            <a:r>
              <a:rPr lang="en-AU" sz="28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1455314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p:cNvGrpSpPr>
          <p:nvPr/>
        </p:nvGrpSpPr>
        <p:grpSpPr bwMode="auto">
          <a:xfrm>
            <a:off x="2298356" y="1272747"/>
            <a:ext cx="7797113" cy="5412258"/>
            <a:chOff x="528" y="1104"/>
            <a:chExt cx="4752" cy="3423"/>
          </a:xfrm>
        </p:grpSpPr>
        <p:sp>
          <p:nvSpPr>
            <p:cNvPr id="4" name="Text Box 5"/>
            <p:cNvSpPr txBox="1">
              <a:spLocks noChangeArrowheads="1"/>
            </p:cNvSpPr>
            <p:nvPr/>
          </p:nvSpPr>
          <p:spPr bwMode="auto">
            <a:xfrm>
              <a:off x="2160" y="1104"/>
              <a:ext cx="1392" cy="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theory about how something works</a:t>
              </a:r>
            </a:p>
          </p:txBody>
        </p:sp>
        <p:sp>
          <p:nvSpPr>
            <p:cNvPr id="5" name="Text Box 6"/>
            <p:cNvSpPr txBox="1">
              <a:spLocks noChangeArrowheads="1"/>
            </p:cNvSpPr>
            <p:nvPr/>
          </p:nvSpPr>
          <p:spPr bwMode="auto">
            <a:xfrm>
              <a:off x="2256" y="3572"/>
              <a:ext cx="1392" cy="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systematic empirical observations</a:t>
              </a:r>
            </a:p>
          </p:txBody>
        </p:sp>
        <p:sp>
          <p:nvSpPr>
            <p:cNvPr id="6" name="Text Box 7"/>
            <p:cNvSpPr txBox="1">
              <a:spLocks noChangeArrowheads="1"/>
            </p:cNvSpPr>
            <p:nvPr/>
          </p:nvSpPr>
          <p:spPr bwMode="auto">
            <a:xfrm>
              <a:off x="528" y="2199"/>
              <a:ext cx="1392" cy="1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3888" y="2123"/>
              <a:ext cx="1392" cy="1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generating predictions </a:t>
              </a:r>
            </a:p>
            <a:p>
              <a:pPr algn="ctr" eaLnBrk="1" hangingPunct="1">
                <a:spcBef>
                  <a:spcPct val="50000"/>
                </a:spcBef>
              </a:pPr>
              <a:r>
                <a:rPr lang="en-US" altLang="en-US" sz="1600" dirty="0">
                  <a:latin typeface="Times New Roman" panose="02020603050405020304" pitchFamily="18" charset="0"/>
                </a:rPr>
                <a:t>(what would the theory lead you to observe?)</a:t>
              </a:r>
            </a:p>
          </p:txBody>
        </p:sp>
        <p:cxnSp>
          <p:nvCxnSpPr>
            <p:cNvPr id="8" name="AutoShape 9"/>
            <p:cNvCxnSpPr>
              <a:cxnSpLocks noChangeShapeType="1"/>
              <a:stCxn id="4" idx="3"/>
              <a:endCxn id="7" idx="0"/>
            </p:cNvCxnSpPr>
            <p:nvPr/>
          </p:nvCxnSpPr>
          <p:spPr bwMode="auto">
            <a:xfrm>
              <a:off x="3552" y="1398"/>
              <a:ext cx="1032" cy="725"/>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0"/>
            <p:cNvCxnSpPr>
              <a:cxnSpLocks noChangeShapeType="1"/>
              <a:stCxn id="7" idx="2"/>
              <a:endCxn id="5" idx="3"/>
            </p:cNvCxnSpPr>
            <p:nvPr/>
          </p:nvCxnSpPr>
          <p:spPr bwMode="auto">
            <a:xfrm rot="5400000">
              <a:off x="3766" y="3129"/>
              <a:ext cx="69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1"/>
            <p:cNvCxnSpPr>
              <a:cxnSpLocks noChangeShapeType="1"/>
              <a:stCxn id="5" idx="1"/>
              <a:endCxn id="6" idx="2"/>
            </p:cNvCxnSpPr>
            <p:nvPr/>
          </p:nvCxnSpPr>
          <p:spPr bwMode="auto">
            <a:xfrm rot="10800000">
              <a:off x="1224" y="3177"/>
              <a:ext cx="1032" cy="769"/>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2"/>
            <p:cNvCxnSpPr>
              <a:cxnSpLocks noChangeShapeType="1"/>
              <a:stCxn id="6" idx="0"/>
              <a:endCxn id="4" idx="1"/>
            </p:cNvCxnSpPr>
            <p:nvPr/>
          </p:nvCxnSpPr>
          <p:spPr bwMode="auto">
            <a:xfrm rot="-5400000">
              <a:off x="1331" y="1371"/>
              <a:ext cx="721"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5" name="Rectangle 5"/>
          <p:cNvSpPr txBox="1">
            <a:spLocks noChangeArrowheads="1"/>
          </p:cNvSpPr>
          <p:nvPr/>
        </p:nvSpPr>
        <p:spPr>
          <a:xfrm>
            <a:off x="1556951" y="186233"/>
            <a:ext cx="9651782" cy="5093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2400" dirty="0" smtClean="0"/>
              <a:t>The Scientific Method and the research process</a:t>
            </a:r>
          </a:p>
        </p:txBody>
      </p:sp>
      <p:sp>
        <p:nvSpPr>
          <p:cNvPr id="19" name="Rectangle 5"/>
          <p:cNvSpPr txBox="1">
            <a:spLocks noChangeArrowheads="1"/>
          </p:cNvSpPr>
          <p:nvPr/>
        </p:nvSpPr>
        <p:spPr>
          <a:xfrm>
            <a:off x="3867754" y="3646297"/>
            <a:ext cx="4726410" cy="796466"/>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1600" dirty="0" smtClean="0">
                <a:solidFill>
                  <a:srgbClr val="7030A0"/>
                </a:solidFill>
              </a:rPr>
              <a:t>Scientific Method</a:t>
            </a:r>
          </a:p>
        </p:txBody>
      </p:sp>
    </p:spTree>
    <p:extLst>
      <p:ext uri="{BB962C8B-B14F-4D97-AF65-F5344CB8AC3E}">
        <p14:creationId xmlns:p14="http://schemas.microsoft.com/office/powerpoint/2010/main" val="38814888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20564" y="429371"/>
            <a:ext cx="8738483" cy="1200329"/>
          </a:xfrm>
          <a:prstGeom prst="rect">
            <a:avLst/>
          </a:prstGeom>
          <a:noFill/>
        </p:spPr>
        <p:txBody>
          <a:bodyPr wrap="square" rtlCol="0">
            <a:spAutoFit/>
          </a:bodyPr>
          <a:lstStyle/>
          <a:p>
            <a:pPr algn="ctr"/>
            <a:r>
              <a:rPr lang="en-AU" dirty="0" smtClean="0"/>
              <a:t>Mandatory </a:t>
            </a:r>
            <a:r>
              <a:rPr lang="en-AU" dirty="0" err="1" smtClean="0"/>
              <a:t>Prac</a:t>
            </a:r>
            <a:r>
              <a:rPr lang="en-AU" dirty="0" smtClean="0"/>
              <a:t> 3</a:t>
            </a:r>
          </a:p>
          <a:p>
            <a:pPr algn="ctr"/>
            <a:r>
              <a:rPr lang="en-AU" dirty="0" smtClean="0"/>
              <a:t>Context-Dependent Memory for Meaningful Material: Information for Students</a:t>
            </a:r>
          </a:p>
          <a:p>
            <a:pPr algn="ctr"/>
            <a:r>
              <a:rPr lang="en-AU" dirty="0" smtClean="0"/>
              <a:t>Grant et al., 1998</a:t>
            </a:r>
            <a:endParaRPr lang="en-AU" dirty="0"/>
          </a:p>
        </p:txBody>
      </p:sp>
      <p:sp>
        <p:nvSpPr>
          <p:cNvPr id="4" name="TextBox 3"/>
          <p:cNvSpPr txBox="1"/>
          <p:nvPr/>
        </p:nvSpPr>
        <p:spPr>
          <a:xfrm>
            <a:off x="2798362" y="4279458"/>
            <a:ext cx="7069537" cy="1477328"/>
          </a:xfrm>
          <a:prstGeom prst="rect">
            <a:avLst/>
          </a:prstGeom>
          <a:noFill/>
        </p:spPr>
        <p:txBody>
          <a:bodyPr wrap="square" rtlCol="0">
            <a:spAutoFit/>
          </a:bodyPr>
          <a:lstStyle/>
          <a:p>
            <a:r>
              <a:rPr lang="en-AU" dirty="0" smtClean="0"/>
              <a:t>Study Material:  Meaningful academic material (2-page article </a:t>
            </a:r>
            <a:r>
              <a:rPr lang="en-AU" dirty="0" err="1" smtClean="0"/>
              <a:t>psychoimmunology</a:t>
            </a:r>
            <a:r>
              <a:rPr lang="en-AU" dirty="0" smtClean="0"/>
              <a:t>)</a:t>
            </a:r>
          </a:p>
          <a:p>
            <a:r>
              <a:rPr lang="en-AU" dirty="0" smtClean="0"/>
              <a:t>Study Environment: Quiet Vs Cafeteria noise</a:t>
            </a:r>
          </a:p>
          <a:p>
            <a:r>
              <a:rPr lang="en-AU" dirty="0" smtClean="0"/>
              <a:t>Test </a:t>
            </a:r>
            <a:r>
              <a:rPr lang="en-AU" dirty="0"/>
              <a:t>Environment: Quiet Vs Cafeteria </a:t>
            </a:r>
            <a:r>
              <a:rPr lang="en-AU" dirty="0" smtClean="0"/>
              <a:t>noise</a:t>
            </a:r>
          </a:p>
          <a:p>
            <a:r>
              <a:rPr lang="en-AU" dirty="0" smtClean="0"/>
              <a:t>Remember: Short-Answer test &amp; Multiple Choice Test</a:t>
            </a:r>
            <a:endParaRPr lang="en-AU" dirty="0"/>
          </a:p>
        </p:txBody>
      </p:sp>
      <p:sp>
        <p:nvSpPr>
          <p:cNvPr id="11" name="TextBox 10"/>
          <p:cNvSpPr txBox="1"/>
          <p:nvPr/>
        </p:nvSpPr>
        <p:spPr>
          <a:xfrm>
            <a:off x="683813" y="1793834"/>
            <a:ext cx="10936687" cy="1015663"/>
          </a:xfrm>
          <a:prstGeom prst="rect">
            <a:avLst/>
          </a:prstGeom>
          <a:noFill/>
        </p:spPr>
        <p:txBody>
          <a:bodyPr wrap="square" rtlCol="0">
            <a:spAutoFit/>
          </a:bodyPr>
          <a:lstStyle/>
          <a:p>
            <a:r>
              <a:rPr lang="en-AU" dirty="0" smtClean="0">
                <a:solidFill>
                  <a:srgbClr val="7030A0"/>
                </a:solidFill>
              </a:rPr>
              <a:t>Theory: Memory is better when study and test conditions match than when they mismatch</a:t>
            </a:r>
          </a:p>
          <a:p>
            <a:r>
              <a:rPr lang="en-AU" dirty="0" smtClean="0">
                <a:solidFill>
                  <a:srgbClr val="7030A0"/>
                </a:solidFill>
              </a:rPr>
              <a:t>(There are differences in memory performance between when study and test conditions match and when they mismatch) </a:t>
            </a:r>
            <a:r>
              <a:rPr lang="en-AU" dirty="0">
                <a:solidFill>
                  <a:srgbClr val="7030A0"/>
                </a:solidFill>
              </a:rPr>
              <a:t> </a:t>
            </a:r>
            <a:r>
              <a:rPr lang="en-AU" dirty="0" smtClean="0">
                <a:solidFill>
                  <a:srgbClr val="7030A0"/>
                </a:solidFill>
              </a:rPr>
              <a:t>- </a:t>
            </a:r>
            <a:r>
              <a:rPr lang="en-AU" sz="2400" dirty="0" smtClean="0">
                <a:solidFill>
                  <a:srgbClr val="92D050"/>
                </a:solidFill>
              </a:rPr>
              <a:t>Conceptual Replication</a:t>
            </a:r>
            <a:endParaRPr lang="en-AU" dirty="0" smtClean="0">
              <a:solidFill>
                <a:srgbClr val="92D050"/>
              </a:solidFill>
            </a:endParaRPr>
          </a:p>
        </p:txBody>
      </p:sp>
      <p:sp>
        <p:nvSpPr>
          <p:cNvPr id="6" name="Rectangle 5"/>
          <p:cNvSpPr/>
          <p:nvPr/>
        </p:nvSpPr>
        <p:spPr>
          <a:xfrm>
            <a:off x="3104156" y="3137761"/>
            <a:ext cx="6096000" cy="646331"/>
          </a:xfrm>
          <a:prstGeom prst="rect">
            <a:avLst/>
          </a:prstGeom>
        </p:spPr>
        <p:txBody>
          <a:bodyPr>
            <a:spAutoFit/>
          </a:bodyPr>
          <a:lstStyle/>
          <a:p>
            <a:r>
              <a:rPr lang="en-AU" dirty="0">
                <a:solidFill>
                  <a:srgbClr val="FF0000"/>
                </a:solidFill>
                <a:latin typeface="Arial" panose="020B0604020202020204" pitchFamily="34" charset="0"/>
              </a:rPr>
              <a:t>What aspects of study do we replicate: </a:t>
            </a:r>
            <a:r>
              <a:rPr lang="en-AU" dirty="0">
                <a:solidFill>
                  <a:srgbClr val="92D050"/>
                </a:solidFill>
                <a:latin typeface="Arial" panose="020B0604020202020204" pitchFamily="34" charset="0"/>
              </a:rPr>
              <a:t>change some or all of the operational variables</a:t>
            </a:r>
          </a:p>
        </p:txBody>
      </p:sp>
    </p:spTree>
    <p:extLst>
      <p:ext uri="{BB962C8B-B14F-4D97-AF65-F5344CB8AC3E}">
        <p14:creationId xmlns:p14="http://schemas.microsoft.com/office/powerpoint/2010/main" val="24663435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34491" y="2767055"/>
            <a:ext cx="8201274" cy="1938992"/>
          </a:xfrm>
          <a:prstGeom prst="rect">
            <a:avLst/>
          </a:prstGeom>
          <a:noFill/>
        </p:spPr>
        <p:txBody>
          <a:bodyPr wrap="square" rtlCol="0">
            <a:spAutoFit/>
          </a:bodyPr>
          <a:lstStyle/>
          <a:p>
            <a:r>
              <a:rPr lang="en-AU" sz="2400" dirty="0" smtClean="0"/>
              <a:t>Students in school do not study in cafeteria but they do study with music (TV) in the background.</a:t>
            </a:r>
          </a:p>
          <a:p>
            <a:endParaRPr lang="en-AU" sz="2400" dirty="0"/>
          </a:p>
          <a:p>
            <a:r>
              <a:rPr lang="en-AU" sz="2400" dirty="0" smtClean="0"/>
              <a:t>Does the context effect generalise to other, more realistic learning contexts</a:t>
            </a:r>
          </a:p>
        </p:txBody>
      </p:sp>
      <p:sp>
        <p:nvSpPr>
          <p:cNvPr id="3" name="Rectangle 2"/>
          <p:cNvSpPr/>
          <p:nvPr/>
        </p:nvSpPr>
        <p:spPr>
          <a:xfrm>
            <a:off x="1634491" y="1197395"/>
            <a:ext cx="8435339" cy="1569660"/>
          </a:xfrm>
          <a:prstGeom prst="rect">
            <a:avLst/>
          </a:prstGeom>
        </p:spPr>
        <p:txBody>
          <a:bodyPr wrap="square">
            <a:spAutoFit/>
          </a:bodyPr>
          <a:lstStyle/>
          <a:p>
            <a:pPr algn="ctr"/>
            <a:r>
              <a:rPr lang="en-AU" sz="2400" dirty="0" smtClean="0">
                <a:solidFill>
                  <a:srgbClr val="00B0F0"/>
                </a:solidFill>
              </a:rPr>
              <a:t>Outcomes of Grant study</a:t>
            </a:r>
          </a:p>
          <a:p>
            <a:pPr algn="ctr"/>
            <a:r>
              <a:rPr lang="en-AU" sz="2400" dirty="0" smtClean="0">
                <a:solidFill>
                  <a:srgbClr val="7030A0"/>
                </a:solidFill>
              </a:rPr>
              <a:t>In an academic context, learning is </a:t>
            </a:r>
            <a:r>
              <a:rPr lang="en-AU" sz="2400" dirty="0">
                <a:solidFill>
                  <a:srgbClr val="7030A0"/>
                </a:solidFill>
              </a:rPr>
              <a:t>better when study and test conditions match than when they mismatch</a:t>
            </a:r>
            <a:endParaRPr lang="en-AU" sz="2400" dirty="0"/>
          </a:p>
        </p:txBody>
      </p:sp>
      <p:sp>
        <p:nvSpPr>
          <p:cNvPr id="4" name="Rectangle 3"/>
          <p:cNvSpPr/>
          <p:nvPr/>
        </p:nvSpPr>
        <p:spPr>
          <a:xfrm>
            <a:off x="1634490" y="4824515"/>
            <a:ext cx="8435339" cy="1569660"/>
          </a:xfrm>
          <a:prstGeom prst="rect">
            <a:avLst/>
          </a:prstGeom>
        </p:spPr>
        <p:txBody>
          <a:bodyPr wrap="square">
            <a:spAutoFit/>
          </a:bodyPr>
          <a:lstStyle/>
          <a:p>
            <a:pPr algn="ctr"/>
            <a:r>
              <a:rPr lang="en-AU" sz="2400" dirty="0" smtClean="0">
                <a:solidFill>
                  <a:srgbClr val="00B0F0"/>
                </a:solidFill>
              </a:rPr>
              <a:t>Conceptual Replication of Grant study</a:t>
            </a:r>
          </a:p>
          <a:p>
            <a:pPr algn="ctr"/>
            <a:r>
              <a:rPr lang="en-AU" sz="2400" dirty="0" smtClean="0">
                <a:solidFill>
                  <a:srgbClr val="7030A0"/>
                </a:solidFill>
              </a:rPr>
              <a:t>In an academic </a:t>
            </a:r>
            <a:r>
              <a:rPr lang="en-AU" sz="2400" dirty="0">
                <a:solidFill>
                  <a:srgbClr val="7030A0"/>
                </a:solidFill>
              </a:rPr>
              <a:t>context, learning is </a:t>
            </a:r>
            <a:r>
              <a:rPr lang="en-AU" sz="2400" dirty="0" smtClean="0">
                <a:solidFill>
                  <a:srgbClr val="7030A0"/>
                </a:solidFill>
              </a:rPr>
              <a:t>better </a:t>
            </a:r>
            <a:r>
              <a:rPr lang="en-AU" sz="2400" dirty="0">
                <a:solidFill>
                  <a:srgbClr val="7030A0"/>
                </a:solidFill>
              </a:rPr>
              <a:t>when study and test conditions match than when they mismatch</a:t>
            </a:r>
            <a:endParaRPr lang="en-AU" sz="2400" dirty="0"/>
          </a:p>
        </p:txBody>
      </p:sp>
    </p:spTree>
    <p:extLst>
      <p:ext uri="{BB962C8B-B14F-4D97-AF65-F5344CB8AC3E}">
        <p14:creationId xmlns:p14="http://schemas.microsoft.com/office/powerpoint/2010/main" val="1756966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049" y="601175"/>
            <a:ext cx="6096000" cy="1692771"/>
          </a:xfrm>
          <a:prstGeom prst="rect">
            <a:avLst/>
          </a:prstGeom>
        </p:spPr>
        <p:txBody>
          <a:bodyPr>
            <a:spAutoFit/>
          </a:bodyPr>
          <a:lstStyle/>
          <a:p>
            <a:pPr marL="285750" indent="-285750">
              <a:buFont typeface="Arial" panose="020B0604020202020204" pitchFamily="34" charset="0"/>
              <a:buChar char="•"/>
            </a:pPr>
            <a:r>
              <a:rPr lang="en-AU" sz="2800" dirty="0" smtClean="0">
                <a:solidFill>
                  <a:srgbClr val="7030A0"/>
                </a:solidFill>
              </a:rPr>
              <a:t>Replication of Grant et al.</a:t>
            </a:r>
          </a:p>
          <a:p>
            <a:pPr marL="285750" indent="-285750">
              <a:buFont typeface="Arial" panose="020B0604020202020204" pitchFamily="34" charset="0"/>
              <a:buChar char="•"/>
            </a:pPr>
            <a:r>
              <a:rPr lang="en-AU" sz="2400" dirty="0" smtClean="0">
                <a:solidFill>
                  <a:srgbClr val="7030A0"/>
                </a:solidFill>
              </a:rPr>
              <a:t>determine the variables and state the operational hypotheses</a:t>
            </a:r>
          </a:p>
          <a:p>
            <a:endParaRPr lang="en-AU" sz="2800" dirty="0">
              <a:solidFill>
                <a:srgbClr val="7030A0"/>
              </a:solidFill>
            </a:endParaRPr>
          </a:p>
        </p:txBody>
      </p:sp>
      <p:grpSp>
        <p:nvGrpSpPr>
          <p:cNvPr id="3" name="Group 4"/>
          <p:cNvGrpSpPr>
            <a:grpSpLocks/>
          </p:cNvGrpSpPr>
          <p:nvPr/>
        </p:nvGrpSpPr>
        <p:grpSpPr bwMode="auto">
          <a:xfrm>
            <a:off x="217998" y="1641281"/>
            <a:ext cx="3566823" cy="2663714"/>
            <a:chOff x="528" y="1104"/>
            <a:chExt cx="4752" cy="3259"/>
          </a:xfrm>
        </p:grpSpPr>
        <p:sp>
          <p:nvSpPr>
            <p:cNvPr id="4" name="Text Box 5"/>
            <p:cNvSpPr txBox="1">
              <a:spLocks noChangeArrowheads="1"/>
            </p:cNvSpPr>
            <p:nvPr/>
          </p:nvSpPr>
          <p:spPr bwMode="auto">
            <a:xfrm>
              <a:off x="2160" y="1104"/>
              <a:ext cx="1392" cy="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AU" altLang="en-US" sz="1200" b="1" dirty="0">
                  <a:solidFill>
                    <a:srgbClr val="C00000"/>
                  </a:solidFill>
                  <a:latin typeface="Times New Roman" panose="02020603050405020304" pitchFamily="18" charset="0"/>
                </a:rPr>
                <a:t>Memory is better when study and test conditions match than when they mismatch</a:t>
              </a:r>
              <a:endParaRPr lang="en-US" altLang="en-US" sz="1200" b="1" dirty="0">
                <a:solidFill>
                  <a:srgbClr val="C00000"/>
                </a:solidFill>
                <a:latin typeface="Times New Roman" panose="02020603050405020304" pitchFamily="18" charset="0"/>
              </a:endParaRPr>
            </a:p>
          </p:txBody>
        </p:sp>
        <p:sp>
          <p:nvSpPr>
            <p:cNvPr id="5"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latin typeface="Times New Roman" panose="02020603050405020304" pitchFamily="18" charset="0"/>
                </a:rPr>
                <a:t>systematic empirical observations</a:t>
              </a:r>
            </a:p>
          </p:txBody>
        </p:sp>
        <p:sp>
          <p:nvSpPr>
            <p:cNvPr id="6"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3888" y="2123"/>
              <a:ext cx="1392" cy="1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generating predictions </a:t>
              </a:r>
            </a:p>
            <a:p>
              <a:pPr algn="ctr" eaLnBrk="1" hangingPunct="1">
                <a:spcBef>
                  <a:spcPct val="50000"/>
                </a:spcBef>
              </a:pPr>
              <a:r>
                <a:rPr lang="en-US" altLang="en-US" sz="1200">
                  <a:latin typeface="Times New Roman" panose="02020603050405020304" pitchFamily="18" charset="0"/>
                </a:rPr>
                <a:t>(what would the theory lead you to observe?)</a:t>
              </a:r>
            </a:p>
          </p:txBody>
        </p:sp>
        <p:cxnSp>
          <p:nvCxnSpPr>
            <p:cNvPr id="8" name="AutoShape 9"/>
            <p:cNvCxnSpPr>
              <a:cxnSpLocks noChangeShapeType="1"/>
              <a:stCxn id="4" idx="3"/>
              <a:endCxn id="7" idx="0"/>
            </p:cNvCxnSpPr>
            <p:nvPr/>
          </p:nvCxnSpPr>
          <p:spPr bwMode="auto">
            <a:xfrm>
              <a:off x="3552" y="1952"/>
              <a:ext cx="1032" cy="171"/>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0"/>
            <p:cNvCxnSpPr>
              <a:cxnSpLocks noChangeShapeType="1"/>
              <a:stCxn id="7" idx="2"/>
              <a:endCxn id="5" idx="3"/>
            </p:cNvCxnSpPr>
            <p:nvPr/>
          </p:nvCxnSpPr>
          <p:spPr bwMode="auto">
            <a:xfrm rot="5400000">
              <a:off x="3872" y="3255"/>
              <a:ext cx="48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1"/>
            <p:cNvCxnSpPr>
              <a:cxnSpLocks noChangeShapeType="1"/>
              <a:stCxn id="5" idx="1"/>
              <a:endCxn id="6"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2"/>
            <p:cNvCxnSpPr>
              <a:cxnSpLocks noChangeShapeType="1"/>
              <a:stCxn id="6" idx="0"/>
              <a:endCxn id="4" idx="1"/>
            </p:cNvCxnSpPr>
            <p:nvPr/>
          </p:nvCxnSpPr>
          <p:spPr bwMode="auto">
            <a:xfrm rot="5400000" flipH="1" flipV="1">
              <a:off x="1568" y="1607"/>
              <a:ext cx="247"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8" name="Group 17"/>
          <p:cNvGrpSpPr/>
          <p:nvPr/>
        </p:nvGrpSpPr>
        <p:grpSpPr>
          <a:xfrm>
            <a:off x="3814661" y="2067343"/>
            <a:ext cx="8377339" cy="2877323"/>
            <a:chOff x="4516340" y="1431235"/>
            <a:chExt cx="7623562" cy="2877323"/>
          </a:xfrm>
        </p:grpSpPr>
        <p:sp>
          <p:nvSpPr>
            <p:cNvPr id="16" name="Rectangle 15"/>
            <p:cNvSpPr/>
            <p:nvPr/>
          </p:nvSpPr>
          <p:spPr>
            <a:xfrm>
              <a:off x="4719033" y="3139007"/>
              <a:ext cx="7210093" cy="1130130"/>
            </a:xfrm>
            <a:prstGeom prst="rect">
              <a:avLst/>
            </a:prstGeom>
            <a:solidFill>
              <a:schemeClr val="accent1">
                <a:alpha val="9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AU" sz="1200" dirty="0" smtClean="0"/>
                <a:t>Identify Concepts</a:t>
              </a:r>
              <a:endParaRPr lang="en-AU" sz="1200" dirty="0"/>
            </a:p>
          </p:txBody>
        </p:sp>
        <p:sp>
          <p:nvSpPr>
            <p:cNvPr id="12" name="TextBox 11"/>
            <p:cNvSpPr txBox="1"/>
            <p:nvPr/>
          </p:nvSpPr>
          <p:spPr>
            <a:xfrm>
              <a:off x="4516340" y="1446236"/>
              <a:ext cx="5637971" cy="2862322"/>
            </a:xfrm>
            <a:prstGeom prst="rect">
              <a:avLst/>
            </a:prstGeom>
            <a:noFill/>
          </p:spPr>
          <p:txBody>
            <a:bodyPr wrap="square" rtlCol="0">
              <a:spAutoFit/>
            </a:bodyPr>
            <a:lstStyle/>
            <a:p>
              <a:r>
                <a:rPr lang="en-AU" dirty="0" smtClean="0"/>
                <a:t>Does context dependent learning apply in an academic context</a:t>
              </a:r>
            </a:p>
            <a:p>
              <a:endParaRPr lang="en-AU" dirty="0"/>
            </a:p>
            <a:p>
              <a:r>
                <a:rPr lang="en-AU" altLang="en-US" dirty="0" smtClean="0">
                  <a:solidFill>
                    <a:srgbClr val="FF0000"/>
                  </a:solidFill>
                </a:rPr>
                <a:t>In an academic context</a:t>
              </a:r>
              <a:r>
                <a:rPr lang="en-AU" dirty="0" smtClean="0">
                  <a:solidFill>
                    <a:srgbClr val="FF0000"/>
                  </a:solidFill>
                </a:rPr>
                <a:t> are there differences in memory performance between when study and test conditions match and when they mismatch</a:t>
              </a:r>
              <a:endParaRPr lang="en-AU" altLang="en-US" b="1" dirty="0" smtClean="0">
                <a:solidFill>
                  <a:srgbClr val="FF0000"/>
                </a:solidFill>
              </a:endParaRPr>
            </a:p>
            <a:p>
              <a:endParaRPr lang="en-AU" dirty="0" smtClean="0"/>
            </a:p>
            <a:p>
              <a:pPr lvl="1"/>
              <a:r>
                <a:rPr lang="en-AU" dirty="0" smtClean="0"/>
                <a:t>What about </a:t>
              </a:r>
              <a:r>
                <a:rPr lang="en-AU" dirty="0" smtClean="0">
                  <a:solidFill>
                    <a:srgbClr val="00B0F0"/>
                  </a:solidFill>
                </a:rPr>
                <a:t>Study Material</a:t>
              </a:r>
            </a:p>
            <a:p>
              <a:pPr lvl="1"/>
              <a:r>
                <a:rPr lang="en-AU" dirty="0" smtClean="0"/>
                <a:t>What about the </a:t>
              </a:r>
              <a:r>
                <a:rPr lang="en-AU" dirty="0" smtClean="0">
                  <a:solidFill>
                    <a:srgbClr val="C00000"/>
                  </a:solidFill>
                </a:rPr>
                <a:t>environmen</a:t>
              </a:r>
              <a:r>
                <a:rPr lang="en-AU" dirty="0" smtClean="0"/>
                <a:t>t people </a:t>
              </a:r>
              <a:r>
                <a:rPr lang="en-AU" dirty="0" smtClean="0">
                  <a:solidFill>
                    <a:srgbClr val="C00000"/>
                  </a:solidFill>
                </a:rPr>
                <a:t>study</a:t>
              </a:r>
              <a:r>
                <a:rPr lang="en-AU" dirty="0" smtClean="0"/>
                <a:t> and are </a:t>
              </a:r>
              <a:r>
                <a:rPr lang="en-AU" dirty="0" smtClean="0">
                  <a:solidFill>
                    <a:srgbClr val="C00000"/>
                  </a:solidFill>
                </a:rPr>
                <a:t>tested</a:t>
              </a:r>
              <a:r>
                <a:rPr lang="en-AU" dirty="0" smtClean="0"/>
                <a:t> in</a:t>
              </a:r>
            </a:p>
            <a:p>
              <a:pPr lvl="1"/>
              <a:r>
                <a:rPr lang="en-AU" dirty="0" smtClean="0"/>
                <a:t>What about the way </a:t>
              </a:r>
              <a:r>
                <a:rPr lang="en-AU" dirty="0" smtClean="0">
                  <a:solidFill>
                    <a:srgbClr val="7030A0"/>
                  </a:solidFill>
                </a:rPr>
                <a:t>memory is tested</a:t>
              </a:r>
              <a:r>
                <a:rPr lang="en-AU" dirty="0" smtClean="0">
                  <a:solidFill>
                    <a:srgbClr val="C00000"/>
                  </a:solidFill>
                </a:rPr>
                <a:t>.</a:t>
              </a:r>
              <a:endParaRPr lang="en-AU" dirty="0"/>
            </a:p>
          </p:txBody>
        </p:sp>
        <p:sp>
          <p:nvSpPr>
            <p:cNvPr id="15" name="Right Arrow 14"/>
            <p:cNvSpPr/>
            <p:nvPr/>
          </p:nvSpPr>
          <p:spPr>
            <a:xfrm flipH="1">
              <a:off x="10082254" y="1431235"/>
              <a:ext cx="178109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smtClean="0"/>
                <a:t>Research Question</a:t>
              </a:r>
              <a:endParaRPr lang="en-AU" sz="1100" dirty="0"/>
            </a:p>
          </p:txBody>
        </p:sp>
        <p:sp>
          <p:nvSpPr>
            <p:cNvPr id="17" name="Right Arrow 16"/>
            <p:cNvSpPr/>
            <p:nvPr/>
          </p:nvSpPr>
          <p:spPr>
            <a:xfrm flipH="1">
              <a:off x="10137914" y="2262252"/>
              <a:ext cx="200198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smtClean="0"/>
                <a:t>Theoretical Hypothesis</a:t>
              </a:r>
              <a:endParaRPr lang="en-AU" sz="1100" dirty="0"/>
            </a:p>
          </p:txBody>
        </p:sp>
      </p:grpSp>
    </p:spTree>
    <p:extLst>
      <p:ext uri="{BB962C8B-B14F-4D97-AF65-F5344CB8AC3E}">
        <p14:creationId xmlns:p14="http://schemas.microsoft.com/office/powerpoint/2010/main" val="3714474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049" y="601175"/>
            <a:ext cx="6096000" cy="646331"/>
          </a:xfrm>
          <a:prstGeom prst="rect">
            <a:avLst/>
          </a:prstGeom>
        </p:spPr>
        <p:txBody>
          <a:bodyPr>
            <a:spAutoFit/>
          </a:bodyPr>
          <a:lstStyle/>
          <a:p>
            <a:pPr marL="285750" indent="-285750">
              <a:buFont typeface="Arial" panose="020B0604020202020204" pitchFamily="34" charset="0"/>
              <a:buChar char="•"/>
            </a:pPr>
            <a:r>
              <a:rPr lang="en-AU" dirty="0" smtClean="0">
                <a:solidFill>
                  <a:srgbClr val="7030A0"/>
                </a:solidFill>
              </a:rPr>
              <a:t>determine </a:t>
            </a:r>
            <a:r>
              <a:rPr lang="en-AU" dirty="0">
                <a:solidFill>
                  <a:srgbClr val="7030A0"/>
                </a:solidFill>
              </a:rPr>
              <a:t>the </a:t>
            </a:r>
            <a:r>
              <a:rPr lang="en-AU" dirty="0" smtClean="0">
                <a:solidFill>
                  <a:srgbClr val="7030A0"/>
                </a:solidFill>
              </a:rPr>
              <a:t>variables and state </a:t>
            </a:r>
            <a:r>
              <a:rPr lang="en-AU" dirty="0">
                <a:solidFill>
                  <a:srgbClr val="7030A0"/>
                </a:solidFill>
              </a:rPr>
              <a:t>the operational </a:t>
            </a:r>
            <a:r>
              <a:rPr lang="en-AU" dirty="0" smtClean="0">
                <a:solidFill>
                  <a:srgbClr val="7030A0"/>
                </a:solidFill>
              </a:rPr>
              <a:t>hypotheses</a:t>
            </a:r>
            <a:endParaRPr lang="en-AU" dirty="0">
              <a:solidFill>
                <a:srgbClr val="7030A0"/>
              </a:solidFill>
            </a:endParaRPr>
          </a:p>
        </p:txBody>
      </p:sp>
      <p:grpSp>
        <p:nvGrpSpPr>
          <p:cNvPr id="3" name="Group 4"/>
          <p:cNvGrpSpPr>
            <a:grpSpLocks/>
          </p:cNvGrpSpPr>
          <p:nvPr/>
        </p:nvGrpSpPr>
        <p:grpSpPr bwMode="auto">
          <a:xfrm>
            <a:off x="217998" y="1641281"/>
            <a:ext cx="3566823" cy="2663714"/>
            <a:chOff x="528" y="1104"/>
            <a:chExt cx="4752" cy="3259"/>
          </a:xfrm>
        </p:grpSpPr>
        <p:sp>
          <p:nvSpPr>
            <p:cNvPr id="4" name="Text Box 5"/>
            <p:cNvSpPr txBox="1">
              <a:spLocks noChangeArrowheads="1"/>
            </p:cNvSpPr>
            <p:nvPr/>
          </p:nvSpPr>
          <p:spPr bwMode="auto">
            <a:xfrm>
              <a:off x="2160" y="1104"/>
              <a:ext cx="1392" cy="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AU" altLang="en-US" sz="1200" b="1" dirty="0">
                  <a:solidFill>
                    <a:srgbClr val="C00000"/>
                  </a:solidFill>
                  <a:latin typeface="Times New Roman" panose="02020603050405020304" pitchFamily="18" charset="0"/>
                </a:rPr>
                <a:t>Memory is better when study and test conditions match than when they mismatch</a:t>
              </a:r>
              <a:endParaRPr lang="en-US" altLang="en-US" sz="1200" b="1" dirty="0">
                <a:solidFill>
                  <a:srgbClr val="C00000"/>
                </a:solidFill>
                <a:latin typeface="Times New Roman" panose="02020603050405020304" pitchFamily="18" charset="0"/>
              </a:endParaRPr>
            </a:p>
          </p:txBody>
        </p:sp>
        <p:sp>
          <p:nvSpPr>
            <p:cNvPr id="5"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systematic empirical observations</a:t>
              </a:r>
            </a:p>
          </p:txBody>
        </p:sp>
        <p:sp>
          <p:nvSpPr>
            <p:cNvPr id="6"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3888" y="2123"/>
              <a:ext cx="1392" cy="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smtClean="0">
                  <a:solidFill>
                    <a:srgbClr val="00B050"/>
                  </a:solidFill>
                  <a:latin typeface="Times New Roman" panose="02020603050405020304" pitchFamily="18" charset="0"/>
                </a:rPr>
                <a:t>Generating risky </a:t>
              </a:r>
              <a:r>
                <a:rPr lang="en-US" altLang="en-US" sz="1200" dirty="0">
                  <a:solidFill>
                    <a:srgbClr val="00B050"/>
                  </a:solidFill>
                  <a:latin typeface="Times New Roman" panose="02020603050405020304" pitchFamily="18" charset="0"/>
                </a:rPr>
                <a:t>predictions </a:t>
              </a:r>
            </a:p>
            <a:p>
              <a:pPr algn="ctr" eaLnBrk="1" hangingPunct="1">
                <a:spcBef>
                  <a:spcPct val="50000"/>
                </a:spcBef>
              </a:pPr>
              <a:r>
                <a:rPr lang="en-US" altLang="en-US" sz="1200" dirty="0">
                  <a:solidFill>
                    <a:srgbClr val="00B050"/>
                  </a:solidFill>
                  <a:latin typeface="Times New Roman" panose="02020603050405020304" pitchFamily="18" charset="0"/>
                </a:rPr>
                <a:t>(what would the theory lead you to observe?)</a:t>
              </a:r>
            </a:p>
          </p:txBody>
        </p:sp>
        <p:cxnSp>
          <p:nvCxnSpPr>
            <p:cNvPr id="8" name="AutoShape 9"/>
            <p:cNvCxnSpPr>
              <a:cxnSpLocks noChangeShapeType="1"/>
              <a:stCxn id="4" idx="3"/>
              <a:endCxn id="7" idx="0"/>
            </p:cNvCxnSpPr>
            <p:nvPr/>
          </p:nvCxnSpPr>
          <p:spPr bwMode="auto">
            <a:xfrm>
              <a:off x="3552" y="1952"/>
              <a:ext cx="1032" cy="171"/>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0"/>
            <p:cNvCxnSpPr>
              <a:cxnSpLocks noChangeShapeType="1"/>
              <a:stCxn id="7" idx="2"/>
              <a:endCxn id="5" idx="3"/>
            </p:cNvCxnSpPr>
            <p:nvPr/>
          </p:nvCxnSpPr>
          <p:spPr bwMode="auto">
            <a:xfrm rot="5400000">
              <a:off x="3872" y="3255"/>
              <a:ext cx="48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1"/>
            <p:cNvCxnSpPr>
              <a:cxnSpLocks noChangeShapeType="1"/>
              <a:stCxn id="5" idx="1"/>
              <a:endCxn id="6"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2"/>
            <p:cNvCxnSpPr>
              <a:cxnSpLocks noChangeShapeType="1"/>
              <a:stCxn id="6" idx="0"/>
              <a:endCxn id="4" idx="1"/>
            </p:cNvCxnSpPr>
            <p:nvPr/>
          </p:nvCxnSpPr>
          <p:spPr bwMode="auto">
            <a:xfrm rot="5400000" flipH="1" flipV="1">
              <a:off x="1568" y="1607"/>
              <a:ext cx="247"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4" name="TextBox 13"/>
          <p:cNvSpPr txBox="1"/>
          <p:nvPr/>
        </p:nvSpPr>
        <p:spPr>
          <a:xfrm>
            <a:off x="5072932" y="3627187"/>
            <a:ext cx="5387878" cy="1323439"/>
          </a:xfrm>
          <a:prstGeom prst="rect">
            <a:avLst/>
          </a:prstGeom>
          <a:noFill/>
        </p:spPr>
        <p:txBody>
          <a:bodyPr wrap="square" rtlCol="0">
            <a:spAutoFit/>
          </a:bodyPr>
          <a:lstStyle/>
          <a:p>
            <a:r>
              <a:rPr lang="en-AU" sz="1600" dirty="0" smtClean="0">
                <a:solidFill>
                  <a:srgbClr val="00B0F0"/>
                </a:solidFill>
              </a:rPr>
              <a:t>Study Materials: 2-page article Music Therapy &amp; Autism</a:t>
            </a:r>
          </a:p>
          <a:p>
            <a:r>
              <a:rPr lang="en-AU" sz="1600" dirty="0" smtClean="0">
                <a:solidFill>
                  <a:srgbClr val="C00000"/>
                </a:solidFill>
              </a:rPr>
              <a:t>Study Environment: Quiet Vs Music</a:t>
            </a:r>
          </a:p>
          <a:p>
            <a:r>
              <a:rPr lang="en-AU" sz="1600" dirty="0" smtClean="0">
                <a:solidFill>
                  <a:srgbClr val="C00000"/>
                </a:solidFill>
              </a:rPr>
              <a:t>Test </a:t>
            </a:r>
            <a:r>
              <a:rPr lang="en-AU" sz="1600" dirty="0">
                <a:solidFill>
                  <a:srgbClr val="C00000"/>
                </a:solidFill>
              </a:rPr>
              <a:t>Environment: Quiet Vs </a:t>
            </a:r>
            <a:r>
              <a:rPr lang="en-AU" sz="1600" dirty="0" smtClean="0">
                <a:solidFill>
                  <a:srgbClr val="C00000"/>
                </a:solidFill>
              </a:rPr>
              <a:t>Music</a:t>
            </a:r>
          </a:p>
          <a:p>
            <a:r>
              <a:rPr lang="en-AU" sz="1600" dirty="0" smtClean="0">
                <a:solidFill>
                  <a:srgbClr val="7030A0"/>
                </a:solidFill>
              </a:rPr>
              <a:t>Learning: Multiple Choice</a:t>
            </a:r>
            <a:endParaRPr lang="en-AU" sz="1600" dirty="0">
              <a:solidFill>
                <a:srgbClr val="7030A0"/>
              </a:solidFill>
            </a:endParaRPr>
          </a:p>
        </p:txBody>
      </p:sp>
      <p:grpSp>
        <p:nvGrpSpPr>
          <p:cNvPr id="19" name="Group 18"/>
          <p:cNvGrpSpPr/>
          <p:nvPr/>
        </p:nvGrpSpPr>
        <p:grpSpPr>
          <a:xfrm>
            <a:off x="4516340" y="1435497"/>
            <a:ext cx="7609400" cy="1395734"/>
            <a:chOff x="4516340" y="1435497"/>
            <a:chExt cx="7609400" cy="1395734"/>
          </a:xfrm>
        </p:grpSpPr>
        <p:sp>
          <p:nvSpPr>
            <p:cNvPr id="16" name="Rectangle 15"/>
            <p:cNvSpPr/>
            <p:nvPr/>
          </p:nvSpPr>
          <p:spPr>
            <a:xfrm>
              <a:off x="4653252" y="2152238"/>
              <a:ext cx="7210093" cy="655211"/>
            </a:xfrm>
            <a:prstGeom prst="rect">
              <a:avLst/>
            </a:prstGeom>
            <a:solidFill>
              <a:schemeClr val="accent1">
                <a:alpha val="9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AU" sz="1200" dirty="0" smtClean="0"/>
                <a:t>Identify Variables</a:t>
              </a:r>
              <a:endParaRPr lang="en-AU" sz="1200" dirty="0"/>
            </a:p>
          </p:txBody>
        </p:sp>
        <p:sp>
          <p:nvSpPr>
            <p:cNvPr id="12" name="TextBox 11"/>
            <p:cNvSpPr txBox="1"/>
            <p:nvPr/>
          </p:nvSpPr>
          <p:spPr>
            <a:xfrm>
              <a:off x="4516340" y="1446236"/>
              <a:ext cx="6098651" cy="1384995"/>
            </a:xfrm>
            <a:prstGeom prst="rect">
              <a:avLst/>
            </a:prstGeom>
            <a:noFill/>
          </p:spPr>
          <p:txBody>
            <a:bodyPr wrap="square" rtlCol="0">
              <a:spAutoFit/>
            </a:bodyPr>
            <a:lstStyle/>
            <a:p>
              <a:r>
                <a:rPr lang="en-AU" sz="1400" dirty="0" smtClean="0"/>
                <a:t>Does the theory apply to an academic context</a:t>
              </a:r>
            </a:p>
            <a:p>
              <a:r>
                <a:rPr lang="en-AU" altLang="en-US" sz="1400" b="1" dirty="0" smtClean="0">
                  <a:solidFill>
                    <a:srgbClr val="C00000"/>
                  </a:solidFill>
                  <a:latin typeface="Times New Roman" panose="02020603050405020304" pitchFamily="18" charset="0"/>
                </a:rPr>
                <a:t>In an academic context learning will be better </a:t>
              </a:r>
              <a:r>
                <a:rPr lang="en-AU" altLang="en-US" sz="1400" b="1" dirty="0">
                  <a:solidFill>
                    <a:srgbClr val="C00000"/>
                  </a:solidFill>
                  <a:latin typeface="Times New Roman" panose="02020603050405020304" pitchFamily="18" charset="0"/>
                </a:rPr>
                <a:t>when study and test conditions match than when they </a:t>
              </a:r>
              <a:r>
                <a:rPr lang="en-AU" altLang="en-US" sz="1400" b="1" dirty="0" smtClean="0">
                  <a:solidFill>
                    <a:srgbClr val="C00000"/>
                  </a:solidFill>
                  <a:latin typeface="Times New Roman" panose="02020603050405020304" pitchFamily="18" charset="0"/>
                </a:rPr>
                <a:t>mismatch</a:t>
              </a:r>
            </a:p>
            <a:p>
              <a:pPr lvl="1"/>
              <a:r>
                <a:rPr lang="en-AU" sz="1400" dirty="0" smtClean="0"/>
                <a:t>What about </a:t>
              </a:r>
              <a:r>
                <a:rPr lang="en-AU" sz="1400" dirty="0" smtClean="0">
                  <a:solidFill>
                    <a:srgbClr val="00B0F0"/>
                  </a:solidFill>
                </a:rPr>
                <a:t>Study Material</a:t>
              </a:r>
            </a:p>
            <a:p>
              <a:pPr lvl="1"/>
              <a:r>
                <a:rPr lang="en-AU" sz="1400" dirty="0" smtClean="0"/>
                <a:t>What about the </a:t>
              </a:r>
              <a:r>
                <a:rPr lang="en-AU" sz="1400" dirty="0" smtClean="0">
                  <a:solidFill>
                    <a:srgbClr val="C00000"/>
                  </a:solidFill>
                </a:rPr>
                <a:t>environmen</a:t>
              </a:r>
              <a:r>
                <a:rPr lang="en-AU" sz="1400" dirty="0" smtClean="0"/>
                <a:t>t people </a:t>
              </a:r>
              <a:r>
                <a:rPr lang="en-AU" sz="1400" dirty="0" smtClean="0">
                  <a:solidFill>
                    <a:srgbClr val="C00000"/>
                  </a:solidFill>
                </a:rPr>
                <a:t>study</a:t>
              </a:r>
              <a:r>
                <a:rPr lang="en-AU" sz="1400" dirty="0" smtClean="0"/>
                <a:t> and are </a:t>
              </a:r>
              <a:r>
                <a:rPr lang="en-AU" sz="1400" dirty="0" smtClean="0">
                  <a:solidFill>
                    <a:srgbClr val="C00000"/>
                  </a:solidFill>
                </a:rPr>
                <a:t>tested</a:t>
              </a:r>
              <a:r>
                <a:rPr lang="en-AU" sz="1400" dirty="0" smtClean="0"/>
                <a:t> in</a:t>
              </a:r>
            </a:p>
            <a:p>
              <a:pPr lvl="1"/>
              <a:r>
                <a:rPr lang="en-AU" sz="1400" dirty="0" smtClean="0"/>
                <a:t>What about the way </a:t>
              </a:r>
              <a:r>
                <a:rPr lang="en-AU" sz="1400" dirty="0" smtClean="0">
                  <a:solidFill>
                    <a:srgbClr val="7030A0"/>
                  </a:solidFill>
                </a:rPr>
                <a:t>memory is tested</a:t>
              </a:r>
              <a:r>
                <a:rPr lang="en-AU" sz="1400" dirty="0" smtClean="0">
                  <a:solidFill>
                    <a:srgbClr val="C00000"/>
                  </a:solidFill>
                </a:rPr>
                <a:t>.</a:t>
              </a:r>
              <a:endParaRPr lang="en-AU" sz="1400" dirty="0"/>
            </a:p>
          </p:txBody>
        </p:sp>
        <p:sp>
          <p:nvSpPr>
            <p:cNvPr id="15" name="Right Arrow 14"/>
            <p:cNvSpPr/>
            <p:nvPr/>
          </p:nvSpPr>
          <p:spPr>
            <a:xfrm flipH="1">
              <a:off x="10161767" y="1435497"/>
              <a:ext cx="1701578" cy="3354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smtClean="0"/>
                <a:t>Research Question</a:t>
              </a:r>
              <a:endParaRPr lang="en-AU" sz="1100" dirty="0"/>
            </a:p>
          </p:txBody>
        </p:sp>
        <p:sp>
          <p:nvSpPr>
            <p:cNvPr id="17" name="Right Arrow 16"/>
            <p:cNvSpPr/>
            <p:nvPr/>
          </p:nvSpPr>
          <p:spPr>
            <a:xfrm flipH="1">
              <a:off x="10241282" y="1787032"/>
              <a:ext cx="1884458" cy="3652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smtClean="0"/>
                <a:t>Theoretical Hypothesis</a:t>
              </a:r>
              <a:endParaRPr lang="en-AU" sz="1100" dirty="0"/>
            </a:p>
          </p:txBody>
        </p:sp>
      </p:grpSp>
      <p:sp>
        <p:nvSpPr>
          <p:cNvPr id="13" name="TextBox 12"/>
          <p:cNvSpPr txBox="1"/>
          <p:nvPr/>
        </p:nvSpPr>
        <p:spPr>
          <a:xfrm>
            <a:off x="5880613" y="2998172"/>
            <a:ext cx="4360669" cy="660305"/>
          </a:xfrm>
          <a:prstGeom prst="rect">
            <a:avLst/>
          </a:prstGeom>
          <a:noFill/>
          <a:ln>
            <a:solidFill>
              <a:srgbClr val="00B050"/>
            </a:solidFill>
          </a:ln>
        </p:spPr>
        <p:txBody>
          <a:bodyPr wrap="square" rtlCol="0">
            <a:spAutoFit/>
          </a:bodyPr>
          <a:lstStyle/>
          <a:p>
            <a:pPr algn="ctr"/>
            <a:r>
              <a:rPr lang="en-AU" b="1" dirty="0" smtClean="0">
                <a:solidFill>
                  <a:srgbClr val="00B050"/>
                </a:solidFill>
              </a:rPr>
              <a:t>Turning Concepts </a:t>
            </a:r>
            <a:r>
              <a:rPr lang="en-AU" b="1" dirty="0">
                <a:solidFill>
                  <a:srgbClr val="00B050"/>
                </a:solidFill>
              </a:rPr>
              <a:t>into Variables </a:t>
            </a:r>
            <a:r>
              <a:rPr lang="en-AU" b="1" dirty="0" smtClean="0">
                <a:solidFill>
                  <a:srgbClr val="00B050"/>
                </a:solidFill>
              </a:rPr>
              <a:t>Operationalisation</a:t>
            </a:r>
            <a:endParaRPr lang="en-AU" b="1" dirty="0">
              <a:solidFill>
                <a:srgbClr val="00B050"/>
              </a:solidFill>
            </a:endParaRPr>
          </a:p>
        </p:txBody>
      </p:sp>
      <p:sp>
        <p:nvSpPr>
          <p:cNvPr id="18" name="Rectangle 17"/>
          <p:cNvSpPr/>
          <p:nvPr/>
        </p:nvSpPr>
        <p:spPr>
          <a:xfrm>
            <a:off x="17226" y="5058992"/>
            <a:ext cx="12056828" cy="1661993"/>
          </a:xfrm>
          <a:prstGeom prst="rect">
            <a:avLst/>
          </a:prstGeom>
        </p:spPr>
        <p:txBody>
          <a:bodyPr wrap="square">
            <a:spAutoFit/>
          </a:bodyPr>
          <a:lstStyle/>
          <a:p>
            <a:r>
              <a:rPr lang="en-AU" altLang="en-US" b="1" dirty="0" smtClean="0">
                <a:solidFill>
                  <a:srgbClr val="C00000"/>
                </a:solidFill>
                <a:latin typeface="Times New Roman" panose="02020603050405020304" pitchFamily="18" charset="0"/>
              </a:rPr>
              <a:t>Memory for meaningful text, as assessed through multiple choice tests will be better when students learn and are tested in either the same quiet or music environments, than when they study in a quiet context and are tested with music in the background or when study with music in the background and are tested in a quiet context.</a:t>
            </a:r>
          </a:p>
          <a:p>
            <a:r>
              <a:rPr lang="en-AU" altLang="en-US" sz="1600" b="1" dirty="0" smtClean="0">
                <a:solidFill>
                  <a:srgbClr val="0070C0"/>
                </a:solidFill>
                <a:latin typeface="Times New Roman" panose="02020603050405020304" pitchFamily="18" charset="0"/>
              </a:rPr>
              <a:t>				    For Multiple Choice test</a:t>
            </a:r>
          </a:p>
          <a:p>
            <a:r>
              <a:rPr lang="en-AU" altLang="en-US" sz="1600" b="1" dirty="0" smtClean="0">
                <a:solidFill>
                  <a:srgbClr val="0070C0"/>
                </a:solidFill>
                <a:latin typeface="Times New Roman" panose="02020603050405020304" pitchFamily="18" charset="0"/>
              </a:rPr>
              <a:t>		</a:t>
            </a:r>
            <a:r>
              <a:rPr lang="en-AU" altLang="en-US" sz="1600" b="1" dirty="0">
                <a:solidFill>
                  <a:srgbClr val="0070C0"/>
                </a:solidFill>
                <a:latin typeface="Times New Roman" panose="02020603050405020304" pitchFamily="18" charset="0"/>
              </a:rPr>
              <a:t>	</a:t>
            </a:r>
            <a:r>
              <a:rPr lang="en-AU" altLang="en-US" sz="1600" b="1" dirty="0" smtClean="0">
                <a:solidFill>
                  <a:srgbClr val="0070C0"/>
                </a:solidFill>
                <a:latin typeface="Times New Roman" panose="02020603050405020304" pitchFamily="18" charset="0"/>
              </a:rPr>
              <a:t>When </a:t>
            </a:r>
            <a:r>
              <a:rPr lang="en-AU" altLang="en-US" sz="1600" b="1" dirty="0">
                <a:solidFill>
                  <a:srgbClr val="0070C0"/>
                </a:solidFill>
                <a:latin typeface="Times New Roman" panose="02020603050405020304" pitchFamily="18" charset="0"/>
              </a:rPr>
              <a:t>study in Quiet</a:t>
            </a:r>
            <a:r>
              <a:rPr lang="en-AU" altLang="en-US" sz="1600" b="1" dirty="0" smtClean="0">
                <a:solidFill>
                  <a:srgbClr val="0070C0"/>
                </a:solidFill>
                <a:latin typeface="Times New Roman" panose="02020603050405020304" pitchFamily="18" charset="0"/>
              </a:rPr>
              <a:t>: Test </a:t>
            </a:r>
            <a:r>
              <a:rPr lang="en-AU" altLang="en-US" sz="1600" b="1" dirty="0">
                <a:solidFill>
                  <a:srgbClr val="0070C0"/>
                </a:solidFill>
                <a:latin typeface="Times New Roman" panose="02020603050405020304" pitchFamily="18" charset="0"/>
              </a:rPr>
              <a:t>Quiet </a:t>
            </a:r>
            <a:r>
              <a:rPr lang="en-AU" altLang="en-US" sz="1600" b="1" dirty="0" smtClean="0">
                <a:solidFill>
                  <a:srgbClr val="0070C0"/>
                </a:solidFill>
                <a:latin typeface="Times New Roman" panose="02020603050405020304" pitchFamily="18" charset="0"/>
              </a:rPr>
              <a:t>&gt;Test Music   </a:t>
            </a:r>
            <a:r>
              <a:rPr lang="en-AU" altLang="en-US" sz="1600" b="1" dirty="0" smtClean="0">
                <a:solidFill>
                  <a:srgbClr val="7030A0"/>
                </a:solidFill>
                <a:latin typeface="Times New Roman" panose="02020603050405020304" pitchFamily="18" charset="0"/>
              </a:rPr>
              <a:t>(Not very risky prediction)</a:t>
            </a:r>
            <a:endParaRPr lang="en-AU" altLang="en-US" sz="1600" b="1" dirty="0" smtClean="0">
              <a:solidFill>
                <a:srgbClr val="0070C0"/>
              </a:solidFill>
              <a:latin typeface="Times New Roman" panose="02020603050405020304" pitchFamily="18" charset="0"/>
            </a:endParaRPr>
          </a:p>
          <a:p>
            <a:r>
              <a:rPr lang="en-AU" altLang="en-US" sz="1600" b="1" dirty="0" smtClean="0">
                <a:solidFill>
                  <a:srgbClr val="0070C0"/>
                </a:solidFill>
                <a:latin typeface="Times New Roman" panose="02020603050405020304" pitchFamily="18" charset="0"/>
              </a:rPr>
              <a:t>   			When </a:t>
            </a:r>
            <a:r>
              <a:rPr lang="en-AU" altLang="en-US" sz="1600" b="1" dirty="0">
                <a:solidFill>
                  <a:srgbClr val="0070C0"/>
                </a:solidFill>
                <a:latin typeface="Times New Roman" panose="02020603050405020304" pitchFamily="18" charset="0"/>
              </a:rPr>
              <a:t>study in Noise: </a:t>
            </a:r>
            <a:r>
              <a:rPr lang="en-AU" altLang="en-US" sz="1600" b="1" dirty="0" smtClean="0">
                <a:solidFill>
                  <a:srgbClr val="0070C0"/>
                </a:solidFill>
                <a:latin typeface="Times New Roman" panose="02020603050405020304" pitchFamily="18" charset="0"/>
              </a:rPr>
              <a:t>Test Music &gt; Test Quiet </a:t>
            </a:r>
            <a:r>
              <a:rPr lang="en-AU" altLang="en-US" sz="1600" b="1" dirty="0" smtClean="0">
                <a:solidFill>
                  <a:srgbClr val="7030A0"/>
                </a:solidFill>
                <a:latin typeface="Times New Roman" panose="02020603050405020304" pitchFamily="18" charset="0"/>
              </a:rPr>
              <a:t> (Very risky prediction)</a:t>
            </a:r>
            <a:endParaRPr lang="en-AU" altLang="en-US" sz="1600" b="1" dirty="0">
              <a:solidFill>
                <a:srgbClr val="0070C0"/>
              </a:solidFill>
              <a:latin typeface="Times New Roman" panose="02020603050405020304" pitchFamily="18" charset="0"/>
            </a:endParaRPr>
          </a:p>
        </p:txBody>
      </p:sp>
      <p:sp>
        <p:nvSpPr>
          <p:cNvPr id="21" name="Right Arrow 20"/>
          <p:cNvSpPr/>
          <p:nvPr/>
        </p:nvSpPr>
        <p:spPr>
          <a:xfrm flipH="1">
            <a:off x="9951057" y="5875928"/>
            <a:ext cx="2122997" cy="3652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err="1" smtClean="0"/>
              <a:t>Opereational</a:t>
            </a:r>
            <a:r>
              <a:rPr lang="en-AU" sz="1100" dirty="0" smtClean="0"/>
              <a:t> Hypothesis</a:t>
            </a:r>
            <a:endParaRPr lang="en-AU" sz="1100" dirty="0"/>
          </a:p>
        </p:txBody>
      </p:sp>
    </p:spTree>
    <p:extLst>
      <p:ext uri="{BB962C8B-B14F-4D97-AF65-F5344CB8AC3E}">
        <p14:creationId xmlns:p14="http://schemas.microsoft.com/office/powerpoint/2010/main" val="18045092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959206" y="2554458"/>
          <a:ext cx="8733589" cy="4029274"/>
        </p:xfrm>
        <a:graphic>
          <a:graphicData uri="http://schemas.openxmlformats.org/drawingml/2006/table">
            <a:tbl>
              <a:tblPr firstRow="1" bandRow="1">
                <a:tableStyleId>{5C22544A-7EE6-4342-B048-85BDC9FD1C3A}</a:tableStyleId>
              </a:tblPr>
              <a:tblGrid>
                <a:gridCol w="2699173">
                  <a:extLst>
                    <a:ext uri="{9D8B030D-6E8A-4147-A177-3AD203B41FA5}">
                      <a16:colId xmlns:a16="http://schemas.microsoft.com/office/drawing/2014/main" val="1893892095"/>
                    </a:ext>
                  </a:extLst>
                </a:gridCol>
                <a:gridCol w="1508604">
                  <a:extLst>
                    <a:ext uri="{9D8B030D-6E8A-4147-A177-3AD203B41FA5}">
                      <a16:colId xmlns:a16="http://schemas.microsoft.com/office/drawing/2014/main" val="671591335"/>
                    </a:ext>
                  </a:extLst>
                </a:gridCol>
                <a:gridCol w="1508604">
                  <a:extLst>
                    <a:ext uri="{9D8B030D-6E8A-4147-A177-3AD203B41FA5}">
                      <a16:colId xmlns:a16="http://schemas.microsoft.com/office/drawing/2014/main" val="820366958"/>
                    </a:ext>
                  </a:extLst>
                </a:gridCol>
                <a:gridCol w="1508604">
                  <a:extLst>
                    <a:ext uri="{9D8B030D-6E8A-4147-A177-3AD203B41FA5}">
                      <a16:colId xmlns:a16="http://schemas.microsoft.com/office/drawing/2014/main" val="227268613"/>
                    </a:ext>
                  </a:extLst>
                </a:gridCol>
                <a:gridCol w="1508604">
                  <a:extLst>
                    <a:ext uri="{9D8B030D-6E8A-4147-A177-3AD203B41FA5}">
                      <a16:colId xmlns:a16="http://schemas.microsoft.com/office/drawing/2014/main" val="4152922346"/>
                    </a:ext>
                  </a:extLst>
                </a:gridCol>
              </a:tblGrid>
              <a:tr h="316888">
                <a:tc>
                  <a:txBody>
                    <a:bodyPr/>
                    <a:lstStyle/>
                    <a:p>
                      <a:endParaRPr lang="en-AU" dirty="0"/>
                    </a:p>
                  </a:txBody>
                  <a:tcPr/>
                </a:tc>
                <a:tc>
                  <a:txBody>
                    <a:bodyPr/>
                    <a:lstStyle/>
                    <a:p>
                      <a:r>
                        <a:rPr lang="en-AU" dirty="0" smtClean="0"/>
                        <a:t>Materials</a:t>
                      </a:r>
                      <a:endParaRPr lang="en-AU" dirty="0"/>
                    </a:p>
                  </a:txBody>
                  <a:tcPr/>
                </a:tc>
                <a:tc>
                  <a:txBody>
                    <a:bodyPr/>
                    <a:lstStyle/>
                    <a:p>
                      <a:r>
                        <a:rPr lang="en-AU" dirty="0" smtClean="0"/>
                        <a:t>Study </a:t>
                      </a:r>
                      <a:endParaRPr lang="en-AU" dirty="0"/>
                    </a:p>
                  </a:txBody>
                  <a:tcPr/>
                </a:tc>
                <a:tc>
                  <a:txBody>
                    <a:bodyPr/>
                    <a:lstStyle/>
                    <a:p>
                      <a:r>
                        <a:rPr lang="en-AU" dirty="0" smtClean="0"/>
                        <a:t>Test</a:t>
                      </a:r>
                      <a:endParaRPr lang="en-AU" dirty="0"/>
                    </a:p>
                  </a:txBody>
                  <a:tcPr/>
                </a:tc>
                <a:tc>
                  <a:txBody>
                    <a:bodyPr/>
                    <a:lstStyle/>
                    <a:p>
                      <a:r>
                        <a:rPr lang="en-AU" dirty="0" smtClean="0"/>
                        <a:t>MC</a:t>
                      </a:r>
                      <a:endParaRPr lang="en-AU" dirty="0"/>
                    </a:p>
                  </a:txBody>
                  <a:tcPr/>
                </a:tc>
                <a:extLst>
                  <a:ext uri="{0D108BD9-81ED-4DB2-BD59-A6C34878D82A}">
                    <a16:rowId xmlns:a16="http://schemas.microsoft.com/office/drawing/2014/main" val="4282808820"/>
                  </a:ext>
                </a:extLst>
              </a:tr>
              <a:tr h="316888">
                <a:tc>
                  <a:txBody>
                    <a:bodyPr/>
                    <a:lstStyle/>
                    <a:p>
                      <a:r>
                        <a:rPr lang="en-AU" dirty="0" smtClean="0">
                          <a:solidFill>
                            <a:srgbClr val="0070C0"/>
                          </a:solidFill>
                        </a:rPr>
                        <a:t>Does it Vary</a:t>
                      </a:r>
                      <a:endParaRPr lang="en-AU" dirty="0">
                        <a:solidFill>
                          <a:srgbClr val="0070C0"/>
                        </a:solidFill>
                      </a:endParaRPr>
                    </a:p>
                  </a:txBody>
                  <a:tcPr/>
                </a:tc>
                <a:tc>
                  <a:txBody>
                    <a:bodyPr/>
                    <a:lstStyle/>
                    <a:p>
                      <a:r>
                        <a:rPr lang="en-AU" dirty="0" smtClean="0"/>
                        <a:t>No </a:t>
                      </a:r>
                      <a:endParaRPr lang="en-AU" dirty="0"/>
                    </a:p>
                  </a:txBody>
                  <a:tcPr/>
                </a:tc>
                <a:tc>
                  <a:txBody>
                    <a:bodyPr/>
                    <a:lstStyle/>
                    <a:p>
                      <a:r>
                        <a:rPr lang="en-AU" dirty="0" smtClean="0"/>
                        <a:t>Yes</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Yes</a:t>
                      </a:r>
                    </a:p>
                  </a:txBody>
                  <a:tcPr/>
                </a:tc>
                <a:tc>
                  <a:txBody>
                    <a:bodyPr/>
                    <a:lstStyle/>
                    <a:p>
                      <a:r>
                        <a:rPr lang="en-AU" dirty="0" smtClean="0"/>
                        <a:t>Yes</a:t>
                      </a:r>
                      <a:endParaRPr lang="en-AU" dirty="0"/>
                    </a:p>
                  </a:txBody>
                  <a:tcPr/>
                </a:tc>
                <a:extLst>
                  <a:ext uri="{0D108BD9-81ED-4DB2-BD59-A6C34878D82A}">
                    <a16:rowId xmlns:a16="http://schemas.microsoft.com/office/drawing/2014/main" val="3346562280"/>
                  </a:ext>
                </a:extLst>
              </a:tr>
              <a:tr h="554554">
                <a:tc>
                  <a:txBody>
                    <a:bodyPr/>
                    <a:lstStyle/>
                    <a:p>
                      <a:r>
                        <a:rPr lang="en-AU" dirty="0" smtClean="0">
                          <a:solidFill>
                            <a:srgbClr val="00B050"/>
                          </a:solidFill>
                        </a:rPr>
                        <a:t>Is it being Manipulated</a:t>
                      </a:r>
                      <a:endParaRPr lang="en-AU" dirty="0">
                        <a:solidFill>
                          <a:srgbClr val="00B050"/>
                        </a:solidFill>
                      </a:endParaRPr>
                    </a:p>
                  </a:txBody>
                  <a:tcPr/>
                </a:tc>
                <a:tc>
                  <a:txBody>
                    <a:bodyPr/>
                    <a:lstStyle/>
                    <a:p>
                      <a:endParaRPr lang="en-AU"/>
                    </a:p>
                  </a:txBody>
                  <a:tcPr/>
                </a:tc>
                <a:tc>
                  <a:txBody>
                    <a:bodyPr/>
                    <a:lstStyle/>
                    <a:p>
                      <a:r>
                        <a:rPr lang="en-AU" dirty="0" smtClean="0"/>
                        <a:t>Yes</a:t>
                      </a:r>
                      <a:endParaRPr lang="en-AU" dirty="0"/>
                    </a:p>
                  </a:txBody>
                  <a:tcPr/>
                </a:tc>
                <a:tc>
                  <a:txBody>
                    <a:bodyPr/>
                    <a:lstStyle/>
                    <a:p>
                      <a:r>
                        <a:rPr lang="en-AU" dirty="0" smtClean="0"/>
                        <a:t>Yes</a:t>
                      </a:r>
                      <a:endParaRPr lang="en-AU" dirty="0"/>
                    </a:p>
                  </a:txBody>
                  <a:tcPr/>
                </a:tc>
                <a:tc>
                  <a:txBody>
                    <a:bodyPr/>
                    <a:lstStyle/>
                    <a:p>
                      <a:r>
                        <a:rPr lang="en-AU" dirty="0" smtClean="0"/>
                        <a:t>No</a:t>
                      </a:r>
                      <a:endParaRPr lang="en-AU" dirty="0"/>
                    </a:p>
                  </a:txBody>
                  <a:tcPr/>
                </a:tc>
                <a:extLst>
                  <a:ext uri="{0D108BD9-81ED-4DB2-BD59-A6C34878D82A}">
                    <a16:rowId xmlns:a16="http://schemas.microsoft.com/office/drawing/2014/main" val="2718575900"/>
                  </a:ext>
                </a:extLst>
              </a:tr>
              <a:tr h="554554">
                <a:tc>
                  <a:txBody>
                    <a:bodyPr/>
                    <a:lstStyle/>
                    <a:p>
                      <a:r>
                        <a:rPr lang="en-AU" dirty="0" smtClean="0">
                          <a:solidFill>
                            <a:srgbClr val="00B050"/>
                          </a:solidFill>
                        </a:rPr>
                        <a:t>Does</a:t>
                      </a:r>
                      <a:r>
                        <a:rPr lang="en-AU" baseline="0" dirty="0" smtClean="0">
                          <a:solidFill>
                            <a:srgbClr val="00B050"/>
                          </a:solidFill>
                        </a:rPr>
                        <a:t> it have Multiple Levels</a:t>
                      </a:r>
                      <a:endParaRPr lang="en-AU" dirty="0">
                        <a:solidFill>
                          <a:srgbClr val="00B050"/>
                        </a:solidFill>
                      </a:endParaRPr>
                    </a:p>
                  </a:txBody>
                  <a:tcPr/>
                </a:tc>
                <a:tc>
                  <a:txBody>
                    <a:bodyPr/>
                    <a:lstStyle/>
                    <a:p>
                      <a:endParaRPr lang="en-AU"/>
                    </a:p>
                  </a:txBody>
                  <a:tcPr/>
                </a:tc>
                <a:tc>
                  <a:txBody>
                    <a:bodyPr/>
                    <a:lstStyle/>
                    <a:p>
                      <a:r>
                        <a:rPr lang="en-AU" dirty="0" smtClean="0"/>
                        <a:t>2 - Quiet</a:t>
                      </a:r>
                      <a:r>
                        <a:rPr lang="en-AU" baseline="0" dirty="0" smtClean="0"/>
                        <a:t> &amp; Music</a:t>
                      </a:r>
                      <a:endParaRPr lang="en-AU" dirty="0"/>
                    </a:p>
                  </a:txBody>
                  <a:tcPr/>
                </a:tc>
                <a:tc>
                  <a:txBody>
                    <a:bodyPr/>
                    <a:lstStyle/>
                    <a:p>
                      <a:r>
                        <a:rPr lang="en-AU" dirty="0" smtClean="0"/>
                        <a:t>2- Quiet</a:t>
                      </a:r>
                      <a:r>
                        <a:rPr lang="en-AU" baseline="0" dirty="0" smtClean="0"/>
                        <a:t> &amp; Music</a:t>
                      </a:r>
                      <a:endParaRPr lang="en-AU" dirty="0"/>
                    </a:p>
                  </a:txBody>
                  <a:tcPr/>
                </a:tc>
                <a:tc>
                  <a:txBody>
                    <a:bodyPr/>
                    <a:lstStyle/>
                    <a:p>
                      <a:r>
                        <a:rPr lang="en-AU" dirty="0" smtClean="0"/>
                        <a:t>No</a:t>
                      </a:r>
                      <a:endParaRPr lang="en-AU" dirty="0"/>
                    </a:p>
                  </a:txBody>
                  <a:tcPr/>
                </a:tc>
                <a:extLst>
                  <a:ext uri="{0D108BD9-81ED-4DB2-BD59-A6C34878D82A}">
                    <a16:rowId xmlns:a16="http://schemas.microsoft.com/office/drawing/2014/main" val="1510793868"/>
                  </a:ext>
                </a:extLst>
              </a:tr>
              <a:tr h="316888">
                <a:tc>
                  <a:txBody>
                    <a:bodyPr/>
                    <a:lstStyle/>
                    <a:p>
                      <a:r>
                        <a:rPr lang="en-AU" dirty="0" smtClean="0">
                          <a:solidFill>
                            <a:srgbClr val="00B050"/>
                          </a:solidFill>
                        </a:rPr>
                        <a:t>Is it categorical</a:t>
                      </a:r>
                      <a:endParaRPr lang="en-AU" dirty="0">
                        <a:solidFill>
                          <a:srgbClr val="00B050"/>
                        </a:solidFill>
                      </a:endParaRPr>
                    </a:p>
                  </a:txBody>
                  <a:tcPr/>
                </a:tc>
                <a:tc>
                  <a:txBody>
                    <a:bodyPr/>
                    <a:lstStyle/>
                    <a:p>
                      <a:endParaRPr lang="en-AU"/>
                    </a:p>
                  </a:txBody>
                  <a:tcPr/>
                </a:tc>
                <a:tc>
                  <a:txBody>
                    <a:bodyPr/>
                    <a:lstStyle/>
                    <a:p>
                      <a:r>
                        <a:rPr lang="en-AU" dirty="0" smtClean="0"/>
                        <a:t>Yes</a:t>
                      </a:r>
                      <a:endParaRPr lang="en-AU" dirty="0"/>
                    </a:p>
                  </a:txBody>
                  <a:tcPr/>
                </a:tc>
                <a:tc>
                  <a:txBody>
                    <a:bodyPr/>
                    <a:lstStyle/>
                    <a:p>
                      <a:r>
                        <a:rPr lang="en-AU" dirty="0" smtClean="0"/>
                        <a:t>Yes</a:t>
                      </a:r>
                      <a:endParaRPr lang="en-AU" dirty="0"/>
                    </a:p>
                  </a:txBody>
                  <a:tcPr/>
                </a:tc>
                <a:tc>
                  <a:txBody>
                    <a:bodyPr/>
                    <a:lstStyle/>
                    <a:p>
                      <a:r>
                        <a:rPr lang="en-AU" dirty="0" smtClean="0"/>
                        <a:t>No</a:t>
                      </a:r>
                      <a:endParaRPr lang="en-AU" dirty="0"/>
                    </a:p>
                  </a:txBody>
                  <a:tcPr/>
                </a:tc>
                <a:extLst>
                  <a:ext uri="{0D108BD9-81ED-4DB2-BD59-A6C34878D82A}">
                    <a16:rowId xmlns:a16="http://schemas.microsoft.com/office/drawing/2014/main" val="3500996202"/>
                  </a:ext>
                </a:extLst>
              </a:tr>
              <a:tr h="316888">
                <a:tc>
                  <a:txBody>
                    <a:bodyPr/>
                    <a:lstStyle/>
                    <a:p>
                      <a:r>
                        <a:rPr lang="en-AU" dirty="0" smtClean="0">
                          <a:solidFill>
                            <a:srgbClr val="C00000"/>
                          </a:solidFill>
                        </a:rPr>
                        <a:t>Is it being Measured</a:t>
                      </a:r>
                      <a:endParaRPr lang="en-AU" dirty="0">
                        <a:solidFill>
                          <a:srgbClr val="C00000"/>
                        </a:solidFill>
                      </a:endParaRPr>
                    </a:p>
                  </a:txBody>
                  <a:tcPr/>
                </a:tc>
                <a:tc>
                  <a:txBody>
                    <a:bodyPr/>
                    <a:lstStyle/>
                    <a:p>
                      <a:endParaRPr lang="en-AU"/>
                    </a:p>
                  </a:txBody>
                  <a:tcPr/>
                </a:tc>
                <a:tc>
                  <a:txBody>
                    <a:bodyPr/>
                    <a:lstStyle/>
                    <a:p>
                      <a:r>
                        <a:rPr lang="en-AU" dirty="0" smtClean="0"/>
                        <a:t>No</a:t>
                      </a:r>
                      <a:endParaRPr lang="en-AU" dirty="0"/>
                    </a:p>
                  </a:txBody>
                  <a:tcPr/>
                </a:tc>
                <a:tc>
                  <a:txBody>
                    <a:bodyPr/>
                    <a:lstStyle/>
                    <a:p>
                      <a:r>
                        <a:rPr lang="en-AU" dirty="0" smtClean="0"/>
                        <a:t>No</a:t>
                      </a:r>
                      <a:endParaRPr lang="en-AU" dirty="0"/>
                    </a:p>
                  </a:txBody>
                  <a:tcPr/>
                </a:tc>
                <a:tc>
                  <a:txBody>
                    <a:bodyPr/>
                    <a:lstStyle/>
                    <a:p>
                      <a:r>
                        <a:rPr lang="en-AU" dirty="0" smtClean="0"/>
                        <a:t>Yes</a:t>
                      </a:r>
                      <a:endParaRPr lang="en-AU" dirty="0"/>
                    </a:p>
                  </a:txBody>
                  <a:tcPr/>
                </a:tc>
                <a:extLst>
                  <a:ext uri="{0D108BD9-81ED-4DB2-BD59-A6C34878D82A}">
                    <a16:rowId xmlns:a16="http://schemas.microsoft.com/office/drawing/2014/main" val="2809901865"/>
                  </a:ext>
                </a:extLst>
              </a:tr>
              <a:tr h="554554">
                <a:tc>
                  <a:txBody>
                    <a:bodyPr/>
                    <a:lstStyle/>
                    <a:p>
                      <a:r>
                        <a:rPr lang="en-AU" dirty="0" smtClean="0">
                          <a:solidFill>
                            <a:srgbClr val="C00000"/>
                          </a:solidFill>
                        </a:rPr>
                        <a:t>Is it the Participant Response</a:t>
                      </a:r>
                      <a:endParaRPr lang="en-AU" dirty="0">
                        <a:solidFill>
                          <a:srgbClr val="C00000"/>
                        </a:solidFill>
                      </a:endParaRPr>
                    </a:p>
                  </a:txBody>
                  <a:tcPr/>
                </a:tc>
                <a:tc>
                  <a:txBody>
                    <a:bodyPr/>
                    <a:lstStyle/>
                    <a:p>
                      <a:endParaRPr lang="en-AU" dirty="0"/>
                    </a:p>
                  </a:txBody>
                  <a:tcPr/>
                </a:tc>
                <a:tc>
                  <a:txBody>
                    <a:bodyPr/>
                    <a:lstStyle/>
                    <a:p>
                      <a:r>
                        <a:rPr lang="en-AU" dirty="0" smtClean="0"/>
                        <a:t>No</a:t>
                      </a:r>
                      <a:endParaRPr lang="en-AU" dirty="0"/>
                    </a:p>
                  </a:txBody>
                  <a:tcPr/>
                </a:tc>
                <a:tc>
                  <a:txBody>
                    <a:bodyPr/>
                    <a:lstStyle/>
                    <a:p>
                      <a:r>
                        <a:rPr lang="en-AU" dirty="0" smtClean="0"/>
                        <a:t>No</a:t>
                      </a:r>
                      <a:endParaRPr lang="en-AU" dirty="0"/>
                    </a:p>
                  </a:txBody>
                  <a:tcPr/>
                </a:tc>
                <a:tc>
                  <a:txBody>
                    <a:bodyPr/>
                    <a:lstStyle/>
                    <a:p>
                      <a:r>
                        <a:rPr lang="en-AU" dirty="0" smtClean="0"/>
                        <a:t>No</a:t>
                      </a:r>
                      <a:endParaRPr lang="en-AU" dirty="0"/>
                    </a:p>
                  </a:txBody>
                  <a:tcPr/>
                </a:tc>
                <a:extLst>
                  <a:ext uri="{0D108BD9-81ED-4DB2-BD59-A6C34878D82A}">
                    <a16:rowId xmlns:a16="http://schemas.microsoft.com/office/drawing/2014/main" val="443397137"/>
                  </a:ext>
                </a:extLst>
              </a:tr>
              <a:tr h="316888">
                <a:tc>
                  <a:txBody>
                    <a:bodyPr/>
                    <a:lstStyle/>
                    <a:p>
                      <a:r>
                        <a:rPr lang="en-AU" dirty="0" smtClean="0">
                          <a:solidFill>
                            <a:srgbClr val="C00000"/>
                          </a:solidFill>
                        </a:rPr>
                        <a:t>Is</a:t>
                      </a:r>
                      <a:r>
                        <a:rPr lang="en-AU" baseline="0" dirty="0" smtClean="0">
                          <a:solidFill>
                            <a:srgbClr val="C00000"/>
                          </a:solidFill>
                        </a:rPr>
                        <a:t> it continuous</a:t>
                      </a:r>
                      <a:endParaRPr lang="en-AU" dirty="0">
                        <a:solidFill>
                          <a:srgbClr val="C00000"/>
                        </a:solidFill>
                      </a:endParaRPr>
                    </a:p>
                  </a:txBody>
                  <a:tcPr/>
                </a:tc>
                <a:tc>
                  <a:txBody>
                    <a:bodyPr/>
                    <a:lstStyle/>
                    <a:p>
                      <a:endParaRPr lang="en-AU" dirty="0"/>
                    </a:p>
                  </a:txBody>
                  <a:tcPr/>
                </a:tc>
                <a:tc>
                  <a:txBody>
                    <a:bodyPr/>
                    <a:lstStyle/>
                    <a:p>
                      <a:r>
                        <a:rPr lang="en-AU" dirty="0" smtClean="0"/>
                        <a:t>No</a:t>
                      </a:r>
                      <a:endParaRPr lang="en-AU" dirty="0"/>
                    </a:p>
                  </a:txBody>
                  <a:tcPr/>
                </a:tc>
                <a:tc>
                  <a:txBody>
                    <a:bodyPr/>
                    <a:lstStyle/>
                    <a:p>
                      <a:r>
                        <a:rPr lang="en-AU" dirty="0" smtClean="0"/>
                        <a:t>No</a:t>
                      </a:r>
                      <a:endParaRPr lang="en-AU" dirty="0"/>
                    </a:p>
                  </a:txBody>
                  <a:tcPr/>
                </a:tc>
                <a:tc>
                  <a:txBody>
                    <a:bodyPr/>
                    <a:lstStyle/>
                    <a:p>
                      <a:r>
                        <a:rPr lang="en-AU" dirty="0" smtClean="0"/>
                        <a:t>Yes</a:t>
                      </a:r>
                      <a:endParaRPr lang="en-AU" dirty="0"/>
                    </a:p>
                  </a:txBody>
                  <a:tcPr/>
                </a:tc>
                <a:extLst>
                  <a:ext uri="{0D108BD9-81ED-4DB2-BD59-A6C34878D82A}">
                    <a16:rowId xmlns:a16="http://schemas.microsoft.com/office/drawing/2014/main" val="3436765365"/>
                  </a:ext>
                </a:extLst>
              </a:tr>
              <a:tr h="316888">
                <a:tc>
                  <a:txBody>
                    <a:bodyPr/>
                    <a:lstStyle/>
                    <a:p>
                      <a:r>
                        <a:rPr lang="en-AU" dirty="0" smtClean="0">
                          <a:solidFill>
                            <a:srgbClr val="7030A0"/>
                          </a:solidFill>
                        </a:rPr>
                        <a:t>IV, DV or neither</a:t>
                      </a:r>
                      <a:endParaRPr lang="en-AU" dirty="0">
                        <a:solidFill>
                          <a:srgbClr val="7030A0"/>
                        </a:solidFill>
                      </a:endParaRPr>
                    </a:p>
                  </a:txBody>
                  <a:tcPr/>
                </a:tc>
                <a:tc>
                  <a:txBody>
                    <a:bodyPr/>
                    <a:lstStyle/>
                    <a:p>
                      <a:r>
                        <a:rPr lang="en-AU" dirty="0" smtClean="0"/>
                        <a:t>Neither</a:t>
                      </a:r>
                      <a:endParaRPr lang="en-AU" dirty="0"/>
                    </a:p>
                  </a:txBody>
                  <a:tcPr/>
                </a:tc>
                <a:tc>
                  <a:txBody>
                    <a:bodyPr/>
                    <a:lstStyle/>
                    <a:p>
                      <a:r>
                        <a:rPr lang="en-AU" dirty="0" smtClean="0"/>
                        <a:t>IV</a:t>
                      </a:r>
                      <a:endParaRPr lang="en-AU" dirty="0"/>
                    </a:p>
                  </a:txBody>
                  <a:tcPr/>
                </a:tc>
                <a:tc>
                  <a:txBody>
                    <a:bodyPr/>
                    <a:lstStyle/>
                    <a:p>
                      <a:r>
                        <a:rPr lang="en-AU" dirty="0" smtClean="0"/>
                        <a:t>IV</a:t>
                      </a:r>
                      <a:endParaRPr lang="en-AU" dirty="0"/>
                    </a:p>
                  </a:txBody>
                  <a:tcPr/>
                </a:tc>
                <a:tc>
                  <a:txBody>
                    <a:bodyPr/>
                    <a:lstStyle/>
                    <a:p>
                      <a:r>
                        <a:rPr lang="en-AU" dirty="0" smtClean="0"/>
                        <a:t>DV</a:t>
                      </a:r>
                      <a:endParaRPr lang="en-AU" dirty="0"/>
                    </a:p>
                  </a:txBody>
                  <a:tcPr/>
                </a:tc>
                <a:extLst>
                  <a:ext uri="{0D108BD9-81ED-4DB2-BD59-A6C34878D82A}">
                    <a16:rowId xmlns:a16="http://schemas.microsoft.com/office/drawing/2014/main" val="2336325003"/>
                  </a:ext>
                </a:extLst>
              </a:tr>
            </a:tbl>
          </a:graphicData>
        </a:graphic>
      </p:graphicFrame>
      <p:sp>
        <p:nvSpPr>
          <p:cNvPr id="4" name="TextBox 3"/>
          <p:cNvSpPr txBox="1"/>
          <p:nvPr/>
        </p:nvSpPr>
        <p:spPr>
          <a:xfrm>
            <a:off x="3008382" y="903897"/>
            <a:ext cx="6954767" cy="1323439"/>
          </a:xfrm>
          <a:prstGeom prst="rect">
            <a:avLst/>
          </a:prstGeom>
          <a:noFill/>
        </p:spPr>
        <p:txBody>
          <a:bodyPr wrap="square" rtlCol="0">
            <a:spAutoFit/>
          </a:bodyPr>
          <a:lstStyle/>
          <a:p>
            <a:r>
              <a:rPr lang="en-AU" sz="2000" dirty="0" smtClean="0">
                <a:solidFill>
                  <a:srgbClr val="00B0F0"/>
                </a:solidFill>
              </a:rPr>
              <a:t>Study Materials: 2-page article music therapy and </a:t>
            </a:r>
            <a:r>
              <a:rPr lang="en-AU" sz="2000" dirty="0" err="1" smtClean="0">
                <a:solidFill>
                  <a:srgbClr val="00B0F0"/>
                </a:solidFill>
              </a:rPr>
              <a:t>Austism</a:t>
            </a:r>
            <a:endParaRPr lang="en-AU" sz="2000" dirty="0" smtClean="0">
              <a:solidFill>
                <a:srgbClr val="00B0F0"/>
              </a:solidFill>
            </a:endParaRPr>
          </a:p>
          <a:p>
            <a:r>
              <a:rPr lang="en-AU" sz="2000" dirty="0" smtClean="0">
                <a:solidFill>
                  <a:srgbClr val="C00000"/>
                </a:solidFill>
              </a:rPr>
              <a:t>Study Environment: Quiet Vs Music</a:t>
            </a:r>
          </a:p>
          <a:p>
            <a:r>
              <a:rPr lang="en-AU" sz="2000" dirty="0" smtClean="0">
                <a:solidFill>
                  <a:srgbClr val="C00000"/>
                </a:solidFill>
              </a:rPr>
              <a:t>Test </a:t>
            </a:r>
            <a:r>
              <a:rPr lang="en-AU" sz="2000" dirty="0">
                <a:solidFill>
                  <a:srgbClr val="C00000"/>
                </a:solidFill>
              </a:rPr>
              <a:t>Environment: Quiet Vs </a:t>
            </a:r>
            <a:r>
              <a:rPr lang="en-AU" sz="2000" dirty="0" smtClean="0">
                <a:solidFill>
                  <a:srgbClr val="C00000"/>
                </a:solidFill>
              </a:rPr>
              <a:t>Music</a:t>
            </a:r>
          </a:p>
          <a:p>
            <a:r>
              <a:rPr lang="en-AU" sz="2000" dirty="0" smtClean="0">
                <a:solidFill>
                  <a:srgbClr val="7030A0"/>
                </a:solidFill>
              </a:rPr>
              <a:t>Learning: Multiple Choice</a:t>
            </a:r>
            <a:endParaRPr lang="en-AU" sz="2000" dirty="0">
              <a:solidFill>
                <a:srgbClr val="7030A0"/>
              </a:solidFill>
            </a:endParaRPr>
          </a:p>
        </p:txBody>
      </p:sp>
    </p:spTree>
    <p:extLst>
      <p:ext uri="{BB962C8B-B14F-4D97-AF65-F5344CB8AC3E}">
        <p14:creationId xmlns:p14="http://schemas.microsoft.com/office/powerpoint/2010/main" val="543961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51436" y="3405748"/>
            <a:ext cx="11113475" cy="2092881"/>
          </a:xfrm>
          <a:prstGeom prst="rect">
            <a:avLst/>
          </a:prstGeom>
        </p:spPr>
        <p:txBody>
          <a:bodyPr wrap="square">
            <a:spAutoFit/>
          </a:bodyPr>
          <a:lstStyle/>
          <a:p>
            <a:pPr algn="ctr"/>
            <a:r>
              <a:rPr lang="en-AU" altLang="en-US" sz="2000" b="1" dirty="0">
                <a:solidFill>
                  <a:srgbClr val="00B050"/>
                </a:solidFill>
                <a:latin typeface="Times New Roman" panose="02020603050405020304" pitchFamily="18" charset="0"/>
              </a:rPr>
              <a:t>Expected outcomes that support Operational Hypothesis</a:t>
            </a:r>
          </a:p>
          <a:p>
            <a:pPr algn="ctr"/>
            <a:r>
              <a:rPr lang="en-AU" altLang="en-US" sz="2200" b="1" dirty="0" smtClean="0">
                <a:solidFill>
                  <a:srgbClr val="0070C0"/>
                </a:solidFill>
                <a:latin typeface="Times New Roman" panose="02020603050405020304" pitchFamily="18" charset="0"/>
              </a:rPr>
              <a:t>For number of items correctly recalled on multiple-choice test </a:t>
            </a:r>
            <a:r>
              <a:rPr lang="en-AU" altLang="en-US" sz="2200" b="1" dirty="0" smtClean="0">
                <a:solidFill>
                  <a:srgbClr val="FF0000"/>
                </a:solidFill>
                <a:latin typeface="Times New Roman" panose="02020603050405020304" pitchFamily="18" charset="0"/>
              </a:rPr>
              <a:t>(DV –  Continuous) </a:t>
            </a:r>
          </a:p>
          <a:p>
            <a:pPr algn="ctr"/>
            <a:r>
              <a:rPr lang="en-AU" altLang="en-US" sz="2200" b="1" dirty="0" smtClean="0">
                <a:solidFill>
                  <a:srgbClr val="0070C0"/>
                </a:solidFill>
                <a:latin typeface="Times New Roman" panose="02020603050405020304" pitchFamily="18" charset="0"/>
              </a:rPr>
              <a:t>there will be differences between the two </a:t>
            </a:r>
            <a:r>
              <a:rPr lang="en-AU" altLang="en-US" sz="2200" b="1" dirty="0">
                <a:solidFill>
                  <a:srgbClr val="0070C0"/>
                </a:solidFill>
                <a:latin typeface="Times New Roman" panose="02020603050405020304" pitchFamily="18" charset="0"/>
              </a:rPr>
              <a:t>test contexts </a:t>
            </a:r>
            <a:r>
              <a:rPr lang="en-AU" altLang="en-US" sz="2200" b="1" dirty="0" smtClean="0">
                <a:solidFill>
                  <a:srgbClr val="0070C0"/>
                </a:solidFill>
                <a:latin typeface="Times New Roman" panose="02020603050405020304" pitchFamily="18" charset="0"/>
              </a:rPr>
              <a:t>when </a:t>
            </a:r>
            <a:r>
              <a:rPr lang="en-AU" altLang="en-US" sz="2200" b="1" dirty="0">
                <a:solidFill>
                  <a:srgbClr val="0070C0"/>
                </a:solidFill>
                <a:latin typeface="Times New Roman" panose="02020603050405020304" pitchFamily="18" charset="0"/>
              </a:rPr>
              <a:t>study in Quiet </a:t>
            </a:r>
            <a:r>
              <a:rPr lang="en-AU" altLang="en-US" sz="2200" b="1" dirty="0" smtClean="0">
                <a:solidFill>
                  <a:srgbClr val="0070C0"/>
                </a:solidFill>
                <a:latin typeface="Times New Roman" panose="02020603050405020304" pitchFamily="18" charset="0"/>
              </a:rPr>
              <a:t>:</a:t>
            </a:r>
            <a:r>
              <a:rPr lang="en-AU" altLang="en-US" sz="2200" b="1" dirty="0" smtClean="0">
                <a:solidFill>
                  <a:srgbClr val="7030A0"/>
                </a:solidFill>
                <a:latin typeface="Times New Roman" panose="02020603050405020304" pitchFamily="18" charset="0"/>
              </a:rPr>
              <a:t>Test Quiet &gt; Test Music</a:t>
            </a:r>
            <a:r>
              <a:rPr lang="en-AU" altLang="en-US" sz="2200" b="1" dirty="0" smtClean="0">
                <a:solidFill>
                  <a:srgbClr val="0070C0"/>
                </a:solidFill>
                <a:latin typeface="Times New Roman" panose="02020603050405020304" pitchFamily="18" charset="0"/>
              </a:rPr>
              <a:t> </a:t>
            </a:r>
            <a:r>
              <a:rPr lang="en-AU" altLang="en-US" sz="2200" b="1" dirty="0" smtClean="0">
                <a:solidFill>
                  <a:srgbClr val="FF0000"/>
                </a:solidFill>
                <a:latin typeface="Times New Roman" panose="02020603050405020304" pitchFamily="18" charset="0"/>
              </a:rPr>
              <a:t>(IV – Categorical, 2 levels) </a:t>
            </a:r>
            <a:r>
              <a:rPr lang="en-AU" altLang="en-US" sz="2200" b="1" dirty="0" smtClean="0">
                <a:solidFill>
                  <a:srgbClr val="0070C0"/>
                </a:solidFill>
                <a:latin typeface="Times New Roman" panose="02020603050405020304" pitchFamily="18" charset="0"/>
              </a:rPr>
              <a:t>	</a:t>
            </a:r>
          </a:p>
          <a:p>
            <a:pPr algn="ctr"/>
            <a:r>
              <a:rPr lang="en-AU" altLang="en-US" sz="2200" b="1" dirty="0" smtClean="0">
                <a:solidFill>
                  <a:srgbClr val="0070C0"/>
                </a:solidFill>
                <a:latin typeface="Times New Roman" panose="02020603050405020304" pitchFamily="18" charset="0"/>
              </a:rPr>
              <a:t>When </a:t>
            </a:r>
            <a:r>
              <a:rPr lang="en-AU" altLang="en-US" sz="2200" b="1" dirty="0">
                <a:solidFill>
                  <a:srgbClr val="0070C0"/>
                </a:solidFill>
                <a:latin typeface="Times New Roman" panose="02020603050405020304" pitchFamily="18" charset="0"/>
              </a:rPr>
              <a:t>study </a:t>
            </a:r>
            <a:r>
              <a:rPr lang="en-AU" altLang="en-US" sz="2200" b="1" dirty="0" smtClean="0">
                <a:solidFill>
                  <a:srgbClr val="0070C0"/>
                </a:solidFill>
                <a:latin typeface="Times New Roman" panose="02020603050405020304" pitchFamily="18" charset="0"/>
              </a:rPr>
              <a:t>with music in the background there </a:t>
            </a:r>
            <a:r>
              <a:rPr lang="en-AU" altLang="en-US" sz="2200" b="1" dirty="0">
                <a:solidFill>
                  <a:srgbClr val="0070C0"/>
                </a:solidFill>
                <a:latin typeface="Times New Roman" panose="02020603050405020304" pitchFamily="18" charset="0"/>
              </a:rPr>
              <a:t>will be differences between </a:t>
            </a:r>
            <a:r>
              <a:rPr lang="en-AU" altLang="en-US" sz="2200" b="1" dirty="0" smtClean="0">
                <a:solidFill>
                  <a:srgbClr val="0070C0"/>
                </a:solidFill>
                <a:latin typeface="Times New Roman" panose="02020603050405020304" pitchFamily="18" charset="0"/>
              </a:rPr>
              <a:t>the two </a:t>
            </a:r>
            <a:r>
              <a:rPr lang="en-AU" altLang="en-US" sz="2200" b="1" dirty="0">
                <a:solidFill>
                  <a:srgbClr val="0070C0"/>
                </a:solidFill>
                <a:latin typeface="Times New Roman" panose="02020603050405020304" pitchFamily="18" charset="0"/>
              </a:rPr>
              <a:t>test context :</a:t>
            </a:r>
            <a:r>
              <a:rPr lang="en-AU" altLang="en-US" sz="2200" b="1" dirty="0">
                <a:solidFill>
                  <a:srgbClr val="7030A0"/>
                </a:solidFill>
                <a:latin typeface="Times New Roman" panose="02020603050405020304" pitchFamily="18" charset="0"/>
              </a:rPr>
              <a:t>Test </a:t>
            </a:r>
            <a:r>
              <a:rPr lang="en-AU" altLang="en-US" sz="2200" b="1" dirty="0" smtClean="0">
                <a:solidFill>
                  <a:srgbClr val="7030A0"/>
                </a:solidFill>
                <a:latin typeface="Times New Roman" panose="02020603050405020304" pitchFamily="18" charset="0"/>
              </a:rPr>
              <a:t>music </a:t>
            </a:r>
            <a:r>
              <a:rPr lang="en-AU" altLang="en-US" sz="2200" b="1" dirty="0">
                <a:solidFill>
                  <a:srgbClr val="7030A0"/>
                </a:solidFill>
                <a:latin typeface="Times New Roman" panose="02020603050405020304" pitchFamily="18" charset="0"/>
              </a:rPr>
              <a:t>&gt; Test </a:t>
            </a:r>
            <a:r>
              <a:rPr lang="en-AU" altLang="en-US" sz="2200" b="1" dirty="0" smtClean="0">
                <a:solidFill>
                  <a:srgbClr val="7030A0"/>
                </a:solidFill>
                <a:latin typeface="Times New Roman" panose="02020603050405020304" pitchFamily="18" charset="0"/>
              </a:rPr>
              <a:t>Quiet </a:t>
            </a:r>
            <a:r>
              <a:rPr lang="en-AU" altLang="en-US" sz="2200" b="1" dirty="0">
                <a:solidFill>
                  <a:srgbClr val="FF0000"/>
                </a:solidFill>
                <a:latin typeface="Times New Roman" panose="02020603050405020304" pitchFamily="18" charset="0"/>
              </a:rPr>
              <a:t>(IV – Categorical, 2 </a:t>
            </a:r>
            <a:r>
              <a:rPr lang="en-AU" altLang="en-US" sz="2200" b="1" dirty="0" smtClean="0">
                <a:solidFill>
                  <a:srgbClr val="FF0000"/>
                </a:solidFill>
                <a:latin typeface="Times New Roman" panose="02020603050405020304" pitchFamily="18" charset="0"/>
              </a:rPr>
              <a:t>levels) </a:t>
            </a:r>
            <a:r>
              <a:rPr lang="en-AU" altLang="en-US" sz="2200" b="1" dirty="0">
                <a:solidFill>
                  <a:srgbClr val="0070C0"/>
                </a:solidFill>
                <a:latin typeface="Times New Roman" panose="02020603050405020304" pitchFamily="18" charset="0"/>
              </a:rPr>
              <a:t>	</a:t>
            </a:r>
          </a:p>
        </p:txBody>
      </p:sp>
      <p:sp>
        <p:nvSpPr>
          <p:cNvPr id="2" name="Rectangle 1"/>
          <p:cNvSpPr/>
          <p:nvPr/>
        </p:nvSpPr>
        <p:spPr>
          <a:xfrm>
            <a:off x="1644733" y="1137072"/>
            <a:ext cx="9326880" cy="1631216"/>
          </a:xfrm>
          <a:prstGeom prst="rect">
            <a:avLst/>
          </a:prstGeom>
        </p:spPr>
        <p:txBody>
          <a:bodyPr wrap="square">
            <a:spAutoFit/>
          </a:bodyPr>
          <a:lstStyle/>
          <a:p>
            <a:pPr algn="ctr"/>
            <a:r>
              <a:rPr lang="en-AU" altLang="en-US" sz="2000" b="1" dirty="0" smtClean="0">
                <a:solidFill>
                  <a:srgbClr val="00B050"/>
                </a:solidFill>
                <a:latin typeface="Times New Roman" panose="02020603050405020304" pitchFamily="18" charset="0"/>
              </a:rPr>
              <a:t>Operational </a:t>
            </a:r>
            <a:r>
              <a:rPr lang="en-AU" altLang="en-US" sz="2000" b="1" dirty="0">
                <a:solidFill>
                  <a:srgbClr val="00B050"/>
                </a:solidFill>
                <a:latin typeface="Times New Roman" panose="02020603050405020304" pitchFamily="18" charset="0"/>
              </a:rPr>
              <a:t>Hypothesis</a:t>
            </a:r>
          </a:p>
          <a:p>
            <a:pPr algn="ctr"/>
            <a:r>
              <a:rPr lang="en-AU" altLang="en-US" sz="2000" b="1" dirty="0" smtClean="0">
                <a:solidFill>
                  <a:srgbClr val="C00000"/>
                </a:solidFill>
                <a:latin typeface="Times New Roman" panose="02020603050405020304" pitchFamily="18" charset="0"/>
              </a:rPr>
              <a:t>Memory </a:t>
            </a:r>
            <a:r>
              <a:rPr lang="en-AU" altLang="en-US" sz="2000" b="1" dirty="0">
                <a:solidFill>
                  <a:srgbClr val="C00000"/>
                </a:solidFill>
                <a:latin typeface="Times New Roman" panose="02020603050405020304" pitchFamily="18" charset="0"/>
              </a:rPr>
              <a:t>for meaningful text, as assessed through multiple choice tests will be better when students learn and are tested in either the same quiet or music environments, than when they study in a quiet context and are tested with music in the background or when study with music in the background and are tested in a quiet context</a:t>
            </a:r>
            <a:endParaRPr lang="en-AU" sz="2000" dirty="0"/>
          </a:p>
        </p:txBody>
      </p:sp>
    </p:spTree>
    <p:extLst>
      <p:ext uri="{BB962C8B-B14F-4D97-AF65-F5344CB8AC3E}">
        <p14:creationId xmlns:p14="http://schemas.microsoft.com/office/powerpoint/2010/main" val="7292864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217998" y="1641281"/>
            <a:ext cx="3494766" cy="2663714"/>
            <a:chOff x="528" y="1104"/>
            <a:chExt cx="4656" cy="3259"/>
          </a:xfrm>
        </p:grpSpPr>
        <p:sp>
          <p:nvSpPr>
            <p:cNvPr id="3" name="Text Box 5"/>
            <p:cNvSpPr txBox="1">
              <a:spLocks noChangeArrowheads="1"/>
            </p:cNvSpPr>
            <p:nvPr/>
          </p:nvSpPr>
          <p:spPr bwMode="auto">
            <a:xfrm>
              <a:off x="2160" y="1104"/>
              <a:ext cx="1392" cy="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AU" altLang="en-US" sz="1200" b="1" dirty="0">
                  <a:solidFill>
                    <a:srgbClr val="C00000"/>
                  </a:solidFill>
                  <a:latin typeface="Times New Roman" panose="02020603050405020304" pitchFamily="18" charset="0"/>
                </a:rPr>
                <a:t>Memory is better when study and test conditions match than when they mismatch</a:t>
              </a:r>
              <a:endParaRPr lang="en-US" altLang="en-US" sz="1200" b="1" dirty="0">
                <a:solidFill>
                  <a:srgbClr val="C00000"/>
                </a:solidFill>
                <a:latin typeface="Times New Roman" panose="02020603050405020304" pitchFamily="18" charset="0"/>
              </a:endParaRPr>
            </a:p>
          </p:txBody>
        </p:sp>
        <p:sp>
          <p:nvSpPr>
            <p:cNvPr id="4"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systematic empirical observations</a:t>
              </a:r>
            </a:p>
          </p:txBody>
        </p:sp>
        <p:sp>
          <p:nvSpPr>
            <p:cNvPr id="5"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6" name="Text Box 8"/>
            <p:cNvSpPr txBox="1">
              <a:spLocks noChangeArrowheads="1"/>
            </p:cNvSpPr>
            <p:nvPr/>
          </p:nvSpPr>
          <p:spPr bwMode="auto">
            <a:xfrm>
              <a:off x="3792" y="2718"/>
              <a:ext cx="1392" cy="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smtClean="0">
                  <a:solidFill>
                    <a:srgbClr val="00B050"/>
                  </a:solidFill>
                  <a:latin typeface="Times New Roman" panose="02020603050405020304" pitchFamily="18" charset="0"/>
                </a:rPr>
                <a:t>Match &gt; Mismatch</a:t>
              </a:r>
              <a:endParaRPr lang="en-US" altLang="en-US" sz="1200" dirty="0">
                <a:solidFill>
                  <a:srgbClr val="00B050"/>
                </a:solidFill>
                <a:latin typeface="Times New Roman" panose="02020603050405020304" pitchFamily="18" charset="0"/>
              </a:endParaRPr>
            </a:p>
          </p:txBody>
        </p:sp>
        <p:cxnSp>
          <p:nvCxnSpPr>
            <p:cNvPr id="7" name="AutoShape 9"/>
            <p:cNvCxnSpPr>
              <a:cxnSpLocks noChangeShapeType="1"/>
              <a:stCxn id="3" idx="3"/>
              <a:endCxn id="6" idx="0"/>
            </p:cNvCxnSpPr>
            <p:nvPr/>
          </p:nvCxnSpPr>
          <p:spPr bwMode="auto">
            <a:xfrm>
              <a:off x="3552" y="1952"/>
              <a:ext cx="936" cy="76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AutoShape 10"/>
            <p:cNvCxnSpPr>
              <a:cxnSpLocks noChangeShapeType="1"/>
              <a:stCxn id="6" idx="2"/>
              <a:endCxn id="4" idx="3"/>
            </p:cNvCxnSpPr>
            <p:nvPr/>
          </p:nvCxnSpPr>
          <p:spPr bwMode="auto">
            <a:xfrm rot="5400000">
              <a:off x="3726" y="3205"/>
              <a:ext cx="685" cy="840"/>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1"/>
            <p:cNvCxnSpPr>
              <a:cxnSpLocks noChangeShapeType="1"/>
              <a:stCxn id="4" idx="1"/>
              <a:endCxn id="5"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2"/>
            <p:cNvCxnSpPr>
              <a:cxnSpLocks noChangeShapeType="1"/>
              <a:stCxn id="5" idx="0"/>
              <a:endCxn id="3" idx="1"/>
            </p:cNvCxnSpPr>
            <p:nvPr/>
          </p:nvCxnSpPr>
          <p:spPr bwMode="auto">
            <a:xfrm rot="5400000" flipH="1" flipV="1">
              <a:off x="1568" y="1607"/>
              <a:ext cx="247"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 name="TextBox 12"/>
          <p:cNvSpPr txBox="1"/>
          <p:nvPr/>
        </p:nvSpPr>
        <p:spPr>
          <a:xfrm>
            <a:off x="8087241" y="1967121"/>
            <a:ext cx="3665551" cy="2308324"/>
          </a:xfrm>
          <a:prstGeom prst="rect">
            <a:avLst/>
          </a:prstGeom>
          <a:noFill/>
        </p:spPr>
        <p:txBody>
          <a:bodyPr wrap="square" rtlCol="0">
            <a:spAutoFit/>
          </a:bodyPr>
          <a:lstStyle/>
          <a:p>
            <a:r>
              <a:rPr lang="en-AU" sz="1600" dirty="0" smtClean="0">
                <a:solidFill>
                  <a:srgbClr val="7030A0"/>
                </a:solidFill>
              </a:rPr>
              <a:t>Run the Experiment </a:t>
            </a:r>
          </a:p>
          <a:p>
            <a:pPr marL="342900" indent="-342900">
              <a:buFont typeface="+mj-lt"/>
              <a:buAutoNum type="arabicPeriod"/>
            </a:pPr>
            <a:r>
              <a:rPr lang="en-AU" sz="1600" dirty="0" smtClean="0"/>
              <a:t>Get informed consent to participate</a:t>
            </a:r>
          </a:p>
          <a:p>
            <a:pPr marL="342900" indent="-342900">
              <a:buFont typeface="+mj-lt"/>
              <a:buAutoNum type="arabicPeriod"/>
            </a:pPr>
            <a:r>
              <a:rPr lang="en-AU" sz="1600" dirty="0" smtClean="0"/>
              <a:t>Study article in quiet or music with instructions to remember</a:t>
            </a:r>
          </a:p>
          <a:p>
            <a:pPr marL="342900" indent="-342900">
              <a:buFont typeface="+mj-lt"/>
              <a:buAutoNum type="arabicPeriod"/>
            </a:pPr>
            <a:r>
              <a:rPr lang="en-AU" sz="1600" dirty="0" smtClean="0"/>
              <a:t>Break – (2 minutes)</a:t>
            </a:r>
          </a:p>
          <a:p>
            <a:pPr marL="342900" indent="-342900">
              <a:buFont typeface="+mj-lt"/>
              <a:buAutoNum type="arabicPeriod"/>
            </a:pPr>
            <a:r>
              <a:rPr lang="en-AU" sz="1600" dirty="0" smtClean="0"/>
              <a:t>Multiple-choice test in quiet or music</a:t>
            </a:r>
          </a:p>
          <a:p>
            <a:pPr marL="342900" indent="-342900">
              <a:buFont typeface="+mj-lt"/>
              <a:buAutoNum type="arabicPeriod"/>
            </a:pPr>
            <a:r>
              <a:rPr lang="en-AU" sz="1600" dirty="0" smtClean="0"/>
              <a:t>Score the data</a:t>
            </a:r>
            <a:endParaRPr lang="en-AU" dirty="0"/>
          </a:p>
        </p:txBody>
      </p:sp>
      <p:sp>
        <p:nvSpPr>
          <p:cNvPr id="14" name="TextBox 13"/>
          <p:cNvSpPr txBox="1"/>
          <p:nvPr/>
        </p:nvSpPr>
        <p:spPr>
          <a:xfrm>
            <a:off x="3700345" y="2063774"/>
            <a:ext cx="3665551" cy="3046988"/>
          </a:xfrm>
          <a:prstGeom prst="rect">
            <a:avLst/>
          </a:prstGeom>
          <a:noFill/>
        </p:spPr>
        <p:txBody>
          <a:bodyPr wrap="square" rtlCol="0">
            <a:spAutoFit/>
          </a:bodyPr>
          <a:lstStyle/>
          <a:p>
            <a:r>
              <a:rPr lang="en-AU" sz="1600" dirty="0" smtClean="0">
                <a:solidFill>
                  <a:srgbClr val="7030A0"/>
                </a:solidFill>
              </a:rPr>
              <a:t>Pre Experiment </a:t>
            </a:r>
          </a:p>
          <a:p>
            <a:pPr marL="342900" indent="-342900">
              <a:buFont typeface="+mj-lt"/>
              <a:buAutoNum type="arabicPeriod"/>
            </a:pPr>
            <a:r>
              <a:rPr lang="en-AU" sz="1600" dirty="0" smtClean="0"/>
              <a:t>Get Ethics approval</a:t>
            </a:r>
          </a:p>
          <a:p>
            <a:pPr marL="342900" indent="-342900">
              <a:buFont typeface="+mj-lt"/>
              <a:buAutoNum type="arabicPeriod"/>
            </a:pPr>
            <a:r>
              <a:rPr lang="en-AU" sz="1600" dirty="0" smtClean="0"/>
              <a:t>Select study material (Simple Summary)</a:t>
            </a:r>
          </a:p>
          <a:p>
            <a:pPr marL="342900" indent="-342900">
              <a:buFont typeface="+mj-lt"/>
              <a:buAutoNum type="arabicPeriod"/>
            </a:pPr>
            <a:r>
              <a:rPr lang="en-AU" sz="1600" dirty="0" smtClean="0"/>
              <a:t>Obtain copyright free music</a:t>
            </a:r>
          </a:p>
          <a:p>
            <a:pPr marL="342900" indent="-342900">
              <a:buFont typeface="+mj-lt"/>
              <a:buAutoNum type="arabicPeriod"/>
            </a:pPr>
            <a:r>
              <a:rPr lang="en-AU" sz="1600" dirty="0" smtClean="0"/>
              <a:t>Create multiple-choice test</a:t>
            </a:r>
          </a:p>
          <a:p>
            <a:pPr marL="342900" indent="-342900">
              <a:buFont typeface="+mj-lt"/>
              <a:buAutoNum type="arabicPeriod"/>
            </a:pPr>
            <a:r>
              <a:rPr lang="en-AU" sz="1600" dirty="0" smtClean="0"/>
              <a:t>Write instructions</a:t>
            </a:r>
          </a:p>
          <a:p>
            <a:pPr marL="342900" indent="-342900">
              <a:buFont typeface="+mj-lt"/>
              <a:buAutoNum type="arabicPeriod"/>
            </a:pPr>
            <a:r>
              <a:rPr lang="en-AU" sz="1600" dirty="0" smtClean="0"/>
              <a:t>Decide how to assign people to groups</a:t>
            </a:r>
          </a:p>
          <a:p>
            <a:pPr marL="342900" indent="-342900">
              <a:buFont typeface="+mj-lt"/>
              <a:buAutoNum type="arabicPeriod"/>
            </a:pPr>
            <a:r>
              <a:rPr lang="en-AU" sz="1600" dirty="0" smtClean="0"/>
              <a:t>Assign people in equal numbers to each of the four conditions (or just two conditions if you choose)</a:t>
            </a:r>
            <a:endParaRPr lang="en-AU" dirty="0"/>
          </a:p>
        </p:txBody>
      </p:sp>
    </p:spTree>
    <p:extLst>
      <p:ext uri="{BB962C8B-B14F-4D97-AF65-F5344CB8AC3E}">
        <p14:creationId xmlns:p14="http://schemas.microsoft.com/office/powerpoint/2010/main" val="37961326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81352" y="1213333"/>
          <a:ext cx="6277710" cy="4536840"/>
        </p:xfrm>
        <a:graphic>
          <a:graphicData uri="http://schemas.openxmlformats.org/drawingml/2006/table">
            <a:tbl>
              <a:tblPr>
                <a:tableStyleId>{5C22544A-7EE6-4342-B048-85BDC9FD1C3A}</a:tableStyleId>
              </a:tblPr>
              <a:tblGrid>
                <a:gridCol w="1255542">
                  <a:extLst>
                    <a:ext uri="{9D8B030D-6E8A-4147-A177-3AD203B41FA5}">
                      <a16:colId xmlns:a16="http://schemas.microsoft.com/office/drawing/2014/main" val="1420626587"/>
                    </a:ext>
                  </a:extLst>
                </a:gridCol>
                <a:gridCol w="1255542">
                  <a:extLst>
                    <a:ext uri="{9D8B030D-6E8A-4147-A177-3AD203B41FA5}">
                      <a16:colId xmlns:a16="http://schemas.microsoft.com/office/drawing/2014/main" val="1320483095"/>
                    </a:ext>
                  </a:extLst>
                </a:gridCol>
                <a:gridCol w="1255542">
                  <a:extLst>
                    <a:ext uri="{9D8B030D-6E8A-4147-A177-3AD203B41FA5}">
                      <a16:colId xmlns:a16="http://schemas.microsoft.com/office/drawing/2014/main" val="4171516961"/>
                    </a:ext>
                  </a:extLst>
                </a:gridCol>
                <a:gridCol w="1255542">
                  <a:extLst>
                    <a:ext uri="{9D8B030D-6E8A-4147-A177-3AD203B41FA5}">
                      <a16:colId xmlns:a16="http://schemas.microsoft.com/office/drawing/2014/main" val="832126399"/>
                    </a:ext>
                  </a:extLst>
                </a:gridCol>
                <a:gridCol w="1255542">
                  <a:extLst>
                    <a:ext uri="{9D8B030D-6E8A-4147-A177-3AD203B41FA5}">
                      <a16:colId xmlns:a16="http://schemas.microsoft.com/office/drawing/2014/main" val="2600289201"/>
                    </a:ext>
                  </a:extLst>
                </a:gridCol>
              </a:tblGrid>
              <a:tr h="378070">
                <a:tc>
                  <a:txBody>
                    <a:bodyPr/>
                    <a:lstStyle/>
                    <a:p>
                      <a:pPr algn="l" fontAlgn="b"/>
                      <a:r>
                        <a:rPr lang="en-AU" sz="2400" u="none" strike="noStrike">
                          <a:effectLst/>
                        </a:rPr>
                        <a:t>Study</a:t>
                      </a:r>
                      <a:endParaRPr lang="en-AU" sz="2400" b="1" i="0" u="none" strike="noStrike">
                        <a:solidFill>
                          <a:srgbClr val="000000"/>
                        </a:solidFill>
                        <a:effectLst/>
                        <a:latin typeface="Calibri" panose="020F0502020204030204" pitchFamily="34" charset="0"/>
                      </a:endParaRPr>
                    </a:p>
                  </a:txBody>
                  <a:tcPr marL="9525" marR="9525" marT="9525" marB="0" anchor="b"/>
                </a:tc>
                <a:tc gridSpan="2">
                  <a:txBody>
                    <a:bodyPr/>
                    <a:lstStyle/>
                    <a:p>
                      <a:pPr algn="ctr" fontAlgn="ctr"/>
                      <a:r>
                        <a:rPr lang="en-AU" sz="2400" b="1" u="none" strike="noStrike" dirty="0">
                          <a:effectLst/>
                        </a:rPr>
                        <a:t>Quiet</a:t>
                      </a:r>
                      <a:endParaRPr lang="en-AU" sz="24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AU"/>
                    </a:p>
                  </a:txBody>
                  <a:tcPr/>
                </a:tc>
                <a:tc gridSpan="2">
                  <a:txBody>
                    <a:bodyPr/>
                    <a:lstStyle/>
                    <a:p>
                      <a:pPr algn="ctr" fontAlgn="ctr"/>
                      <a:r>
                        <a:rPr lang="en-AU" sz="2400" b="1" u="none" strike="noStrike" dirty="0">
                          <a:effectLst/>
                        </a:rPr>
                        <a:t>Noise</a:t>
                      </a:r>
                      <a:endParaRPr lang="en-AU" sz="24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AU"/>
                    </a:p>
                  </a:txBody>
                  <a:tcPr/>
                </a:tc>
                <a:extLst>
                  <a:ext uri="{0D108BD9-81ED-4DB2-BD59-A6C34878D82A}">
                    <a16:rowId xmlns:a16="http://schemas.microsoft.com/office/drawing/2014/main" val="1956896793"/>
                  </a:ext>
                </a:extLst>
              </a:tr>
              <a:tr h="378070">
                <a:tc>
                  <a:txBody>
                    <a:bodyPr/>
                    <a:lstStyle/>
                    <a:p>
                      <a:pPr algn="l" fontAlgn="b"/>
                      <a:r>
                        <a:rPr lang="en-AU" sz="2400" u="none" strike="noStrike">
                          <a:effectLst/>
                        </a:rPr>
                        <a:t>Test</a:t>
                      </a:r>
                      <a:endParaRPr lang="en-AU" sz="2400" b="0" i="1"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AU" sz="2400" i="1" u="none" strike="noStrike" dirty="0">
                          <a:effectLst/>
                        </a:rPr>
                        <a:t>Quiet</a:t>
                      </a:r>
                      <a:endParaRPr lang="en-AU" sz="2400" b="0" i="1"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AU" sz="2400" i="1" u="none" strike="noStrike" dirty="0" smtClean="0">
                          <a:effectLst/>
                        </a:rPr>
                        <a:t>Music</a:t>
                      </a:r>
                      <a:endParaRPr lang="en-AU" sz="2400" b="0" i="1"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AU" sz="2400" i="1" u="none" strike="noStrike" dirty="0">
                          <a:effectLst/>
                        </a:rPr>
                        <a:t>Quiet</a:t>
                      </a:r>
                      <a:endParaRPr lang="en-AU" sz="2400" b="0" i="1"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AU" sz="2400" i="1" u="none" strike="noStrike" dirty="0" smtClean="0">
                          <a:effectLst/>
                        </a:rPr>
                        <a:t>Music</a:t>
                      </a:r>
                      <a:endParaRPr lang="en-AU" sz="2400" b="0" i="1"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10069896"/>
                  </a:ext>
                </a:extLst>
              </a:tr>
              <a:tr h="378070">
                <a:tc>
                  <a:txBody>
                    <a:bodyPr/>
                    <a:lstStyle/>
                    <a:p>
                      <a:pPr algn="l" fontAlgn="b"/>
                      <a:endParaRPr lang="en-AU"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400" b="0" i="0" u="none" strike="noStrike" dirty="0">
                          <a:solidFill>
                            <a:srgbClr val="000000"/>
                          </a:solidFill>
                          <a:effectLst/>
                          <a:latin typeface="Calibri" panose="020F0502020204030204" pitchFamily="34" charset="0"/>
                        </a:rPr>
                        <a:t>0.84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0.50</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0.50</a:t>
                      </a:r>
                    </a:p>
                  </a:txBody>
                  <a:tcPr marL="0" marR="0" marT="0" marB="0" anchor="b"/>
                </a:tc>
                <a:extLst>
                  <a:ext uri="{0D108BD9-81ED-4DB2-BD59-A6C34878D82A}">
                    <a16:rowId xmlns:a16="http://schemas.microsoft.com/office/drawing/2014/main" val="588560161"/>
                  </a:ext>
                </a:extLst>
              </a:tr>
              <a:tr h="378070">
                <a:tc>
                  <a:txBody>
                    <a:bodyPr/>
                    <a:lstStyle/>
                    <a:p>
                      <a:pPr algn="l" fontAlgn="b"/>
                      <a:endParaRPr lang="en-AU"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4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0.82</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0.82</a:t>
                      </a:r>
                    </a:p>
                  </a:txBody>
                  <a:tcPr marL="0" marR="0" marT="0" marB="0" anchor="b"/>
                </a:tc>
                <a:extLst>
                  <a:ext uri="{0D108BD9-81ED-4DB2-BD59-A6C34878D82A}">
                    <a16:rowId xmlns:a16="http://schemas.microsoft.com/office/drawing/2014/main" val="3209796164"/>
                  </a:ext>
                </a:extLst>
              </a:tr>
              <a:tr h="378070">
                <a:tc>
                  <a:txBody>
                    <a:bodyPr/>
                    <a:lstStyle/>
                    <a:p>
                      <a:pPr algn="l" fontAlgn="b"/>
                      <a:endParaRPr lang="en-AU"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4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0.50</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0.50</a:t>
                      </a:r>
                    </a:p>
                  </a:txBody>
                  <a:tcPr marL="0" marR="0" marT="0" marB="0" anchor="b"/>
                </a:tc>
                <a:extLst>
                  <a:ext uri="{0D108BD9-81ED-4DB2-BD59-A6C34878D82A}">
                    <a16:rowId xmlns:a16="http://schemas.microsoft.com/office/drawing/2014/main" val="79541776"/>
                  </a:ext>
                </a:extLst>
              </a:tr>
              <a:tr h="378070">
                <a:tc>
                  <a:txBody>
                    <a:bodyPr/>
                    <a:lstStyle/>
                    <a:p>
                      <a:pPr algn="l" fontAlgn="b"/>
                      <a:endParaRPr lang="en-AU"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4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0.82</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0.82</a:t>
                      </a:r>
                    </a:p>
                  </a:txBody>
                  <a:tcPr marL="0" marR="0" marT="0" marB="0" anchor="b"/>
                </a:tc>
                <a:extLst>
                  <a:ext uri="{0D108BD9-81ED-4DB2-BD59-A6C34878D82A}">
                    <a16:rowId xmlns:a16="http://schemas.microsoft.com/office/drawing/2014/main" val="4242388579"/>
                  </a:ext>
                </a:extLst>
              </a:tr>
              <a:tr h="378070">
                <a:tc>
                  <a:txBody>
                    <a:bodyPr/>
                    <a:lstStyle/>
                    <a:p>
                      <a:pPr algn="l" fontAlgn="b"/>
                      <a:endParaRPr lang="en-AU"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4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0.50</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0.50</a:t>
                      </a:r>
                    </a:p>
                  </a:txBody>
                  <a:tcPr marL="0" marR="0" marT="0" marB="0" anchor="b"/>
                </a:tc>
                <a:extLst>
                  <a:ext uri="{0D108BD9-81ED-4DB2-BD59-A6C34878D82A}">
                    <a16:rowId xmlns:a16="http://schemas.microsoft.com/office/drawing/2014/main" val="1495347461"/>
                  </a:ext>
                </a:extLst>
              </a:tr>
              <a:tr h="378070">
                <a:tc>
                  <a:txBody>
                    <a:bodyPr/>
                    <a:lstStyle/>
                    <a:p>
                      <a:pPr algn="l" fontAlgn="b"/>
                      <a:endParaRPr lang="en-AU"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4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0.82</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0.82</a:t>
                      </a:r>
                    </a:p>
                  </a:txBody>
                  <a:tcPr marL="0" marR="0" marT="0" marB="0" anchor="b"/>
                </a:tc>
                <a:extLst>
                  <a:ext uri="{0D108BD9-81ED-4DB2-BD59-A6C34878D82A}">
                    <a16:rowId xmlns:a16="http://schemas.microsoft.com/office/drawing/2014/main" val="1644245639"/>
                  </a:ext>
                </a:extLst>
              </a:tr>
              <a:tr h="378070">
                <a:tc>
                  <a:txBody>
                    <a:bodyPr/>
                    <a:lstStyle/>
                    <a:p>
                      <a:pPr algn="l" fontAlgn="b"/>
                      <a:endParaRPr lang="en-AU"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4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0.50</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0.50</a:t>
                      </a:r>
                    </a:p>
                  </a:txBody>
                  <a:tcPr marL="0" marR="0" marT="0" marB="0" anchor="b"/>
                </a:tc>
                <a:extLst>
                  <a:ext uri="{0D108BD9-81ED-4DB2-BD59-A6C34878D82A}">
                    <a16:rowId xmlns:a16="http://schemas.microsoft.com/office/drawing/2014/main" val="2720507492"/>
                  </a:ext>
                </a:extLst>
              </a:tr>
              <a:tr h="378070">
                <a:tc>
                  <a:txBody>
                    <a:bodyPr/>
                    <a:lstStyle/>
                    <a:p>
                      <a:pPr algn="l" fontAlgn="b"/>
                      <a:endParaRPr lang="en-AU"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4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0.82</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0.82</a:t>
                      </a:r>
                    </a:p>
                  </a:txBody>
                  <a:tcPr marL="0" marR="0" marT="0" marB="0" anchor="b"/>
                </a:tc>
                <a:extLst>
                  <a:ext uri="{0D108BD9-81ED-4DB2-BD59-A6C34878D82A}">
                    <a16:rowId xmlns:a16="http://schemas.microsoft.com/office/drawing/2014/main" val="1716245420"/>
                  </a:ext>
                </a:extLst>
              </a:tr>
              <a:tr h="378070">
                <a:tc>
                  <a:txBody>
                    <a:bodyPr/>
                    <a:lstStyle/>
                    <a:p>
                      <a:pPr algn="l" fontAlgn="b"/>
                      <a:endParaRPr lang="en-AU"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4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0.50</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0.50</a:t>
                      </a:r>
                    </a:p>
                  </a:txBody>
                  <a:tcPr marL="0" marR="0" marT="0" marB="0" anchor="b"/>
                </a:tc>
                <a:extLst>
                  <a:ext uri="{0D108BD9-81ED-4DB2-BD59-A6C34878D82A}">
                    <a16:rowId xmlns:a16="http://schemas.microsoft.com/office/drawing/2014/main" val="2899559962"/>
                  </a:ext>
                </a:extLst>
              </a:tr>
              <a:tr h="378070">
                <a:tc>
                  <a:txBody>
                    <a:bodyPr/>
                    <a:lstStyle/>
                    <a:p>
                      <a:pPr algn="l" fontAlgn="b"/>
                      <a:endParaRPr lang="en-AU"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4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0.82</a:t>
                      </a:r>
                    </a:p>
                  </a:txBody>
                  <a:tcPr marL="0" marR="0" marT="0" marB="0" anchor="b"/>
                </a:tc>
                <a:tc>
                  <a:txBody>
                    <a:bodyPr/>
                    <a:lstStyle/>
                    <a:p>
                      <a:pPr algn="r" fontAlgn="b"/>
                      <a:r>
                        <a:rPr lang="en-AU" sz="24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400" b="0" i="0" u="none" strike="noStrike" dirty="0">
                          <a:solidFill>
                            <a:srgbClr val="000000"/>
                          </a:solidFill>
                          <a:effectLst/>
                          <a:latin typeface="Calibri" panose="020F0502020204030204" pitchFamily="34" charset="0"/>
                        </a:rPr>
                        <a:t>0.82</a:t>
                      </a:r>
                    </a:p>
                  </a:txBody>
                  <a:tcPr marL="0" marR="0" marT="0" marB="0" anchor="b"/>
                </a:tc>
                <a:extLst>
                  <a:ext uri="{0D108BD9-81ED-4DB2-BD59-A6C34878D82A}">
                    <a16:rowId xmlns:a16="http://schemas.microsoft.com/office/drawing/2014/main" val="2648555206"/>
                  </a:ext>
                </a:extLst>
              </a:tr>
            </a:tbl>
          </a:graphicData>
        </a:graphic>
      </p:graphicFrame>
      <p:sp>
        <p:nvSpPr>
          <p:cNvPr id="5" name="TextBox 4"/>
          <p:cNvSpPr txBox="1"/>
          <p:nvPr/>
        </p:nvSpPr>
        <p:spPr>
          <a:xfrm>
            <a:off x="422031" y="5750173"/>
            <a:ext cx="4695092" cy="923330"/>
          </a:xfrm>
          <a:prstGeom prst="rect">
            <a:avLst/>
          </a:prstGeom>
          <a:noFill/>
        </p:spPr>
        <p:txBody>
          <a:bodyPr wrap="square" rtlCol="0">
            <a:spAutoFit/>
          </a:bodyPr>
          <a:lstStyle/>
          <a:p>
            <a:r>
              <a:rPr lang="en-AU" dirty="0" smtClean="0"/>
              <a:t>Each number represents the proportion of correct answers on the multiple-choice test. N = 40</a:t>
            </a:r>
            <a:endParaRPr lang="en-AU" dirty="0"/>
          </a:p>
        </p:txBody>
      </p:sp>
      <p:sp>
        <p:nvSpPr>
          <p:cNvPr id="6" name="TextBox 5"/>
          <p:cNvSpPr txBox="1"/>
          <p:nvPr/>
        </p:nvSpPr>
        <p:spPr>
          <a:xfrm>
            <a:off x="7151078" y="2039810"/>
            <a:ext cx="4695092" cy="2585323"/>
          </a:xfrm>
          <a:prstGeom prst="rect">
            <a:avLst/>
          </a:prstGeom>
          <a:noFill/>
        </p:spPr>
        <p:txBody>
          <a:bodyPr wrap="square" rtlCol="0">
            <a:spAutoFit/>
          </a:bodyPr>
          <a:lstStyle/>
          <a:p>
            <a:r>
              <a:rPr lang="en-AU" sz="2400" dirty="0" smtClean="0"/>
              <a:t>Experiments typically evaluate hypotheses with reference to the mean (average) of sets of scores rather than the scores themselves</a:t>
            </a:r>
          </a:p>
          <a:p>
            <a:endParaRPr lang="en-AU" dirty="0"/>
          </a:p>
        </p:txBody>
      </p:sp>
      <p:sp>
        <p:nvSpPr>
          <p:cNvPr id="7" name="TextBox 6"/>
          <p:cNvSpPr txBox="1"/>
          <p:nvPr/>
        </p:nvSpPr>
        <p:spPr>
          <a:xfrm>
            <a:off x="4466492" y="439616"/>
            <a:ext cx="4464364" cy="523220"/>
          </a:xfrm>
          <a:prstGeom prst="rect">
            <a:avLst/>
          </a:prstGeom>
          <a:noFill/>
        </p:spPr>
        <p:txBody>
          <a:bodyPr wrap="none" rtlCol="0">
            <a:spAutoFit/>
          </a:bodyPr>
          <a:lstStyle/>
          <a:p>
            <a:r>
              <a:rPr lang="en-AU" sz="2800" dirty="0" smtClean="0">
                <a:solidFill>
                  <a:srgbClr val="FFC000"/>
                </a:solidFill>
              </a:rPr>
              <a:t>Some hypothetical data</a:t>
            </a:r>
            <a:endParaRPr lang="en-AU" sz="2800" dirty="0">
              <a:solidFill>
                <a:srgbClr val="FFC000"/>
              </a:solidFill>
            </a:endParaRPr>
          </a:p>
        </p:txBody>
      </p:sp>
    </p:spTree>
    <p:extLst>
      <p:ext uri="{BB962C8B-B14F-4D97-AF65-F5344CB8AC3E}">
        <p14:creationId xmlns:p14="http://schemas.microsoft.com/office/powerpoint/2010/main" val="548842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6215" y="2077051"/>
            <a:ext cx="4220309" cy="3785652"/>
          </a:xfrm>
          <a:prstGeom prst="rect">
            <a:avLst/>
          </a:prstGeom>
        </p:spPr>
        <p:txBody>
          <a:bodyPr wrap="square">
            <a:spAutoFit/>
          </a:bodyPr>
          <a:lstStyle/>
          <a:p>
            <a:r>
              <a:rPr lang="en-AU" sz="2400" dirty="0"/>
              <a:t>Any set of numbers can be described </a:t>
            </a:r>
            <a:r>
              <a:rPr lang="en-AU" sz="2400" dirty="0" smtClean="0"/>
              <a:t>by:</a:t>
            </a:r>
            <a:endParaRPr lang="en-AU" sz="2400" dirty="0"/>
          </a:p>
          <a:p>
            <a:r>
              <a:rPr lang="en-AU" sz="2400" dirty="0" smtClean="0"/>
              <a:t>1. A </a:t>
            </a:r>
            <a:r>
              <a:rPr lang="en-AU" sz="2400" dirty="0"/>
              <a:t>measure of central tendency of which the </a:t>
            </a:r>
            <a:r>
              <a:rPr lang="en-AU" sz="2400" dirty="0">
                <a:solidFill>
                  <a:srgbClr val="7030A0"/>
                </a:solidFill>
              </a:rPr>
              <a:t>mean</a:t>
            </a:r>
            <a:r>
              <a:rPr lang="en-AU" sz="2400" dirty="0"/>
              <a:t> is one</a:t>
            </a:r>
          </a:p>
          <a:p>
            <a:r>
              <a:rPr lang="en-AU" sz="2400" dirty="0" smtClean="0"/>
              <a:t>2. A </a:t>
            </a:r>
            <a:r>
              <a:rPr lang="en-AU" sz="2400" dirty="0"/>
              <a:t>measure of variability (dispersion) of which </a:t>
            </a:r>
            <a:r>
              <a:rPr lang="en-AU" sz="2400" dirty="0">
                <a:solidFill>
                  <a:srgbClr val="7030A0"/>
                </a:solidFill>
              </a:rPr>
              <a:t>standard deviation </a:t>
            </a:r>
            <a:r>
              <a:rPr lang="en-AU" sz="2400" dirty="0"/>
              <a:t>and </a:t>
            </a:r>
            <a:r>
              <a:rPr lang="en-AU" sz="2400" dirty="0">
                <a:solidFill>
                  <a:srgbClr val="7030A0"/>
                </a:solidFill>
              </a:rPr>
              <a:t>standard error of the mean </a:t>
            </a:r>
            <a:r>
              <a:rPr lang="en-AU" sz="2400" dirty="0"/>
              <a:t>are two.</a:t>
            </a:r>
          </a:p>
        </p:txBody>
      </p:sp>
      <p:graphicFrame>
        <p:nvGraphicFramePr>
          <p:cNvPr id="3" name="Table 2"/>
          <p:cNvGraphicFramePr>
            <a:graphicFrameLocks noGrp="1"/>
          </p:cNvGraphicFramePr>
          <p:nvPr>
            <p:extLst/>
          </p:nvPr>
        </p:nvGraphicFramePr>
        <p:xfrm>
          <a:off x="724389" y="1336431"/>
          <a:ext cx="6327042" cy="5345090"/>
        </p:xfrm>
        <a:graphic>
          <a:graphicData uri="http://schemas.openxmlformats.org/drawingml/2006/table">
            <a:tbl>
              <a:tblPr>
                <a:tableStyleId>{5C22544A-7EE6-4342-B048-85BDC9FD1C3A}</a:tableStyleId>
              </a:tblPr>
              <a:tblGrid>
                <a:gridCol w="2497910">
                  <a:extLst>
                    <a:ext uri="{9D8B030D-6E8A-4147-A177-3AD203B41FA5}">
                      <a16:colId xmlns:a16="http://schemas.microsoft.com/office/drawing/2014/main" val="1388842941"/>
                    </a:ext>
                  </a:extLst>
                </a:gridCol>
                <a:gridCol w="957283">
                  <a:extLst>
                    <a:ext uri="{9D8B030D-6E8A-4147-A177-3AD203B41FA5}">
                      <a16:colId xmlns:a16="http://schemas.microsoft.com/office/drawing/2014/main" val="3663452918"/>
                    </a:ext>
                  </a:extLst>
                </a:gridCol>
                <a:gridCol w="957283">
                  <a:extLst>
                    <a:ext uri="{9D8B030D-6E8A-4147-A177-3AD203B41FA5}">
                      <a16:colId xmlns:a16="http://schemas.microsoft.com/office/drawing/2014/main" val="1590583618"/>
                    </a:ext>
                  </a:extLst>
                </a:gridCol>
                <a:gridCol w="957283">
                  <a:extLst>
                    <a:ext uri="{9D8B030D-6E8A-4147-A177-3AD203B41FA5}">
                      <a16:colId xmlns:a16="http://schemas.microsoft.com/office/drawing/2014/main" val="1697090057"/>
                    </a:ext>
                  </a:extLst>
                </a:gridCol>
                <a:gridCol w="957283">
                  <a:extLst>
                    <a:ext uri="{9D8B030D-6E8A-4147-A177-3AD203B41FA5}">
                      <a16:colId xmlns:a16="http://schemas.microsoft.com/office/drawing/2014/main" val="4181805893"/>
                    </a:ext>
                  </a:extLst>
                </a:gridCol>
              </a:tblGrid>
              <a:tr h="285580">
                <a:tc>
                  <a:txBody>
                    <a:bodyPr/>
                    <a:lstStyle/>
                    <a:p>
                      <a:pPr algn="r" fontAlgn="b"/>
                      <a:r>
                        <a:rPr lang="en-AU" sz="1800" u="none" strike="noStrike">
                          <a:effectLst/>
                        </a:rPr>
                        <a:t>Study</a:t>
                      </a:r>
                      <a:endParaRPr lang="en-AU" sz="1800" b="1" i="0" u="none" strike="noStrike">
                        <a:solidFill>
                          <a:srgbClr val="000000"/>
                        </a:solidFill>
                        <a:effectLst/>
                        <a:latin typeface="Calibri" panose="020F0502020204030204" pitchFamily="34" charset="0"/>
                      </a:endParaRPr>
                    </a:p>
                  </a:txBody>
                  <a:tcPr marL="9525" marR="9525" marT="9525" marB="0" anchor="b"/>
                </a:tc>
                <a:tc gridSpan="2">
                  <a:txBody>
                    <a:bodyPr/>
                    <a:lstStyle/>
                    <a:p>
                      <a:pPr algn="ctr" fontAlgn="ctr"/>
                      <a:r>
                        <a:rPr lang="en-AU" sz="1800" u="none" strike="noStrike">
                          <a:effectLst/>
                        </a:rPr>
                        <a:t>Quiet</a:t>
                      </a:r>
                      <a:endParaRPr lang="en-AU" sz="1800" b="1"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AU"/>
                    </a:p>
                  </a:txBody>
                  <a:tcPr/>
                </a:tc>
                <a:tc gridSpan="2">
                  <a:txBody>
                    <a:bodyPr/>
                    <a:lstStyle/>
                    <a:p>
                      <a:pPr algn="ctr" fontAlgn="ctr"/>
                      <a:r>
                        <a:rPr lang="en-AU" sz="1800" u="none" strike="noStrike">
                          <a:effectLst/>
                        </a:rPr>
                        <a:t>Noise</a:t>
                      </a:r>
                      <a:endParaRPr lang="en-AU" sz="1800" b="1"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AU"/>
                    </a:p>
                  </a:txBody>
                  <a:tcPr/>
                </a:tc>
                <a:extLst>
                  <a:ext uri="{0D108BD9-81ED-4DB2-BD59-A6C34878D82A}">
                    <a16:rowId xmlns:a16="http://schemas.microsoft.com/office/drawing/2014/main" val="4070880771"/>
                  </a:ext>
                </a:extLst>
              </a:tr>
              <a:tr h="285580">
                <a:tc>
                  <a:txBody>
                    <a:bodyPr/>
                    <a:lstStyle/>
                    <a:p>
                      <a:pPr algn="r" fontAlgn="b"/>
                      <a:r>
                        <a:rPr lang="en-AU" sz="1800" u="none" strike="noStrike">
                          <a:effectLst/>
                        </a:rPr>
                        <a:t>Test</a:t>
                      </a:r>
                      <a:endParaRPr lang="en-AU" sz="1800" b="0" i="1"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AU" sz="1800" u="none" strike="noStrike" dirty="0" smtClean="0">
                          <a:effectLst/>
                        </a:rPr>
                        <a:t>Quiet</a:t>
                      </a:r>
                      <a:endParaRPr lang="en-AU" sz="1800" b="0" i="1"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AU" sz="1800" u="none" strike="noStrike" dirty="0" smtClean="0">
                          <a:effectLst/>
                        </a:rPr>
                        <a:t>Music</a:t>
                      </a:r>
                      <a:endParaRPr lang="en-AU" sz="1800" b="0" i="1"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AU" sz="1800" u="none" strike="noStrike">
                          <a:effectLst/>
                        </a:rPr>
                        <a:t>Quiet</a:t>
                      </a:r>
                      <a:endParaRPr lang="en-AU" sz="1800" b="0" i="1"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AU" sz="1800" u="none" strike="noStrike" dirty="0" smtClean="0">
                          <a:effectLst/>
                        </a:rPr>
                        <a:t>Music</a:t>
                      </a:r>
                      <a:endParaRPr lang="en-AU" sz="1800" b="0" i="1"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23652142"/>
                  </a:ext>
                </a:extLst>
              </a:tr>
              <a:tr h="285580">
                <a:tc>
                  <a:txBody>
                    <a:bodyPr/>
                    <a:lstStyle/>
                    <a:p>
                      <a:pPr algn="r" fontAlgn="b"/>
                      <a:endParaRPr lang="en-AU"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000" b="0" i="0" u="none" strike="noStrike" dirty="0">
                          <a:solidFill>
                            <a:srgbClr val="000000"/>
                          </a:solidFill>
                          <a:effectLst/>
                          <a:latin typeface="Calibri" panose="020F0502020204030204" pitchFamily="34" charset="0"/>
                        </a:rPr>
                        <a:t>0.84</a:t>
                      </a:r>
                    </a:p>
                  </a:txBody>
                  <a:tcPr marL="0" marR="0" marT="0" marB="0" anchor="b"/>
                </a:tc>
                <a:tc>
                  <a:txBody>
                    <a:bodyPr/>
                    <a:lstStyle/>
                    <a:p>
                      <a:pPr algn="r" fontAlgn="b"/>
                      <a:r>
                        <a:rPr lang="en-AU" sz="2000" b="0" i="0" u="none" strike="noStrike" dirty="0">
                          <a:solidFill>
                            <a:srgbClr val="000000"/>
                          </a:solidFill>
                          <a:effectLst/>
                          <a:latin typeface="Calibri" panose="020F0502020204030204" pitchFamily="34" charset="0"/>
                        </a:rPr>
                        <a:t>0.50</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0.50</a:t>
                      </a:r>
                    </a:p>
                  </a:txBody>
                  <a:tcPr marL="0" marR="0" marT="0" marB="0" anchor="b"/>
                </a:tc>
                <a:extLst>
                  <a:ext uri="{0D108BD9-81ED-4DB2-BD59-A6C34878D82A}">
                    <a16:rowId xmlns:a16="http://schemas.microsoft.com/office/drawing/2014/main" val="1270571898"/>
                  </a:ext>
                </a:extLst>
              </a:tr>
              <a:tr h="285580">
                <a:tc>
                  <a:txBody>
                    <a:bodyPr/>
                    <a:lstStyle/>
                    <a:p>
                      <a:pPr algn="r" fontAlgn="b"/>
                      <a:endParaRPr lang="en-AU"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0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000" b="0" i="0" u="none" strike="noStrike" dirty="0">
                          <a:solidFill>
                            <a:srgbClr val="000000"/>
                          </a:solidFill>
                          <a:effectLst/>
                          <a:latin typeface="Calibri" panose="020F0502020204030204" pitchFamily="34" charset="0"/>
                        </a:rPr>
                        <a:t>0.82</a:t>
                      </a:r>
                    </a:p>
                  </a:txBody>
                  <a:tcPr marL="0" marR="0" marT="0" marB="0" anchor="b"/>
                </a:tc>
                <a:tc>
                  <a:txBody>
                    <a:bodyPr/>
                    <a:lstStyle/>
                    <a:p>
                      <a:pPr algn="r" fontAlgn="b"/>
                      <a:r>
                        <a:rPr lang="en-AU" sz="2000" b="0" i="0" u="none" strike="noStrike" dirty="0">
                          <a:solidFill>
                            <a:srgbClr val="000000"/>
                          </a:solidFill>
                          <a:effectLst/>
                          <a:latin typeface="Calibri" panose="020F0502020204030204" pitchFamily="34" charset="0"/>
                        </a:rPr>
                        <a:t>0.44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0.82</a:t>
                      </a:r>
                    </a:p>
                  </a:txBody>
                  <a:tcPr marL="0" marR="0" marT="0" marB="0" anchor="b"/>
                </a:tc>
                <a:extLst>
                  <a:ext uri="{0D108BD9-81ED-4DB2-BD59-A6C34878D82A}">
                    <a16:rowId xmlns:a16="http://schemas.microsoft.com/office/drawing/2014/main" val="327586353"/>
                  </a:ext>
                </a:extLst>
              </a:tr>
              <a:tr h="285580">
                <a:tc>
                  <a:txBody>
                    <a:bodyPr/>
                    <a:lstStyle/>
                    <a:p>
                      <a:pPr algn="r" fontAlgn="b"/>
                      <a:endParaRPr lang="en-AU"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0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0.50</a:t>
                      </a:r>
                    </a:p>
                  </a:txBody>
                  <a:tcPr marL="0" marR="0" marT="0" marB="0" anchor="b"/>
                </a:tc>
                <a:tc>
                  <a:txBody>
                    <a:bodyPr/>
                    <a:lstStyle/>
                    <a:p>
                      <a:pPr algn="r" fontAlgn="b"/>
                      <a:r>
                        <a:rPr lang="en-AU" sz="2000" b="0" i="0" u="none" strike="noStrike" dirty="0">
                          <a:solidFill>
                            <a:srgbClr val="000000"/>
                          </a:solidFill>
                          <a:effectLst/>
                          <a:latin typeface="Calibri" panose="020F0502020204030204" pitchFamily="34" charset="0"/>
                        </a:rPr>
                        <a:t>0.84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0.50</a:t>
                      </a:r>
                    </a:p>
                  </a:txBody>
                  <a:tcPr marL="0" marR="0" marT="0" marB="0" anchor="b"/>
                </a:tc>
                <a:extLst>
                  <a:ext uri="{0D108BD9-81ED-4DB2-BD59-A6C34878D82A}">
                    <a16:rowId xmlns:a16="http://schemas.microsoft.com/office/drawing/2014/main" val="2347821909"/>
                  </a:ext>
                </a:extLst>
              </a:tr>
              <a:tr h="285580">
                <a:tc>
                  <a:txBody>
                    <a:bodyPr/>
                    <a:lstStyle/>
                    <a:p>
                      <a:pPr algn="r" fontAlgn="b"/>
                      <a:endParaRPr lang="en-AU"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000" b="0" i="0" u="none" strike="noStrike" dirty="0">
                          <a:solidFill>
                            <a:srgbClr val="000000"/>
                          </a:solidFill>
                          <a:effectLst/>
                          <a:latin typeface="Calibri" panose="020F0502020204030204" pitchFamily="34" charset="0"/>
                        </a:rPr>
                        <a:t>0.44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0.82</a:t>
                      </a:r>
                    </a:p>
                  </a:txBody>
                  <a:tcPr marL="0" marR="0" marT="0" marB="0" anchor="b"/>
                </a:tc>
                <a:tc>
                  <a:txBody>
                    <a:bodyPr/>
                    <a:lstStyle/>
                    <a:p>
                      <a:pPr algn="r" fontAlgn="b"/>
                      <a:r>
                        <a:rPr lang="en-AU" sz="2000" b="0" i="0" u="none" strike="noStrike" dirty="0">
                          <a:solidFill>
                            <a:srgbClr val="000000"/>
                          </a:solidFill>
                          <a:effectLst/>
                          <a:latin typeface="Calibri" panose="020F0502020204030204" pitchFamily="34" charset="0"/>
                        </a:rPr>
                        <a:t>0.44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0.82</a:t>
                      </a:r>
                    </a:p>
                  </a:txBody>
                  <a:tcPr marL="0" marR="0" marT="0" marB="0" anchor="b"/>
                </a:tc>
                <a:extLst>
                  <a:ext uri="{0D108BD9-81ED-4DB2-BD59-A6C34878D82A}">
                    <a16:rowId xmlns:a16="http://schemas.microsoft.com/office/drawing/2014/main" val="2143933385"/>
                  </a:ext>
                </a:extLst>
              </a:tr>
              <a:tr h="285580">
                <a:tc>
                  <a:txBody>
                    <a:bodyPr/>
                    <a:lstStyle/>
                    <a:p>
                      <a:pPr algn="r" fontAlgn="b"/>
                      <a:endParaRPr lang="en-AU"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0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0.50</a:t>
                      </a:r>
                    </a:p>
                  </a:txBody>
                  <a:tcPr marL="0" marR="0" marT="0" marB="0" anchor="b"/>
                </a:tc>
                <a:tc>
                  <a:txBody>
                    <a:bodyPr/>
                    <a:lstStyle/>
                    <a:p>
                      <a:pPr algn="r" fontAlgn="b"/>
                      <a:r>
                        <a:rPr lang="en-AU" sz="2000" b="0" i="0" u="none" strike="noStrike" dirty="0">
                          <a:solidFill>
                            <a:srgbClr val="000000"/>
                          </a:solidFill>
                          <a:effectLst/>
                          <a:latin typeface="Calibri" panose="020F0502020204030204" pitchFamily="34" charset="0"/>
                        </a:rPr>
                        <a:t>0.84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0.50</a:t>
                      </a:r>
                    </a:p>
                  </a:txBody>
                  <a:tcPr marL="0" marR="0" marT="0" marB="0" anchor="b"/>
                </a:tc>
                <a:extLst>
                  <a:ext uri="{0D108BD9-81ED-4DB2-BD59-A6C34878D82A}">
                    <a16:rowId xmlns:a16="http://schemas.microsoft.com/office/drawing/2014/main" val="4005316907"/>
                  </a:ext>
                </a:extLst>
              </a:tr>
              <a:tr h="285580">
                <a:tc>
                  <a:txBody>
                    <a:bodyPr/>
                    <a:lstStyle/>
                    <a:p>
                      <a:pPr algn="r" fontAlgn="b"/>
                      <a:endParaRPr lang="en-AU"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0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0.82</a:t>
                      </a:r>
                    </a:p>
                  </a:txBody>
                  <a:tcPr marL="0" marR="0" marT="0" marB="0" anchor="b"/>
                </a:tc>
                <a:tc>
                  <a:txBody>
                    <a:bodyPr/>
                    <a:lstStyle/>
                    <a:p>
                      <a:pPr algn="r" fontAlgn="b"/>
                      <a:r>
                        <a:rPr lang="en-AU" sz="2000" b="0" i="0" u="none" strike="noStrike" dirty="0">
                          <a:solidFill>
                            <a:srgbClr val="000000"/>
                          </a:solidFill>
                          <a:effectLst/>
                          <a:latin typeface="Calibri" panose="020F0502020204030204" pitchFamily="34" charset="0"/>
                        </a:rPr>
                        <a:t>0.44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0.82</a:t>
                      </a:r>
                    </a:p>
                  </a:txBody>
                  <a:tcPr marL="0" marR="0" marT="0" marB="0" anchor="b"/>
                </a:tc>
                <a:extLst>
                  <a:ext uri="{0D108BD9-81ED-4DB2-BD59-A6C34878D82A}">
                    <a16:rowId xmlns:a16="http://schemas.microsoft.com/office/drawing/2014/main" val="2352759089"/>
                  </a:ext>
                </a:extLst>
              </a:tr>
              <a:tr h="285580">
                <a:tc>
                  <a:txBody>
                    <a:bodyPr/>
                    <a:lstStyle/>
                    <a:p>
                      <a:pPr algn="r" fontAlgn="b"/>
                      <a:endParaRPr lang="en-AU"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0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0.50</a:t>
                      </a:r>
                    </a:p>
                  </a:txBody>
                  <a:tcPr marL="0" marR="0" marT="0" marB="0" anchor="b"/>
                </a:tc>
                <a:tc>
                  <a:txBody>
                    <a:bodyPr/>
                    <a:lstStyle/>
                    <a:p>
                      <a:pPr algn="r" fontAlgn="b"/>
                      <a:r>
                        <a:rPr lang="en-AU" sz="2000" b="0" i="0" u="none" strike="noStrike" dirty="0">
                          <a:solidFill>
                            <a:srgbClr val="000000"/>
                          </a:solidFill>
                          <a:effectLst/>
                          <a:latin typeface="Calibri" panose="020F0502020204030204" pitchFamily="34" charset="0"/>
                        </a:rPr>
                        <a:t>0.84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0.50</a:t>
                      </a:r>
                    </a:p>
                  </a:txBody>
                  <a:tcPr marL="0" marR="0" marT="0" marB="0" anchor="b"/>
                </a:tc>
                <a:extLst>
                  <a:ext uri="{0D108BD9-81ED-4DB2-BD59-A6C34878D82A}">
                    <a16:rowId xmlns:a16="http://schemas.microsoft.com/office/drawing/2014/main" val="3117546917"/>
                  </a:ext>
                </a:extLst>
              </a:tr>
              <a:tr h="285580">
                <a:tc>
                  <a:txBody>
                    <a:bodyPr/>
                    <a:lstStyle/>
                    <a:p>
                      <a:pPr algn="r" fontAlgn="b"/>
                      <a:endParaRPr lang="en-AU"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0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0.82</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000" b="0" i="0" u="none" strike="noStrike" dirty="0">
                          <a:solidFill>
                            <a:srgbClr val="000000"/>
                          </a:solidFill>
                          <a:effectLst/>
                          <a:latin typeface="Calibri" panose="020F0502020204030204" pitchFamily="34" charset="0"/>
                        </a:rPr>
                        <a:t>0.82</a:t>
                      </a:r>
                    </a:p>
                  </a:txBody>
                  <a:tcPr marL="0" marR="0" marT="0" marB="0" anchor="b"/>
                </a:tc>
                <a:extLst>
                  <a:ext uri="{0D108BD9-81ED-4DB2-BD59-A6C34878D82A}">
                    <a16:rowId xmlns:a16="http://schemas.microsoft.com/office/drawing/2014/main" val="584736792"/>
                  </a:ext>
                </a:extLst>
              </a:tr>
              <a:tr h="285580">
                <a:tc>
                  <a:txBody>
                    <a:bodyPr/>
                    <a:lstStyle/>
                    <a:p>
                      <a:pPr algn="r" fontAlgn="b"/>
                      <a:endParaRPr lang="en-AU"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0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0.50</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000" b="0" i="0" u="none" strike="noStrike" dirty="0">
                          <a:solidFill>
                            <a:srgbClr val="000000"/>
                          </a:solidFill>
                          <a:effectLst/>
                          <a:latin typeface="Calibri" panose="020F0502020204030204" pitchFamily="34" charset="0"/>
                        </a:rPr>
                        <a:t>0.50</a:t>
                      </a:r>
                    </a:p>
                  </a:txBody>
                  <a:tcPr marL="0" marR="0" marT="0" marB="0" anchor="b"/>
                </a:tc>
                <a:extLst>
                  <a:ext uri="{0D108BD9-81ED-4DB2-BD59-A6C34878D82A}">
                    <a16:rowId xmlns:a16="http://schemas.microsoft.com/office/drawing/2014/main" val="2080101693"/>
                  </a:ext>
                </a:extLst>
              </a:tr>
              <a:tr h="285580">
                <a:tc>
                  <a:txBody>
                    <a:bodyPr/>
                    <a:lstStyle/>
                    <a:p>
                      <a:pPr algn="r" fontAlgn="b"/>
                      <a:endParaRPr lang="en-AU"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0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0.82</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000" b="0" i="0" u="none" strike="noStrike" dirty="0">
                          <a:solidFill>
                            <a:srgbClr val="000000"/>
                          </a:solidFill>
                          <a:effectLst/>
                          <a:latin typeface="Calibri" panose="020F0502020204030204" pitchFamily="34" charset="0"/>
                        </a:rPr>
                        <a:t>0.82</a:t>
                      </a:r>
                    </a:p>
                  </a:txBody>
                  <a:tcPr marL="0" marR="0" marT="0" marB="0" anchor="b"/>
                </a:tc>
                <a:extLst>
                  <a:ext uri="{0D108BD9-81ED-4DB2-BD59-A6C34878D82A}">
                    <a16:rowId xmlns:a16="http://schemas.microsoft.com/office/drawing/2014/main" val="1674713380"/>
                  </a:ext>
                </a:extLst>
              </a:tr>
              <a:tr h="285580">
                <a:tc>
                  <a:txBody>
                    <a:bodyPr/>
                    <a:lstStyle/>
                    <a:p>
                      <a:pPr algn="r" fontAlgn="b"/>
                      <a:endParaRPr lang="en-AU"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3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3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3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3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03014667"/>
                  </a:ext>
                </a:extLst>
              </a:tr>
              <a:tr h="285580">
                <a:tc>
                  <a:txBody>
                    <a:bodyPr/>
                    <a:lstStyle/>
                    <a:p>
                      <a:pPr algn="r" fontAlgn="b"/>
                      <a:r>
                        <a:rPr lang="en-AU" sz="1800" u="none" strike="noStrike">
                          <a:effectLst/>
                        </a:rPr>
                        <a:t>Mean</a:t>
                      </a:r>
                      <a:endParaRPr lang="en-AU"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0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0.44</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0.50</a:t>
                      </a:r>
                    </a:p>
                  </a:txBody>
                  <a:tcPr marL="0" marR="0" marT="0" marB="0" anchor="b"/>
                </a:tc>
                <a:tc>
                  <a:txBody>
                    <a:bodyPr/>
                    <a:lstStyle/>
                    <a:p>
                      <a:pPr algn="r" fontAlgn="b"/>
                      <a:r>
                        <a:rPr lang="en-AU" sz="2000" b="0" i="0" u="none" strike="noStrike" dirty="0">
                          <a:solidFill>
                            <a:srgbClr val="000000"/>
                          </a:solidFill>
                          <a:effectLst/>
                          <a:latin typeface="Calibri" panose="020F0502020204030204" pitchFamily="34" charset="0"/>
                        </a:rPr>
                        <a:t>0.82</a:t>
                      </a:r>
                    </a:p>
                  </a:txBody>
                  <a:tcPr marL="0" marR="0" marT="0" marB="0" anchor="b"/>
                </a:tc>
                <a:extLst>
                  <a:ext uri="{0D108BD9-81ED-4DB2-BD59-A6C34878D82A}">
                    <a16:rowId xmlns:a16="http://schemas.microsoft.com/office/drawing/2014/main" val="3223231424"/>
                  </a:ext>
                </a:extLst>
              </a:tr>
              <a:tr h="285580">
                <a:tc>
                  <a:txBody>
                    <a:bodyPr/>
                    <a:lstStyle/>
                    <a:p>
                      <a:pPr algn="r" fontAlgn="b"/>
                      <a:r>
                        <a:rPr lang="en-AU" sz="1800" u="none" strike="noStrike">
                          <a:effectLst/>
                        </a:rPr>
                        <a:t>Standard Deviation</a:t>
                      </a:r>
                      <a:endParaRPr lang="en-AU"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000" b="0" i="0" u="none" strike="noStrike">
                          <a:solidFill>
                            <a:srgbClr val="000000"/>
                          </a:solidFill>
                          <a:effectLst/>
                          <a:latin typeface="Calibri" panose="020F0502020204030204" pitchFamily="34" charset="0"/>
                        </a:rPr>
                        <a:t>0.05</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0.18</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0.24</a:t>
                      </a:r>
                    </a:p>
                  </a:txBody>
                  <a:tcPr marL="0" marR="0" marT="0" marB="0" anchor="b"/>
                </a:tc>
                <a:tc>
                  <a:txBody>
                    <a:bodyPr/>
                    <a:lstStyle/>
                    <a:p>
                      <a:pPr algn="r" fontAlgn="b"/>
                      <a:r>
                        <a:rPr lang="en-AU" sz="2000" b="0" i="0" u="none" strike="noStrike" dirty="0">
                          <a:solidFill>
                            <a:srgbClr val="000000"/>
                          </a:solidFill>
                          <a:effectLst/>
                          <a:latin typeface="Calibri" panose="020F0502020204030204" pitchFamily="34" charset="0"/>
                        </a:rPr>
                        <a:t>0.04</a:t>
                      </a:r>
                    </a:p>
                  </a:txBody>
                  <a:tcPr marL="0" marR="0" marT="0" marB="0" anchor="b"/>
                </a:tc>
                <a:extLst>
                  <a:ext uri="{0D108BD9-81ED-4DB2-BD59-A6C34878D82A}">
                    <a16:rowId xmlns:a16="http://schemas.microsoft.com/office/drawing/2014/main" val="3937955310"/>
                  </a:ext>
                </a:extLst>
              </a:tr>
              <a:tr h="516900">
                <a:tc>
                  <a:txBody>
                    <a:bodyPr/>
                    <a:lstStyle/>
                    <a:p>
                      <a:pPr algn="r" fontAlgn="b"/>
                      <a:r>
                        <a:rPr lang="en-AU" sz="1800" u="none" strike="noStrike">
                          <a:effectLst/>
                        </a:rPr>
                        <a:t>Standard Error of the Mean</a:t>
                      </a:r>
                      <a:endParaRPr lang="en-AU"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2000" b="0" i="0" u="none" strike="noStrike">
                          <a:solidFill>
                            <a:srgbClr val="000000"/>
                          </a:solidFill>
                          <a:effectLst/>
                          <a:latin typeface="Calibri" panose="020F0502020204030204" pitchFamily="34" charset="0"/>
                        </a:rPr>
                        <a:t>0.02</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0.06</a:t>
                      </a:r>
                    </a:p>
                  </a:txBody>
                  <a:tcPr marL="0" marR="0" marT="0" marB="0" anchor="b"/>
                </a:tc>
                <a:tc>
                  <a:txBody>
                    <a:bodyPr/>
                    <a:lstStyle/>
                    <a:p>
                      <a:pPr algn="r" fontAlgn="b"/>
                      <a:r>
                        <a:rPr lang="en-AU" sz="2000" b="0" i="0" u="none" strike="noStrike">
                          <a:solidFill>
                            <a:srgbClr val="000000"/>
                          </a:solidFill>
                          <a:effectLst/>
                          <a:latin typeface="Calibri" panose="020F0502020204030204" pitchFamily="34" charset="0"/>
                        </a:rPr>
                        <a:t>0.08</a:t>
                      </a:r>
                    </a:p>
                  </a:txBody>
                  <a:tcPr marL="0" marR="0" marT="0" marB="0" anchor="b"/>
                </a:tc>
                <a:tc>
                  <a:txBody>
                    <a:bodyPr/>
                    <a:lstStyle/>
                    <a:p>
                      <a:pPr algn="r" fontAlgn="b"/>
                      <a:r>
                        <a:rPr lang="en-AU" sz="2000" b="0" i="0" u="none" strike="noStrike" dirty="0">
                          <a:solidFill>
                            <a:srgbClr val="000000"/>
                          </a:solidFill>
                          <a:effectLst/>
                          <a:latin typeface="Calibri" panose="020F0502020204030204" pitchFamily="34" charset="0"/>
                        </a:rPr>
                        <a:t>0.01</a:t>
                      </a:r>
                    </a:p>
                  </a:txBody>
                  <a:tcPr marL="0" marR="0" marT="0" marB="0" anchor="b"/>
                </a:tc>
                <a:extLst>
                  <a:ext uri="{0D108BD9-81ED-4DB2-BD59-A6C34878D82A}">
                    <a16:rowId xmlns:a16="http://schemas.microsoft.com/office/drawing/2014/main" val="4095827065"/>
                  </a:ext>
                </a:extLst>
              </a:tr>
            </a:tbl>
          </a:graphicData>
        </a:graphic>
      </p:graphicFrame>
      <p:sp>
        <p:nvSpPr>
          <p:cNvPr id="4" name="TextBox 3"/>
          <p:cNvSpPr txBox="1"/>
          <p:nvPr/>
        </p:nvSpPr>
        <p:spPr>
          <a:xfrm>
            <a:off x="3887910" y="422031"/>
            <a:ext cx="5379999" cy="523220"/>
          </a:xfrm>
          <a:prstGeom prst="rect">
            <a:avLst/>
          </a:prstGeom>
          <a:noFill/>
        </p:spPr>
        <p:txBody>
          <a:bodyPr wrap="none" rtlCol="0">
            <a:spAutoFit/>
          </a:bodyPr>
          <a:lstStyle/>
          <a:p>
            <a:r>
              <a:rPr lang="en-AU" sz="2800" dirty="0" smtClean="0">
                <a:solidFill>
                  <a:srgbClr val="FFC000"/>
                </a:solidFill>
              </a:rPr>
              <a:t>Step 1: Summarise the Data</a:t>
            </a:r>
            <a:endParaRPr lang="en-AU" sz="2800" dirty="0">
              <a:solidFill>
                <a:srgbClr val="FFC000"/>
              </a:solidFill>
            </a:endParaRPr>
          </a:p>
        </p:txBody>
      </p:sp>
    </p:spTree>
    <p:extLst>
      <p:ext uri="{BB962C8B-B14F-4D97-AF65-F5344CB8AC3E}">
        <p14:creationId xmlns:p14="http://schemas.microsoft.com/office/powerpoint/2010/main" val="25748479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87910" y="422031"/>
            <a:ext cx="4887877" cy="523220"/>
          </a:xfrm>
          <a:prstGeom prst="rect">
            <a:avLst/>
          </a:prstGeom>
          <a:noFill/>
        </p:spPr>
        <p:txBody>
          <a:bodyPr wrap="none" rtlCol="0">
            <a:spAutoFit/>
          </a:bodyPr>
          <a:lstStyle/>
          <a:p>
            <a:r>
              <a:rPr lang="en-AU" sz="2800" dirty="0" smtClean="0">
                <a:solidFill>
                  <a:srgbClr val="FFC000"/>
                </a:solidFill>
              </a:rPr>
              <a:t>Step 2: Present Summary</a:t>
            </a:r>
            <a:endParaRPr lang="en-AU" sz="2800" dirty="0">
              <a:solidFill>
                <a:srgbClr val="FFC000"/>
              </a:solidFill>
            </a:endParaRPr>
          </a:p>
        </p:txBody>
      </p:sp>
      <p:graphicFrame>
        <p:nvGraphicFramePr>
          <p:cNvPr id="6" name="Table 5"/>
          <p:cNvGraphicFramePr>
            <a:graphicFrameLocks noGrp="1"/>
          </p:cNvGraphicFramePr>
          <p:nvPr>
            <p:extLst/>
          </p:nvPr>
        </p:nvGraphicFramePr>
        <p:xfrm>
          <a:off x="720969" y="2608664"/>
          <a:ext cx="4743597" cy="1223076"/>
        </p:xfrm>
        <a:graphic>
          <a:graphicData uri="http://schemas.openxmlformats.org/drawingml/2006/table">
            <a:tbl>
              <a:tblPr firstRow="1" firstCol="1" bandRow="1">
                <a:tableStyleId>{5C22544A-7EE6-4342-B048-85BDC9FD1C3A}</a:tableStyleId>
              </a:tblPr>
              <a:tblGrid>
                <a:gridCol w="1776046">
                  <a:extLst>
                    <a:ext uri="{9D8B030D-6E8A-4147-A177-3AD203B41FA5}">
                      <a16:colId xmlns:a16="http://schemas.microsoft.com/office/drawing/2014/main" val="3344908902"/>
                    </a:ext>
                  </a:extLst>
                </a:gridCol>
                <a:gridCol w="1386352">
                  <a:extLst>
                    <a:ext uri="{9D8B030D-6E8A-4147-A177-3AD203B41FA5}">
                      <a16:colId xmlns:a16="http://schemas.microsoft.com/office/drawing/2014/main" val="2866478592"/>
                    </a:ext>
                  </a:extLst>
                </a:gridCol>
                <a:gridCol w="1581199">
                  <a:extLst>
                    <a:ext uri="{9D8B030D-6E8A-4147-A177-3AD203B41FA5}">
                      <a16:colId xmlns:a16="http://schemas.microsoft.com/office/drawing/2014/main" val="2249826473"/>
                    </a:ext>
                  </a:extLst>
                </a:gridCol>
              </a:tblGrid>
              <a:tr h="0">
                <a:tc>
                  <a:txBody>
                    <a:bodyPr/>
                    <a:lstStyle/>
                    <a:p>
                      <a:pPr>
                        <a:lnSpc>
                          <a:spcPct val="107000"/>
                        </a:lnSpc>
                        <a:spcAft>
                          <a:spcPts val="0"/>
                        </a:spcAft>
                      </a:pPr>
                      <a:r>
                        <a:rPr lang="en-AU" sz="1600">
                          <a:solidFill>
                            <a:schemeClr val="tx1"/>
                          </a:solidFill>
                          <a:effectLst/>
                        </a:rPr>
                        <a:t> </a:t>
                      </a:r>
                      <a:endParaRPr lang="en-A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lnSpc>
                          <a:spcPct val="107000"/>
                        </a:lnSpc>
                        <a:spcAft>
                          <a:spcPts val="0"/>
                        </a:spcAft>
                      </a:pPr>
                      <a:r>
                        <a:rPr lang="en-AU" sz="1600" dirty="0">
                          <a:solidFill>
                            <a:schemeClr val="tx1"/>
                          </a:solidFill>
                          <a:effectLst/>
                        </a:rPr>
                        <a:t>Study </a:t>
                      </a:r>
                      <a:r>
                        <a:rPr lang="en-AU" sz="1600" dirty="0" smtClean="0">
                          <a:solidFill>
                            <a:schemeClr val="tx1"/>
                          </a:solidFill>
                          <a:effectLst/>
                        </a:rPr>
                        <a:t>Context</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AU"/>
                    </a:p>
                  </a:txBody>
                  <a:tcPr/>
                </a:tc>
                <a:extLst>
                  <a:ext uri="{0D108BD9-81ED-4DB2-BD59-A6C34878D82A}">
                    <a16:rowId xmlns:a16="http://schemas.microsoft.com/office/drawing/2014/main" val="9020327"/>
                  </a:ext>
                </a:extLst>
              </a:tr>
              <a:tr h="0">
                <a:tc>
                  <a:txBody>
                    <a:bodyPr/>
                    <a:lstStyle/>
                    <a:p>
                      <a:pPr>
                        <a:lnSpc>
                          <a:spcPct val="107000"/>
                        </a:lnSpc>
                        <a:spcAft>
                          <a:spcPts val="0"/>
                        </a:spcAft>
                      </a:pPr>
                      <a:r>
                        <a:rPr lang="en-AU" sz="1600" dirty="0">
                          <a:solidFill>
                            <a:schemeClr val="tx1"/>
                          </a:solidFill>
                          <a:effectLst/>
                        </a:rPr>
                        <a:t>Test </a:t>
                      </a:r>
                      <a:r>
                        <a:rPr lang="en-AU" sz="1600" dirty="0" smtClean="0">
                          <a:solidFill>
                            <a:schemeClr val="tx1"/>
                          </a:solidFill>
                          <a:effectLst/>
                        </a:rPr>
                        <a:t>Context</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a:solidFill>
                            <a:schemeClr val="tx1"/>
                          </a:solidFill>
                          <a:effectLst/>
                        </a:rPr>
                        <a:t>Quiet</a:t>
                      </a:r>
                      <a:endParaRPr lang="en-A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dirty="0" smtClean="0">
                          <a:solidFill>
                            <a:schemeClr val="tx1"/>
                          </a:solidFill>
                          <a:effectLst/>
                          <a:latin typeface="+mn-lt"/>
                          <a:ea typeface="+mn-ea"/>
                          <a:cs typeface="+mn-cs"/>
                        </a:rPr>
                        <a:t>Music</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0191963"/>
                  </a:ext>
                </a:extLst>
              </a:tr>
              <a:tr h="0">
                <a:tc>
                  <a:txBody>
                    <a:bodyPr/>
                    <a:lstStyle/>
                    <a:p>
                      <a:pPr algn="r">
                        <a:lnSpc>
                          <a:spcPct val="107000"/>
                        </a:lnSpc>
                        <a:spcAft>
                          <a:spcPts val="0"/>
                        </a:spcAft>
                      </a:pPr>
                      <a:r>
                        <a:rPr lang="en-AU" sz="1600" b="0" dirty="0">
                          <a:solidFill>
                            <a:schemeClr val="tx1"/>
                          </a:solidFill>
                          <a:effectLst/>
                        </a:rPr>
                        <a:t>Quiet</a:t>
                      </a:r>
                      <a:endParaRPr lang="en-AU"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600" dirty="0">
                          <a:solidFill>
                            <a:schemeClr val="tx1"/>
                          </a:solidFill>
                          <a:effectLst/>
                        </a:rPr>
                        <a:t>.</a:t>
                      </a:r>
                      <a:r>
                        <a:rPr lang="en-AU" sz="1600" dirty="0" smtClean="0">
                          <a:solidFill>
                            <a:schemeClr val="tx1"/>
                          </a:solidFill>
                          <a:effectLst/>
                        </a:rPr>
                        <a:t>84 </a:t>
                      </a:r>
                      <a:r>
                        <a:rPr lang="en-AU" sz="1600" dirty="0">
                          <a:solidFill>
                            <a:schemeClr val="tx1"/>
                          </a:solidFill>
                          <a:effectLst/>
                        </a:rPr>
                        <a:t>(.05)</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600">
                          <a:solidFill>
                            <a:schemeClr val="tx1"/>
                          </a:solidFill>
                          <a:effectLst/>
                        </a:rPr>
                        <a:t>.50 (.24)</a:t>
                      </a:r>
                      <a:endParaRPr lang="en-A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56502673"/>
                  </a:ext>
                </a:extLst>
              </a:tr>
              <a:tr h="0">
                <a:tc>
                  <a:txBody>
                    <a:bodyPr/>
                    <a:lstStyle/>
                    <a:p>
                      <a:pPr algn="r">
                        <a:lnSpc>
                          <a:spcPct val="107000"/>
                        </a:lnSpc>
                        <a:spcAft>
                          <a:spcPts val="0"/>
                        </a:spcAft>
                      </a:pPr>
                      <a:r>
                        <a:rPr lang="en-AU" sz="1600" b="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rPr>
                        <a:t>Music</a:t>
                      </a:r>
                      <a:endParaRPr lang="en-AU" sz="1600" b="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dirty="0">
                          <a:solidFill>
                            <a:schemeClr val="tx1"/>
                          </a:solidFill>
                          <a:effectLst/>
                        </a:rPr>
                        <a:t>.</a:t>
                      </a:r>
                      <a:r>
                        <a:rPr lang="en-AU" sz="1600" dirty="0" smtClean="0">
                          <a:solidFill>
                            <a:schemeClr val="tx1"/>
                          </a:solidFill>
                          <a:effectLst/>
                        </a:rPr>
                        <a:t>44 (.18)</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dirty="0">
                          <a:solidFill>
                            <a:schemeClr val="tx1"/>
                          </a:solidFill>
                          <a:effectLst/>
                        </a:rPr>
                        <a:t>.</a:t>
                      </a:r>
                      <a:r>
                        <a:rPr lang="en-AU" sz="1600" dirty="0" smtClean="0">
                          <a:solidFill>
                            <a:schemeClr val="tx1"/>
                          </a:solidFill>
                          <a:effectLst/>
                        </a:rPr>
                        <a:t>82 </a:t>
                      </a:r>
                      <a:r>
                        <a:rPr lang="en-AU" sz="1600" dirty="0">
                          <a:solidFill>
                            <a:schemeClr val="tx1"/>
                          </a:solidFill>
                          <a:effectLst/>
                        </a:rPr>
                        <a:t>(.</a:t>
                      </a:r>
                      <a:r>
                        <a:rPr lang="en-AU" sz="1600" dirty="0" smtClean="0">
                          <a:solidFill>
                            <a:schemeClr val="tx1"/>
                          </a:solidFill>
                          <a:effectLst/>
                        </a:rPr>
                        <a:t>04)</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9071327"/>
                  </a:ext>
                </a:extLst>
              </a:tr>
              <a:tr h="0">
                <a:tc>
                  <a:txBody>
                    <a:bodyPr/>
                    <a:lstStyle/>
                    <a:p>
                      <a:pPr algn="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a:solidFill>
                            <a:schemeClr val="tx1"/>
                          </a:solidFill>
                          <a:effectLst/>
                        </a:rPr>
                        <a:t> </a:t>
                      </a:r>
                      <a:endParaRPr lang="en-A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261374890"/>
                  </a:ext>
                </a:extLst>
              </a:tr>
            </a:tbl>
          </a:graphicData>
        </a:graphic>
      </p:graphicFrame>
      <p:sp>
        <p:nvSpPr>
          <p:cNvPr id="7" name="TextBox 6"/>
          <p:cNvSpPr txBox="1"/>
          <p:nvPr/>
        </p:nvSpPr>
        <p:spPr>
          <a:xfrm>
            <a:off x="720969" y="4044462"/>
            <a:ext cx="4743597" cy="646331"/>
          </a:xfrm>
          <a:prstGeom prst="rect">
            <a:avLst/>
          </a:prstGeom>
          <a:noFill/>
        </p:spPr>
        <p:txBody>
          <a:bodyPr wrap="square" rtlCol="0">
            <a:spAutoFit/>
          </a:bodyPr>
          <a:lstStyle/>
          <a:p>
            <a:r>
              <a:rPr lang="en-AU" dirty="0" smtClean="0"/>
              <a:t>Both Table and Figure contain means and measure of dispersion</a:t>
            </a:r>
            <a:endParaRPr lang="en-AU" dirty="0"/>
          </a:p>
        </p:txBody>
      </p:sp>
      <p:sp>
        <p:nvSpPr>
          <p:cNvPr id="8" name="TextBox 7"/>
          <p:cNvSpPr txBox="1"/>
          <p:nvPr/>
        </p:nvSpPr>
        <p:spPr>
          <a:xfrm>
            <a:off x="720968" y="5477568"/>
            <a:ext cx="4743597" cy="830997"/>
          </a:xfrm>
          <a:prstGeom prst="rect">
            <a:avLst/>
          </a:prstGeom>
          <a:noFill/>
        </p:spPr>
        <p:txBody>
          <a:bodyPr wrap="square" rtlCol="0">
            <a:spAutoFit/>
          </a:bodyPr>
          <a:lstStyle/>
          <a:p>
            <a:r>
              <a:rPr lang="en-AU" sz="2400" dirty="0" smtClean="0"/>
              <a:t>Can now assess the hypotheses of the study</a:t>
            </a:r>
            <a:endParaRPr lang="en-AU" sz="2400" dirty="0"/>
          </a:p>
        </p:txBody>
      </p:sp>
      <p:sp>
        <p:nvSpPr>
          <p:cNvPr id="9" name="TextBox 8"/>
          <p:cNvSpPr txBox="1"/>
          <p:nvPr/>
        </p:nvSpPr>
        <p:spPr>
          <a:xfrm>
            <a:off x="5943601" y="5279647"/>
            <a:ext cx="5328138" cy="1323439"/>
          </a:xfrm>
          <a:prstGeom prst="rect">
            <a:avLst/>
          </a:prstGeom>
          <a:noFill/>
        </p:spPr>
        <p:txBody>
          <a:bodyPr wrap="square" rtlCol="0">
            <a:spAutoFit/>
          </a:bodyPr>
          <a:lstStyle/>
          <a:p>
            <a:r>
              <a:rPr lang="en-AU" sz="2000" dirty="0" smtClean="0">
                <a:solidFill>
                  <a:srgbClr val="0070C0"/>
                </a:solidFill>
              </a:rPr>
              <a:t>When Study in Quiet: Quiet &gt; Music   </a:t>
            </a:r>
            <a:r>
              <a:rPr lang="en-AU" sz="2000" dirty="0" smtClean="0">
                <a:solidFill>
                  <a:srgbClr val="C00000"/>
                </a:solidFill>
              </a:rPr>
              <a:t>Yes</a:t>
            </a:r>
          </a:p>
          <a:p>
            <a:r>
              <a:rPr lang="en-AU" sz="2000" dirty="0" smtClean="0">
                <a:solidFill>
                  <a:srgbClr val="0070C0"/>
                </a:solidFill>
              </a:rPr>
              <a:t>When Study in Noise: Noise &gt; Music  </a:t>
            </a:r>
            <a:r>
              <a:rPr lang="en-AU" sz="2000" dirty="0" smtClean="0">
                <a:solidFill>
                  <a:srgbClr val="C00000"/>
                </a:solidFill>
              </a:rPr>
              <a:t>Yes</a:t>
            </a:r>
            <a:endParaRPr lang="en-AU" sz="2000" dirty="0">
              <a:solidFill>
                <a:srgbClr val="C00000"/>
              </a:solidFill>
            </a:endParaRPr>
          </a:p>
        </p:txBody>
      </p:sp>
      <p:graphicFrame>
        <p:nvGraphicFramePr>
          <p:cNvPr id="11" name="Chart 10"/>
          <p:cNvGraphicFramePr>
            <a:graphicFrameLocks/>
          </p:cNvGraphicFramePr>
          <p:nvPr>
            <p:extLst/>
          </p:nvPr>
        </p:nvGraphicFramePr>
        <p:xfrm>
          <a:off x="6139615" y="1555095"/>
          <a:ext cx="4645025" cy="2654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82135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17998" y="1913235"/>
            <a:ext cx="3822661" cy="2391760"/>
            <a:chOff x="528" y="1104"/>
            <a:chExt cx="4752" cy="3259"/>
          </a:xfrm>
        </p:grpSpPr>
        <p:sp>
          <p:nvSpPr>
            <p:cNvPr id="5" name="Text Box 5"/>
            <p:cNvSpPr txBox="1">
              <a:spLocks noChangeArrowheads="1"/>
            </p:cNvSpPr>
            <p:nvPr/>
          </p:nvSpPr>
          <p:spPr bwMode="auto">
            <a:xfrm>
              <a:off x="2160" y="1104"/>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b="1" dirty="0">
                  <a:solidFill>
                    <a:srgbClr val="C00000"/>
                  </a:solidFill>
                  <a:latin typeface="Times New Roman" panose="02020603050405020304" pitchFamily="18" charset="0"/>
                </a:rPr>
                <a:t>theory about how something works</a:t>
              </a:r>
            </a:p>
          </p:txBody>
        </p:sp>
        <p:sp>
          <p:nvSpPr>
            <p:cNvPr id="6"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systematic empirical observations</a:t>
              </a:r>
            </a:p>
          </p:txBody>
        </p:sp>
        <p:sp>
          <p:nvSpPr>
            <p:cNvPr id="7"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8" name="Text Box 8"/>
            <p:cNvSpPr txBox="1">
              <a:spLocks noChangeArrowheads="1"/>
            </p:cNvSpPr>
            <p:nvPr/>
          </p:nvSpPr>
          <p:spPr bwMode="auto">
            <a:xfrm>
              <a:off x="3888" y="2123"/>
              <a:ext cx="1392" cy="1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generating predictions </a:t>
              </a:r>
            </a:p>
            <a:p>
              <a:pPr algn="ctr" eaLnBrk="1" hangingPunct="1">
                <a:spcBef>
                  <a:spcPct val="50000"/>
                </a:spcBef>
              </a:pPr>
              <a:r>
                <a:rPr lang="en-US" altLang="en-US" sz="1200">
                  <a:latin typeface="Times New Roman" panose="02020603050405020304" pitchFamily="18" charset="0"/>
                </a:rPr>
                <a:t>(what would the theory lead you to observe?)</a:t>
              </a:r>
            </a:p>
          </p:txBody>
        </p:sp>
        <p:cxnSp>
          <p:nvCxnSpPr>
            <p:cNvPr id="9" name="AutoShape 9"/>
            <p:cNvCxnSpPr>
              <a:cxnSpLocks noChangeShapeType="1"/>
              <a:stCxn id="5" idx="3"/>
              <a:endCxn id="8" idx="0"/>
            </p:cNvCxnSpPr>
            <p:nvPr/>
          </p:nvCxnSpPr>
          <p:spPr bwMode="auto">
            <a:xfrm>
              <a:off x="3552" y="1500"/>
              <a:ext cx="1032" cy="623"/>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0"/>
            <p:cNvCxnSpPr>
              <a:cxnSpLocks noChangeShapeType="1"/>
              <a:stCxn id="8" idx="2"/>
              <a:endCxn id="6" idx="3"/>
            </p:cNvCxnSpPr>
            <p:nvPr/>
          </p:nvCxnSpPr>
          <p:spPr bwMode="auto">
            <a:xfrm rot="5400000">
              <a:off x="3872" y="3255"/>
              <a:ext cx="48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1"/>
            <p:cNvCxnSpPr>
              <a:cxnSpLocks noChangeShapeType="1"/>
              <a:stCxn id="6" idx="1"/>
              <a:endCxn id="7"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AutoShape 12"/>
            <p:cNvCxnSpPr>
              <a:cxnSpLocks noChangeShapeType="1"/>
              <a:stCxn id="7" idx="0"/>
              <a:endCxn id="5" idx="1"/>
            </p:cNvCxnSpPr>
            <p:nvPr/>
          </p:nvCxnSpPr>
          <p:spPr bwMode="auto">
            <a:xfrm rot="5400000" flipH="1" flipV="1">
              <a:off x="1342" y="1381"/>
              <a:ext cx="69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 name="Rectangle 4"/>
          <p:cNvSpPr>
            <a:spLocks noChangeArrowheads="1"/>
          </p:cNvSpPr>
          <p:nvPr/>
        </p:nvSpPr>
        <p:spPr bwMode="auto">
          <a:xfrm>
            <a:off x="3092348" y="648500"/>
            <a:ext cx="6985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2400" dirty="0"/>
              <a:t>Conceptual structure that is supported by large and varied set of data.” (</a:t>
            </a:r>
            <a:r>
              <a:rPr lang="en-US" altLang="en-US" sz="2400" dirty="0" err="1"/>
              <a:t>Stanovich</a:t>
            </a:r>
            <a:r>
              <a:rPr lang="en-US" altLang="en-US" sz="2400" dirty="0"/>
              <a:t>, 2004, p21.)</a:t>
            </a:r>
            <a:endParaRPr lang="en-AU" altLang="en-US" sz="2400" dirty="0"/>
          </a:p>
        </p:txBody>
      </p:sp>
      <p:sp>
        <p:nvSpPr>
          <p:cNvPr id="14" name="Rectangle 5"/>
          <p:cNvSpPr>
            <a:spLocks noChangeArrowheads="1"/>
          </p:cNvSpPr>
          <p:nvPr/>
        </p:nvSpPr>
        <p:spPr bwMode="auto">
          <a:xfrm>
            <a:off x="5101257" y="214762"/>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dirty="0"/>
              <a:t>Theories</a:t>
            </a:r>
            <a:endParaRPr lang="en-AU" altLang="en-US" sz="2400" dirty="0"/>
          </a:p>
        </p:txBody>
      </p:sp>
      <p:sp>
        <p:nvSpPr>
          <p:cNvPr id="15" name="Rectangle 6"/>
          <p:cNvSpPr>
            <a:spLocks noChangeArrowheads="1"/>
          </p:cNvSpPr>
          <p:nvPr/>
        </p:nvSpPr>
        <p:spPr bwMode="auto">
          <a:xfrm>
            <a:off x="4233321" y="3531574"/>
            <a:ext cx="778407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r>
              <a:rPr lang="en-US" altLang="en-US" sz="2000" dirty="0">
                <a:latin typeface="Times New Roman" panose="02020603050405020304" pitchFamily="18" charset="0"/>
                <a:cs typeface="Times New Roman" panose="02020603050405020304" pitchFamily="18" charset="0"/>
              </a:rPr>
              <a:t>Historians of science have argued that “good theories” tend to have the following qualities:</a:t>
            </a: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(1) They are </a:t>
            </a:r>
            <a:r>
              <a:rPr lang="en-US" altLang="en-US" sz="2000" i="1" dirty="0">
                <a:latin typeface="Times New Roman" panose="02020603050405020304" pitchFamily="18" charset="0"/>
                <a:cs typeface="Times New Roman" panose="02020603050405020304" pitchFamily="18" charset="0"/>
              </a:rPr>
              <a:t>generative</a:t>
            </a:r>
            <a:endParaRPr lang="en-US" altLang="en-US" sz="2000" dirty="0">
              <a:latin typeface="Times New Roman" panose="02020603050405020304" pitchFamily="18" charset="0"/>
              <a:cs typeface="Times New Roman" panose="02020603050405020304" pitchFamily="18" charset="0"/>
            </a:endParaRP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(2) They make </a:t>
            </a:r>
            <a:r>
              <a:rPr lang="en-US" altLang="en-US" sz="2000" i="1" dirty="0">
                <a:latin typeface="Times New Roman" panose="02020603050405020304" pitchFamily="18" charset="0"/>
                <a:cs typeface="Times New Roman" panose="02020603050405020304" pitchFamily="18" charset="0"/>
              </a:rPr>
              <a:t>precise </a:t>
            </a:r>
            <a:r>
              <a:rPr lang="en-US" altLang="en-US" sz="2000" dirty="0">
                <a:latin typeface="Times New Roman" panose="02020603050405020304" pitchFamily="18" charset="0"/>
                <a:cs typeface="Times New Roman" panose="02020603050405020304" pitchFamily="18" charset="0"/>
              </a:rPr>
              <a:t>(i.e., risky)</a:t>
            </a:r>
            <a:r>
              <a:rPr lang="en-US" altLang="en-US" sz="2000" i="1" dirty="0">
                <a:latin typeface="Times New Roman" panose="02020603050405020304" pitchFamily="18" charset="0"/>
                <a:cs typeface="Times New Roman" panose="02020603050405020304" pitchFamily="18" charset="0"/>
              </a:rPr>
              <a:t> predictions</a:t>
            </a:r>
            <a:endParaRPr lang="en-US" altLang="en-US" sz="2000" dirty="0">
              <a:latin typeface="Times New Roman" panose="02020603050405020304" pitchFamily="18" charset="0"/>
              <a:cs typeface="Times New Roman" panose="02020603050405020304" pitchFamily="18" charset="0"/>
            </a:endParaRP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(3) They can be </a:t>
            </a:r>
            <a:r>
              <a:rPr lang="en-US" altLang="en-US" sz="2000" i="1" dirty="0">
                <a:latin typeface="Times New Roman" panose="02020603050405020304" pitchFamily="18" charset="0"/>
                <a:cs typeface="Times New Roman" panose="02020603050405020304" pitchFamily="18" charset="0"/>
              </a:rPr>
              <a:t>unambiguously tested </a:t>
            </a:r>
            <a:r>
              <a:rPr lang="en-US" altLang="en-US" sz="2000" dirty="0">
                <a:latin typeface="Times New Roman" panose="02020603050405020304" pitchFamily="18" charset="0"/>
                <a:cs typeface="Times New Roman" panose="02020603050405020304" pitchFamily="18" charset="0"/>
              </a:rPr>
              <a:t>(falsifiable)</a:t>
            </a: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(4) They are </a:t>
            </a:r>
            <a:r>
              <a:rPr lang="en-US" altLang="en-US" sz="2000" i="1" dirty="0">
                <a:latin typeface="Times New Roman" panose="02020603050405020304" pitchFamily="18" charset="0"/>
                <a:cs typeface="Times New Roman" panose="02020603050405020304" pitchFamily="18" charset="0"/>
              </a:rPr>
              <a:t>simple</a:t>
            </a:r>
            <a:r>
              <a:rPr lang="en-US" altLang="en-US" sz="2000" dirty="0">
                <a:latin typeface="Times New Roman" panose="02020603050405020304" pitchFamily="18" charset="0"/>
                <a:cs typeface="Times New Roman" panose="02020603050405020304" pitchFamily="18" charset="0"/>
              </a:rPr>
              <a:t> (parsimonious)</a:t>
            </a: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(5) They have </a:t>
            </a:r>
            <a:r>
              <a:rPr lang="en-US" altLang="en-US" sz="2000" i="1" dirty="0">
                <a:latin typeface="Times New Roman" panose="02020603050405020304" pitchFamily="18" charset="0"/>
                <a:cs typeface="Times New Roman" panose="02020603050405020304" pitchFamily="18" charset="0"/>
              </a:rPr>
              <a:t>Good Track Records</a:t>
            </a:r>
            <a:r>
              <a:rPr lang="en-US" altLang="en-US" sz="2000" dirty="0">
                <a:latin typeface="Times New Roman" panose="02020603050405020304" pitchFamily="18" charset="0"/>
                <a:cs typeface="Times New Roman" panose="02020603050405020304" pitchFamily="18" charset="0"/>
              </a:rPr>
              <a:t> (previous predictions have been tested and supported by systematic observation)</a:t>
            </a:r>
            <a:endParaRPr lang="en-US" altLang="en-US" sz="2000" dirty="0"/>
          </a:p>
        </p:txBody>
      </p:sp>
      <p:sp>
        <p:nvSpPr>
          <p:cNvPr id="16" name="Rectangle 4"/>
          <p:cNvSpPr>
            <a:spLocks noChangeArrowheads="1"/>
          </p:cNvSpPr>
          <p:nvPr/>
        </p:nvSpPr>
        <p:spPr bwMode="auto">
          <a:xfrm>
            <a:off x="3480774" y="1638717"/>
            <a:ext cx="8258145"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dirty="0" smtClean="0">
                <a:solidFill>
                  <a:srgbClr val="FFC000"/>
                </a:solidFill>
              </a:rPr>
              <a:t>Conceptual Structure = 2 concepts and their connection</a:t>
            </a:r>
          </a:p>
          <a:p>
            <a:pPr algn="ctr" eaLnBrk="1" hangingPunct="1"/>
            <a:r>
              <a:rPr lang="en-US" altLang="en-US" sz="2000" dirty="0" smtClean="0">
                <a:solidFill>
                  <a:srgbClr val="00B0F0"/>
                </a:solidFill>
              </a:rPr>
              <a:t>Physical activity promotes psychological wellness.</a:t>
            </a:r>
          </a:p>
          <a:p>
            <a:pPr algn="ctr" eaLnBrk="1" hangingPunct="1"/>
            <a:r>
              <a:rPr lang="en-US" altLang="en-US" sz="2000" dirty="0" smtClean="0">
                <a:solidFill>
                  <a:srgbClr val="00B0F0"/>
                </a:solidFill>
              </a:rPr>
              <a:t>Economic prosperity is related to form of Government</a:t>
            </a:r>
          </a:p>
          <a:p>
            <a:pPr algn="ctr" eaLnBrk="1" hangingPunct="1"/>
            <a:r>
              <a:rPr lang="en-US" altLang="en-US" sz="2000" dirty="0" smtClean="0">
                <a:solidFill>
                  <a:srgbClr val="00B0F0"/>
                </a:solidFill>
              </a:rPr>
              <a:t>Climate change has an effect on global warming</a:t>
            </a:r>
            <a:endParaRPr lang="en-AU" altLang="en-US" sz="2000" dirty="0">
              <a:solidFill>
                <a:srgbClr val="00B0F0"/>
              </a:solidFill>
            </a:endParaRPr>
          </a:p>
        </p:txBody>
      </p:sp>
    </p:spTree>
    <p:extLst>
      <p:ext uri="{BB962C8B-B14F-4D97-AF65-F5344CB8AC3E}">
        <p14:creationId xmlns:p14="http://schemas.microsoft.com/office/powerpoint/2010/main" val="21626074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172" y="4130960"/>
            <a:ext cx="12056828" cy="2369880"/>
          </a:xfrm>
          <a:prstGeom prst="rect">
            <a:avLst/>
          </a:prstGeom>
        </p:spPr>
        <p:txBody>
          <a:bodyPr wrap="square">
            <a:spAutoFit/>
          </a:bodyPr>
          <a:lstStyle/>
          <a:p>
            <a:r>
              <a:rPr lang="en-AU" altLang="en-US" sz="2400" b="1" dirty="0" smtClean="0">
                <a:solidFill>
                  <a:srgbClr val="C00000"/>
                </a:solidFill>
                <a:latin typeface="Times New Roman" panose="02020603050405020304" pitchFamily="18" charset="0"/>
              </a:rPr>
              <a:t>What statistics are designed to actually test</a:t>
            </a:r>
            <a:endParaRPr lang="en-AU" altLang="en-US" sz="2400" b="1" dirty="0">
              <a:solidFill>
                <a:srgbClr val="0070C0"/>
              </a:solidFill>
              <a:latin typeface="Times New Roman" panose="02020603050405020304" pitchFamily="18" charset="0"/>
            </a:endParaRPr>
          </a:p>
          <a:p>
            <a:r>
              <a:rPr lang="en-AU" altLang="en-US" sz="2400" b="1" dirty="0">
                <a:solidFill>
                  <a:srgbClr val="0070C0"/>
                </a:solidFill>
                <a:latin typeface="Times New Roman" panose="02020603050405020304" pitchFamily="18" charset="0"/>
              </a:rPr>
              <a:t>For Multiple Choice </a:t>
            </a:r>
            <a:r>
              <a:rPr lang="en-AU" altLang="en-US" sz="2400" b="1" dirty="0" smtClean="0">
                <a:solidFill>
                  <a:srgbClr val="0070C0"/>
                </a:solidFill>
                <a:latin typeface="Times New Roman" panose="02020603050405020304" pitchFamily="18" charset="0"/>
              </a:rPr>
              <a:t>test</a:t>
            </a:r>
          </a:p>
          <a:p>
            <a:r>
              <a:rPr lang="en-AU" altLang="en-US" sz="2400" b="1" dirty="0" smtClean="0">
                <a:solidFill>
                  <a:srgbClr val="0070C0"/>
                </a:solidFill>
                <a:latin typeface="Times New Roman" panose="02020603050405020304" pitchFamily="18" charset="0"/>
              </a:rPr>
              <a:t>When </a:t>
            </a:r>
            <a:r>
              <a:rPr lang="en-AU" altLang="en-US" sz="2400" b="1" dirty="0">
                <a:solidFill>
                  <a:srgbClr val="0070C0"/>
                </a:solidFill>
                <a:latin typeface="Times New Roman" panose="02020603050405020304" pitchFamily="18" charset="0"/>
              </a:rPr>
              <a:t>study in Quiet: Quiet = </a:t>
            </a:r>
            <a:r>
              <a:rPr lang="en-AU" altLang="en-US" sz="2400" b="1" dirty="0" smtClean="0">
                <a:solidFill>
                  <a:srgbClr val="0070C0"/>
                </a:solidFill>
                <a:latin typeface="Times New Roman" panose="02020603050405020304" pitchFamily="18" charset="0"/>
              </a:rPr>
              <a:t>Music   </a:t>
            </a:r>
            <a:r>
              <a:rPr lang="en-AU" altLang="en-US" sz="2400" b="1" dirty="0">
                <a:solidFill>
                  <a:srgbClr val="7030A0"/>
                </a:solidFill>
                <a:latin typeface="Times New Roman" panose="02020603050405020304" pitchFamily="18" charset="0"/>
              </a:rPr>
              <a:t>Null Hypothesis </a:t>
            </a:r>
            <a:r>
              <a:rPr lang="en-AU" altLang="en-US" sz="2400" b="1" dirty="0" smtClean="0">
                <a:solidFill>
                  <a:srgbClr val="7030A0"/>
                </a:solidFill>
                <a:latin typeface="Times New Roman" panose="02020603050405020304" pitchFamily="18" charset="0"/>
              </a:rPr>
              <a:t>1</a:t>
            </a:r>
            <a:endParaRPr lang="en-AU" altLang="en-US" sz="2400" b="1" dirty="0">
              <a:solidFill>
                <a:srgbClr val="7030A0"/>
              </a:solidFill>
              <a:latin typeface="Times New Roman" panose="02020603050405020304" pitchFamily="18" charset="0"/>
            </a:endParaRPr>
          </a:p>
          <a:p>
            <a:r>
              <a:rPr lang="en-AU" altLang="en-US" sz="2400" b="1" dirty="0" smtClean="0">
                <a:solidFill>
                  <a:srgbClr val="0070C0"/>
                </a:solidFill>
                <a:latin typeface="Times New Roman" panose="02020603050405020304" pitchFamily="18" charset="0"/>
              </a:rPr>
              <a:t>When </a:t>
            </a:r>
            <a:r>
              <a:rPr lang="en-AU" altLang="en-US" sz="2400" b="1" dirty="0">
                <a:solidFill>
                  <a:srgbClr val="0070C0"/>
                </a:solidFill>
                <a:latin typeface="Times New Roman" panose="02020603050405020304" pitchFamily="18" charset="0"/>
              </a:rPr>
              <a:t>study in </a:t>
            </a:r>
            <a:r>
              <a:rPr lang="en-AU" altLang="en-US" sz="2400" b="1" dirty="0" smtClean="0">
                <a:solidFill>
                  <a:srgbClr val="0070C0"/>
                </a:solidFill>
                <a:latin typeface="Times New Roman" panose="02020603050405020304" pitchFamily="18" charset="0"/>
              </a:rPr>
              <a:t>Music: </a:t>
            </a:r>
            <a:r>
              <a:rPr lang="en-AU" altLang="en-US" sz="2400" b="1" dirty="0">
                <a:solidFill>
                  <a:srgbClr val="0070C0"/>
                </a:solidFill>
                <a:latin typeface="Times New Roman" panose="02020603050405020304" pitchFamily="18" charset="0"/>
              </a:rPr>
              <a:t>Noise = </a:t>
            </a:r>
            <a:r>
              <a:rPr lang="en-AU" altLang="en-US" sz="2400" b="1" dirty="0" smtClean="0">
                <a:solidFill>
                  <a:srgbClr val="0070C0"/>
                </a:solidFill>
                <a:latin typeface="Times New Roman" panose="02020603050405020304" pitchFamily="18" charset="0"/>
              </a:rPr>
              <a:t>Music   </a:t>
            </a:r>
            <a:r>
              <a:rPr lang="en-AU" altLang="en-US" sz="2400" b="1" dirty="0">
                <a:solidFill>
                  <a:srgbClr val="7030A0"/>
                </a:solidFill>
                <a:latin typeface="Times New Roman" panose="02020603050405020304" pitchFamily="18" charset="0"/>
              </a:rPr>
              <a:t>Null Hypothesis </a:t>
            </a:r>
            <a:r>
              <a:rPr lang="en-AU" altLang="en-US" sz="2400" b="1" dirty="0" smtClean="0">
                <a:solidFill>
                  <a:srgbClr val="7030A0"/>
                </a:solidFill>
                <a:latin typeface="Times New Roman" panose="02020603050405020304" pitchFamily="18" charset="0"/>
              </a:rPr>
              <a:t>2</a:t>
            </a:r>
          </a:p>
          <a:p>
            <a:endParaRPr lang="en-AU" altLang="en-US" sz="2000" b="1" dirty="0">
              <a:solidFill>
                <a:srgbClr val="0070C0"/>
              </a:solidFill>
              <a:latin typeface="Times New Roman" panose="02020603050405020304" pitchFamily="18" charset="0"/>
            </a:endParaRPr>
          </a:p>
          <a:p>
            <a:pPr algn="ctr"/>
            <a:r>
              <a:rPr lang="en-AU" altLang="en-US" sz="3200" b="1" dirty="0" smtClean="0">
                <a:solidFill>
                  <a:srgbClr val="00B050"/>
                </a:solidFill>
                <a:latin typeface="Times New Roman" panose="02020603050405020304" pitchFamily="18" charset="0"/>
              </a:rPr>
              <a:t>Can we reject the Null Hypothesis?</a:t>
            </a:r>
            <a:endParaRPr lang="en-AU" altLang="en-US" sz="3200" b="1" dirty="0">
              <a:solidFill>
                <a:srgbClr val="00B050"/>
              </a:solidFill>
              <a:latin typeface="Times New Roman" panose="02020603050405020304" pitchFamily="18" charset="0"/>
            </a:endParaRPr>
          </a:p>
        </p:txBody>
      </p:sp>
      <p:sp>
        <p:nvSpPr>
          <p:cNvPr id="3" name="Rectangle 2"/>
          <p:cNvSpPr/>
          <p:nvPr/>
        </p:nvSpPr>
        <p:spPr>
          <a:xfrm>
            <a:off x="3522785" y="450558"/>
            <a:ext cx="6096000" cy="954107"/>
          </a:xfrm>
          <a:prstGeom prst="rect">
            <a:avLst/>
          </a:prstGeom>
        </p:spPr>
        <p:txBody>
          <a:bodyPr>
            <a:spAutoFit/>
          </a:bodyPr>
          <a:lstStyle/>
          <a:p>
            <a:pPr algn="ctr"/>
            <a:r>
              <a:rPr lang="en-US" altLang="en-US" sz="2800" dirty="0">
                <a:solidFill>
                  <a:srgbClr val="FFC000"/>
                </a:solidFill>
              </a:rPr>
              <a:t>Interlude </a:t>
            </a:r>
            <a:r>
              <a:rPr lang="en-US" altLang="en-US" sz="2800" dirty="0" smtClean="0">
                <a:solidFill>
                  <a:srgbClr val="FFC000"/>
                </a:solidFill>
              </a:rPr>
              <a:t>#3 </a:t>
            </a:r>
            <a:endParaRPr lang="en-US" altLang="en-US" sz="2800" dirty="0">
              <a:solidFill>
                <a:srgbClr val="FFC000"/>
              </a:solidFill>
            </a:endParaRPr>
          </a:p>
          <a:p>
            <a:pPr algn="ctr"/>
            <a:r>
              <a:rPr lang="en-US" altLang="en-US" sz="2800" dirty="0" smtClean="0">
                <a:solidFill>
                  <a:srgbClr val="FFC000"/>
                </a:solidFill>
              </a:rPr>
              <a:t>Hypothesis Testing &amp; Statistics</a:t>
            </a:r>
            <a:endParaRPr lang="en-US" altLang="en-US" sz="2800" dirty="0">
              <a:solidFill>
                <a:srgbClr val="FFC000"/>
              </a:solidFill>
            </a:endParaRPr>
          </a:p>
        </p:txBody>
      </p:sp>
      <p:sp>
        <p:nvSpPr>
          <p:cNvPr id="4" name="Rectangle 3"/>
          <p:cNvSpPr/>
          <p:nvPr/>
        </p:nvSpPr>
        <p:spPr>
          <a:xfrm>
            <a:off x="228599" y="1443841"/>
            <a:ext cx="11746523" cy="2246769"/>
          </a:xfrm>
          <a:prstGeom prst="rect">
            <a:avLst/>
          </a:prstGeom>
        </p:spPr>
        <p:txBody>
          <a:bodyPr wrap="square">
            <a:spAutoFit/>
          </a:bodyPr>
          <a:lstStyle/>
          <a:p>
            <a:r>
              <a:rPr lang="en-AU" altLang="en-US" sz="2000" b="1" dirty="0">
                <a:solidFill>
                  <a:srgbClr val="C00000"/>
                </a:solidFill>
                <a:latin typeface="Times New Roman" panose="02020603050405020304" pitchFamily="18" charset="0"/>
              </a:rPr>
              <a:t>Memory for meaningful text, as assessed through </a:t>
            </a:r>
            <a:r>
              <a:rPr lang="en-AU" altLang="en-US" sz="2000" b="1" dirty="0" smtClean="0">
                <a:solidFill>
                  <a:srgbClr val="C00000"/>
                </a:solidFill>
                <a:latin typeface="Times New Roman" panose="02020603050405020304" pitchFamily="18" charset="0"/>
              </a:rPr>
              <a:t>a multiple </a:t>
            </a:r>
            <a:r>
              <a:rPr lang="en-AU" altLang="en-US" sz="2000" b="1" dirty="0">
                <a:solidFill>
                  <a:srgbClr val="C00000"/>
                </a:solidFill>
                <a:latin typeface="Times New Roman" panose="02020603050405020304" pitchFamily="18" charset="0"/>
              </a:rPr>
              <a:t>choice tests will be better when students learn and are tested in either the same quiet or </a:t>
            </a:r>
            <a:r>
              <a:rPr lang="en-AU" altLang="en-US" sz="2000" b="1" dirty="0" smtClean="0">
                <a:solidFill>
                  <a:srgbClr val="C00000"/>
                </a:solidFill>
                <a:latin typeface="Times New Roman" panose="02020603050405020304" pitchFamily="18" charset="0"/>
              </a:rPr>
              <a:t>music </a:t>
            </a:r>
            <a:r>
              <a:rPr lang="en-AU" altLang="en-US" sz="2000" b="1" dirty="0">
                <a:solidFill>
                  <a:srgbClr val="C00000"/>
                </a:solidFill>
                <a:latin typeface="Times New Roman" panose="02020603050405020304" pitchFamily="18" charset="0"/>
              </a:rPr>
              <a:t>environment, than when they study in a quiet context and are tested </a:t>
            </a:r>
            <a:r>
              <a:rPr lang="en-AU" altLang="en-US" sz="2000" b="1" dirty="0" smtClean="0">
                <a:solidFill>
                  <a:srgbClr val="C00000"/>
                </a:solidFill>
                <a:latin typeface="Times New Roman" panose="02020603050405020304" pitchFamily="18" charset="0"/>
              </a:rPr>
              <a:t>with music in the background or </a:t>
            </a:r>
            <a:r>
              <a:rPr lang="en-AU" altLang="en-US" sz="2000" b="1" dirty="0">
                <a:solidFill>
                  <a:srgbClr val="C00000"/>
                </a:solidFill>
                <a:latin typeface="Times New Roman" panose="02020603050405020304" pitchFamily="18" charset="0"/>
              </a:rPr>
              <a:t>when study </a:t>
            </a:r>
            <a:r>
              <a:rPr lang="en-AU" altLang="en-US" sz="2000" b="1" dirty="0" smtClean="0">
                <a:solidFill>
                  <a:srgbClr val="C00000"/>
                </a:solidFill>
                <a:latin typeface="Times New Roman" panose="02020603050405020304" pitchFamily="18" charset="0"/>
              </a:rPr>
              <a:t>with music in the background and </a:t>
            </a:r>
            <a:r>
              <a:rPr lang="en-AU" altLang="en-US" sz="2000" b="1" dirty="0">
                <a:solidFill>
                  <a:srgbClr val="C00000"/>
                </a:solidFill>
                <a:latin typeface="Times New Roman" panose="02020603050405020304" pitchFamily="18" charset="0"/>
              </a:rPr>
              <a:t>are tested in a quiet context.</a:t>
            </a:r>
          </a:p>
          <a:p>
            <a:r>
              <a:rPr lang="en-AU" altLang="en-US" sz="2000" b="1" dirty="0" smtClean="0">
                <a:solidFill>
                  <a:srgbClr val="0070C0"/>
                </a:solidFill>
                <a:latin typeface="Times New Roman" panose="02020603050405020304" pitchFamily="18" charset="0"/>
              </a:rPr>
              <a:t>For </a:t>
            </a:r>
            <a:r>
              <a:rPr lang="en-AU" altLang="en-US" sz="2000" b="1" dirty="0">
                <a:solidFill>
                  <a:srgbClr val="0070C0"/>
                </a:solidFill>
                <a:latin typeface="Times New Roman" panose="02020603050405020304" pitchFamily="18" charset="0"/>
              </a:rPr>
              <a:t>Multiple Choice test</a:t>
            </a:r>
          </a:p>
          <a:p>
            <a:r>
              <a:rPr lang="en-AU" altLang="en-US" sz="2000" b="1" dirty="0" smtClean="0">
                <a:solidFill>
                  <a:srgbClr val="0070C0"/>
                </a:solidFill>
                <a:latin typeface="Times New Roman" panose="02020603050405020304" pitchFamily="18" charset="0"/>
              </a:rPr>
              <a:t>When </a:t>
            </a:r>
            <a:r>
              <a:rPr lang="en-AU" altLang="en-US" sz="2000" b="1" dirty="0">
                <a:solidFill>
                  <a:srgbClr val="0070C0"/>
                </a:solidFill>
                <a:latin typeface="Times New Roman" panose="02020603050405020304" pitchFamily="18" charset="0"/>
              </a:rPr>
              <a:t>study in Quiet: Quiet &gt; </a:t>
            </a:r>
            <a:r>
              <a:rPr lang="en-AU" altLang="en-US" sz="2000" b="1" dirty="0" smtClean="0">
                <a:solidFill>
                  <a:srgbClr val="0070C0"/>
                </a:solidFill>
                <a:latin typeface="Times New Roman" panose="02020603050405020304" pitchFamily="18" charset="0"/>
              </a:rPr>
              <a:t>Music   </a:t>
            </a:r>
            <a:r>
              <a:rPr lang="en-AU" altLang="en-US" sz="2000" b="1" dirty="0" smtClean="0">
                <a:solidFill>
                  <a:srgbClr val="7030A0"/>
                </a:solidFill>
                <a:latin typeface="Times New Roman" panose="02020603050405020304" pitchFamily="18" charset="0"/>
              </a:rPr>
              <a:t>Experimental </a:t>
            </a:r>
            <a:r>
              <a:rPr lang="en-AU" altLang="en-US" sz="2000" b="1" dirty="0">
                <a:solidFill>
                  <a:srgbClr val="7030A0"/>
                </a:solidFill>
                <a:latin typeface="Times New Roman" panose="02020603050405020304" pitchFamily="18" charset="0"/>
              </a:rPr>
              <a:t>Hypothesis </a:t>
            </a:r>
            <a:r>
              <a:rPr lang="en-AU" altLang="en-US" sz="2000" b="1" dirty="0" smtClean="0">
                <a:solidFill>
                  <a:srgbClr val="7030A0"/>
                </a:solidFill>
                <a:latin typeface="Times New Roman" panose="02020603050405020304" pitchFamily="18" charset="0"/>
              </a:rPr>
              <a:t>1</a:t>
            </a:r>
            <a:endParaRPr lang="en-AU" altLang="en-US" sz="2000" b="1" dirty="0">
              <a:solidFill>
                <a:srgbClr val="7030A0"/>
              </a:solidFill>
              <a:latin typeface="Times New Roman" panose="02020603050405020304" pitchFamily="18" charset="0"/>
            </a:endParaRPr>
          </a:p>
          <a:p>
            <a:r>
              <a:rPr lang="en-AU" altLang="en-US" sz="2000" b="1" dirty="0" smtClean="0">
                <a:solidFill>
                  <a:srgbClr val="0070C0"/>
                </a:solidFill>
                <a:latin typeface="Times New Roman" panose="02020603050405020304" pitchFamily="18" charset="0"/>
              </a:rPr>
              <a:t>When </a:t>
            </a:r>
            <a:r>
              <a:rPr lang="en-AU" altLang="en-US" sz="2000" b="1" dirty="0">
                <a:solidFill>
                  <a:srgbClr val="0070C0"/>
                </a:solidFill>
                <a:latin typeface="Times New Roman" panose="02020603050405020304" pitchFamily="18" charset="0"/>
              </a:rPr>
              <a:t>study in </a:t>
            </a:r>
            <a:r>
              <a:rPr lang="en-AU" altLang="en-US" sz="2000" b="1" dirty="0" smtClean="0">
                <a:solidFill>
                  <a:srgbClr val="0070C0"/>
                </a:solidFill>
                <a:latin typeface="Times New Roman" panose="02020603050405020304" pitchFamily="18" charset="0"/>
              </a:rPr>
              <a:t>Music: Music </a:t>
            </a:r>
            <a:r>
              <a:rPr lang="en-AU" altLang="en-US" sz="2000" b="1" dirty="0">
                <a:solidFill>
                  <a:srgbClr val="0070C0"/>
                </a:solidFill>
                <a:latin typeface="Times New Roman" panose="02020603050405020304" pitchFamily="18" charset="0"/>
              </a:rPr>
              <a:t>&gt; Quiet   </a:t>
            </a:r>
            <a:r>
              <a:rPr lang="en-AU" altLang="en-US" sz="2000" b="1" dirty="0" smtClean="0">
                <a:solidFill>
                  <a:srgbClr val="7030A0"/>
                </a:solidFill>
                <a:latin typeface="Times New Roman" panose="02020603050405020304" pitchFamily="18" charset="0"/>
              </a:rPr>
              <a:t>Experimental </a:t>
            </a:r>
            <a:r>
              <a:rPr lang="en-AU" altLang="en-US" sz="2000" b="1" dirty="0">
                <a:solidFill>
                  <a:srgbClr val="7030A0"/>
                </a:solidFill>
                <a:latin typeface="Times New Roman" panose="02020603050405020304" pitchFamily="18" charset="0"/>
              </a:rPr>
              <a:t>Hypothesis </a:t>
            </a:r>
            <a:r>
              <a:rPr lang="en-AU" altLang="en-US" sz="2000" b="1" dirty="0" smtClean="0">
                <a:solidFill>
                  <a:srgbClr val="7030A0"/>
                </a:solidFill>
                <a:latin typeface="Times New Roman" panose="02020603050405020304" pitchFamily="18" charset="0"/>
              </a:rPr>
              <a:t>2</a:t>
            </a:r>
            <a:endParaRPr lang="en-AU" altLang="en-US" sz="2000" b="1" dirty="0">
              <a:solidFill>
                <a:srgbClr val="7030A0"/>
              </a:solidFill>
              <a:latin typeface="Times New Roman" panose="02020603050405020304" pitchFamily="18" charset="0"/>
            </a:endParaRPr>
          </a:p>
        </p:txBody>
      </p:sp>
    </p:spTree>
    <p:extLst>
      <p:ext uri="{BB962C8B-B14F-4D97-AF65-F5344CB8AC3E}">
        <p14:creationId xmlns:p14="http://schemas.microsoft.com/office/powerpoint/2010/main" val="39283605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Interlude </a:t>
            </a:r>
            <a:r>
              <a:rPr lang="en-US" altLang="en-US" sz="2800" dirty="0" smtClean="0"/>
              <a:t>#2 Measurement</a:t>
            </a:r>
          </a:p>
        </p:txBody>
      </p:sp>
      <p:graphicFrame>
        <p:nvGraphicFramePr>
          <p:cNvPr id="4" name="Table 3"/>
          <p:cNvGraphicFramePr>
            <a:graphicFrameLocks noGrp="1"/>
          </p:cNvGraphicFramePr>
          <p:nvPr>
            <p:extLst>
              <p:ext uri="{D42A27DB-BD31-4B8C-83A1-F6EECF244321}">
                <p14:modId xmlns:p14="http://schemas.microsoft.com/office/powerpoint/2010/main" val="1371079586"/>
              </p:ext>
            </p:extLst>
          </p:nvPr>
        </p:nvGraphicFramePr>
        <p:xfrm>
          <a:off x="1079291" y="1405466"/>
          <a:ext cx="10224979" cy="2895600"/>
        </p:xfrm>
        <a:graphic>
          <a:graphicData uri="http://schemas.openxmlformats.org/drawingml/2006/table">
            <a:tbl>
              <a:tblPr firstRow="1" bandRow="1">
                <a:tableStyleId>{5C22544A-7EE6-4342-B048-85BDC9FD1C3A}</a:tableStyleId>
              </a:tblPr>
              <a:tblGrid>
                <a:gridCol w="2490741">
                  <a:extLst>
                    <a:ext uri="{9D8B030D-6E8A-4147-A177-3AD203B41FA5}">
                      <a16:colId xmlns:a16="http://schemas.microsoft.com/office/drawing/2014/main" val="324528844"/>
                    </a:ext>
                  </a:extLst>
                </a:gridCol>
                <a:gridCol w="2717608">
                  <a:extLst>
                    <a:ext uri="{9D8B030D-6E8A-4147-A177-3AD203B41FA5}">
                      <a16:colId xmlns:a16="http://schemas.microsoft.com/office/drawing/2014/main" val="2931914354"/>
                    </a:ext>
                  </a:extLst>
                </a:gridCol>
                <a:gridCol w="5016630">
                  <a:extLst>
                    <a:ext uri="{9D8B030D-6E8A-4147-A177-3AD203B41FA5}">
                      <a16:colId xmlns:a16="http://schemas.microsoft.com/office/drawing/2014/main" val="4202076119"/>
                    </a:ext>
                  </a:extLst>
                </a:gridCol>
              </a:tblGrid>
              <a:tr h="370840">
                <a:tc>
                  <a:txBody>
                    <a:bodyPr/>
                    <a:lstStyle/>
                    <a:p>
                      <a:r>
                        <a:rPr lang="en-AU" sz="2000" dirty="0" smtClean="0"/>
                        <a:t>Classification</a:t>
                      </a:r>
                      <a:endParaRPr lang="en-AU" sz="2000" dirty="0"/>
                    </a:p>
                  </a:txBody>
                  <a:tcPr/>
                </a:tc>
                <a:tc>
                  <a:txBody>
                    <a:bodyPr/>
                    <a:lstStyle/>
                    <a:p>
                      <a:r>
                        <a:rPr lang="en-AU" sz="2000" dirty="0" smtClean="0"/>
                        <a:t>Type</a:t>
                      </a:r>
                      <a:r>
                        <a:rPr lang="en-AU" sz="2000" baseline="0" dirty="0" smtClean="0"/>
                        <a:t> of Scale</a:t>
                      </a:r>
                      <a:endParaRPr lang="en-AU" sz="2000" dirty="0"/>
                    </a:p>
                  </a:txBody>
                  <a:tcPr/>
                </a:tc>
                <a:tc>
                  <a:txBody>
                    <a:bodyPr/>
                    <a:lstStyle/>
                    <a:p>
                      <a:r>
                        <a:rPr lang="en-AU" sz="2000" dirty="0" smtClean="0"/>
                        <a:t>Objective</a:t>
                      </a:r>
                      <a:endParaRPr lang="en-AU" sz="2000" dirty="0"/>
                    </a:p>
                  </a:txBody>
                  <a:tcPr/>
                </a:tc>
                <a:extLst>
                  <a:ext uri="{0D108BD9-81ED-4DB2-BD59-A6C34878D82A}">
                    <a16:rowId xmlns:a16="http://schemas.microsoft.com/office/drawing/2014/main" val="132648834"/>
                  </a:ext>
                </a:extLst>
              </a:tr>
              <a:tr h="370840">
                <a:tc>
                  <a:txBody>
                    <a:bodyPr/>
                    <a:lstStyle/>
                    <a:p>
                      <a:r>
                        <a:rPr lang="en-AU" sz="2000" dirty="0" smtClean="0"/>
                        <a:t>Categorical</a:t>
                      </a:r>
                      <a:endParaRPr lang="en-AU" sz="2000" dirty="0"/>
                    </a:p>
                  </a:txBody>
                  <a:tcPr>
                    <a:solidFill>
                      <a:srgbClr val="FFFF00"/>
                    </a:solidFill>
                  </a:tcPr>
                </a:tc>
                <a:tc>
                  <a:txBody>
                    <a:bodyPr/>
                    <a:lstStyle/>
                    <a:p>
                      <a:r>
                        <a:rPr lang="en-AU" sz="2000" dirty="0" smtClean="0"/>
                        <a:t>Nominal</a:t>
                      </a:r>
                      <a:endParaRPr lang="en-AU" sz="2000" dirty="0"/>
                    </a:p>
                  </a:txBody>
                  <a:tcPr/>
                </a:tc>
                <a:tc>
                  <a:txBody>
                    <a:bodyPr/>
                    <a:lstStyle/>
                    <a:p>
                      <a:r>
                        <a:rPr lang="en-AU" sz="2000" dirty="0" smtClean="0"/>
                        <a:t>Sort stimuli</a:t>
                      </a:r>
                      <a:r>
                        <a:rPr lang="en-AU" sz="2000" baseline="0" dirty="0" smtClean="0"/>
                        <a:t> into discrete categories</a:t>
                      </a:r>
                      <a:endParaRPr lang="en-AU" sz="2000" dirty="0"/>
                    </a:p>
                  </a:txBody>
                  <a:tcPr/>
                </a:tc>
                <a:extLst>
                  <a:ext uri="{0D108BD9-81ED-4DB2-BD59-A6C34878D82A}">
                    <a16:rowId xmlns:a16="http://schemas.microsoft.com/office/drawing/2014/main" val="861877103"/>
                  </a:ext>
                </a:extLst>
              </a:tr>
              <a:tr h="370840">
                <a:tc rowSpan="3">
                  <a:txBody>
                    <a:bodyPr/>
                    <a:lstStyle/>
                    <a:p>
                      <a:r>
                        <a:rPr lang="en-AU" sz="2000" dirty="0" smtClean="0"/>
                        <a:t>Continuous</a:t>
                      </a:r>
                    </a:p>
                  </a:txBody>
                  <a:tcPr anchor="ctr">
                    <a:solidFill>
                      <a:srgbClr val="92D050"/>
                    </a:solidFill>
                  </a:tcPr>
                </a:tc>
                <a:tc>
                  <a:txBody>
                    <a:bodyPr/>
                    <a:lstStyle/>
                    <a:p>
                      <a:r>
                        <a:rPr lang="en-AU" sz="2000" dirty="0" smtClean="0">
                          <a:solidFill>
                            <a:srgbClr val="FF0000"/>
                          </a:solidFill>
                        </a:rPr>
                        <a:t>Ordinal</a:t>
                      </a:r>
                      <a:endParaRPr lang="en-AU" sz="2000" dirty="0">
                        <a:solidFill>
                          <a:srgbClr val="FF0000"/>
                        </a:solidFill>
                      </a:endParaRPr>
                    </a:p>
                  </a:txBody>
                  <a:tcPr/>
                </a:tc>
                <a:tc>
                  <a:txBody>
                    <a:bodyPr/>
                    <a:lstStyle/>
                    <a:p>
                      <a:r>
                        <a:rPr lang="en-AU" sz="2000" dirty="0" smtClean="0"/>
                        <a:t>Rank-order stimuli</a:t>
                      </a:r>
                      <a:r>
                        <a:rPr lang="en-AU" sz="2000" baseline="0" dirty="0" smtClean="0"/>
                        <a:t> on a single dimension</a:t>
                      </a:r>
                      <a:endParaRPr lang="en-AU" sz="2000" dirty="0"/>
                    </a:p>
                  </a:txBody>
                  <a:tcPr/>
                </a:tc>
                <a:extLst>
                  <a:ext uri="{0D108BD9-81ED-4DB2-BD59-A6C34878D82A}">
                    <a16:rowId xmlns:a16="http://schemas.microsoft.com/office/drawing/2014/main" val="1345122492"/>
                  </a:ext>
                </a:extLst>
              </a:tr>
              <a:tr h="370840">
                <a:tc vMerge="1">
                  <a:txBody>
                    <a:bodyPr/>
                    <a:lstStyle/>
                    <a:p>
                      <a:endParaRPr lang="en-AU" dirty="0"/>
                    </a:p>
                  </a:txBody>
                  <a:tcPr/>
                </a:tc>
                <a:tc>
                  <a:txBody>
                    <a:bodyPr/>
                    <a:lstStyle/>
                    <a:p>
                      <a:r>
                        <a:rPr lang="en-AU" sz="2000" dirty="0" smtClean="0">
                          <a:solidFill>
                            <a:srgbClr val="0070C0"/>
                          </a:solidFill>
                        </a:rPr>
                        <a:t>Interval</a:t>
                      </a:r>
                      <a:endParaRPr lang="en-AU" sz="2000" dirty="0">
                        <a:solidFill>
                          <a:srgbClr val="0070C0"/>
                        </a:solidFill>
                      </a:endParaRPr>
                    </a:p>
                  </a:txBody>
                  <a:tcPr/>
                </a:tc>
                <a:tc>
                  <a:txBody>
                    <a:bodyPr/>
                    <a:lstStyle/>
                    <a:p>
                      <a:r>
                        <a:rPr lang="en-AU" sz="2000" dirty="0" smtClean="0"/>
                        <a:t>Specify the distance between stimuli on a given dimension</a:t>
                      </a:r>
                      <a:endParaRPr lang="en-AU" sz="2000" dirty="0"/>
                    </a:p>
                  </a:txBody>
                  <a:tcPr/>
                </a:tc>
                <a:extLst>
                  <a:ext uri="{0D108BD9-81ED-4DB2-BD59-A6C34878D82A}">
                    <a16:rowId xmlns:a16="http://schemas.microsoft.com/office/drawing/2014/main" val="3173840033"/>
                  </a:ext>
                </a:extLst>
              </a:tr>
              <a:tr h="370840">
                <a:tc vMerge="1">
                  <a:txBody>
                    <a:bodyPr/>
                    <a:lstStyle/>
                    <a:p>
                      <a:endParaRPr lang="en-AU" dirty="0"/>
                    </a:p>
                  </a:txBody>
                  <a:tcPr/>
                </a:tc>
                <a:tc>
                  <a:txBody>
                    <a:bodyPr/>
                    <a:lstStyle/>
                    <a:p>
                      <a:r>
                        <a:rPr lang="en-AU" sz="2000" dirty="0" smtClean="0">
                          <a:solidFill>
                            <a:srgbClr val="0070C0"/>
                          </a:solidFill>
                        </a:rPr>
                        <a:t>Ratio</a:t>
                      </a:r>
                      <a:endParaRPr lang="en-AU" sz="200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2000" dirty="0" smtClean="0"/>
                        <a:t>Specify the distance between stimuli on a given dimension</a:t>
                      </a:r>
                      <a:r>
                        <a:rPr lang="en-AU" sz="2000" baseline="0" dirty="0" smtClean="0"/>
                        <a:t> and express ratios of scale values</a:t>
                      </a:r>
                      <a:endParaRPr lang="en-AU" sz="2000" dirty="0" smtClean="0"/>
                    </a:p>
                  </a:txBody>
                  <a:tcPr/>
                </a:tc>
                <a:extLst>
                  <a:ext uri="{0D108BD9-81ED-4DB2-BD59-A6C34878D82A}">
                    <a16:rowId xmlns:a16="http://schemas.microsoft.com/office/drawing/2014/main" val="1709777729"/>
                  </a:ext>
                </a:extLst>
              </a:tr>
            </a:tbl>
          </a:graphicData>
        </a:graphic>
      </p:graphicFrame>
      <p:sp>
        <p:nvSpPr>
          <p:cNvPr id="5" name="TextBox 4"/>
          <p:cNvSpPr txBox="1"/>
          <p:nvPr/>
        </p:nvSpPr>
        <p:spPr>
          <a:xfrm>
            <a:off x="1304144" y="5171606"/>
            <a:ext cx="10269949" cy="1323439"/>
          </a:xfrm>
          <a:prstGeom prst="rect">
            <a:avLst/>
          </a:prstGeom>
          <a:noFill/>
        </p:spPr>
        <p:txBody>
          <a:bodyPr wrap="square" rtlCol="0">
            <a:spAutoFit/>
          </a:bodyPr>
          <a:lstStyle/>
          <a:p>
            <a:r>
              <a:rPr lang="en-AU" sz="2000" dirty="0" smtClean="0"/>
              <a:t>“The topic of scales of measurement is one that some writers think is crucial and others think irrelevant. Although this book will tend to side with the latter group it is important that you have some familiarity with the general issue” – Howell, 1987</a:t>
            </a:r>
            <a:endParaRPr lang="en-AU" sz="2000" dirty="0"/>
          </a:p>
        </p:txBody>
      </p:sp>
    </p:spTree>
    <p:extLst>
      <p:ext uri="{BB962C8B-B14F-4D97-AF65-F5344CB8AC3E}">
        <p14:creationId xmlns:p14="http://schemas.microsoft.com/office/powerpoint/2010/main" val="24958363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05200" y="274712"/>
            <a:ext cx="6096000" cy="830997"/>
          </a:xfrm>
          <a:prstGeom prst="rect">
            <a:avLst/>
          </a:prstGeom>
        </p:spPr>
        <p:txBody>
          <a:bodyPr>
            <a:spAutoFit/>
          </a:bodyPr>
          <a:lstStyle/>
          <a:p>
            <a:pPr algn="ctr"/>
            <a:r>
              <a:rPr lang="en-US" altLang="en-US" sz="2400" dirty="0">
                <a:solidFill>
                  <a:srgbClr val="FFC000"/>
                </a:solidFill>
              </a:rPr>
              <a:t>Interlude </a:t>
            </a:r>
            <a:r>
              <a:rPr lang="en-US" altLang="en-US" sz="2400" dirty="0" smtClean="0">
                <a:solidFill>
                  <a:srgbClr val="FFC000"/>
                </a:solidFill>
              </a:rPr>
              <a:t>#4 </a:t>
            </a:r>
            <a:endParaRPr lang="en-US" altLang="en-US" sz="2400" dirty="0">
              <a:solidFill>
                <a:srgbClr val="FFC000"/>
              </a:solidFill>
            </a:endParaRPr>
          </a:p>
          <a:p>
            <a:pPr algn="ctr"/>
            <a:r>
              <a:rPr lang="en-US" altLang="en-US" sz="2400" dirty="0" smtClean="0">
                <a:solidFill>
                  <a:srgbClr val="FFC000"/>
                </a:solidFill>
              </a:rPr>
              <a:t>What Stats to use when</a:t>
            </a:r>
            <a:endParaRPr lang="en-US" altLang="en-US" sz="2400" dirty="0">
              <a:solidFill>
                <a:srgbClr val="FFC000"/>
              </a:solidFill>
            </a:endParaRPr>
          </a:p>
        </p:txBody>
      </p:sp>
      <p:graphicFrame>
        <p:nvGraphicFramePr>
          <p:cNvPr id="6" name="Table 5"/>
          <p:cNvGraphicFramePr>
            <a:graphicFrameLocks noGrp="1"/>
          </p:cNvGraphicFramePr>
          <p:nvPr>
            <p:extLst/>
          </p:nvPr>
        </p:nvGraphicFramePr>
        <p:xfrm>
          <a:off x="1259417" y="1242869"/>
          <a:ext cx="10587566" cy="5516880"/>
        </p:xfrm>
        <a:graphic>
          <a:graphicData uri="http://schemas.openxmlformats.org/drawingml/2006/table">
            <a:tbl>
              <a:tblPr firstRow="1" bandRow="1">
                <a:tableStyleId>{5C22544A-7EE6-4342-B048-85BDC9FD1C3A}</a:tableStyleId>
              </a:tblPr>
              <a:tblGrid>
                <a:gridCol w="1698669">
                  <a:extLst>
                    <a:ext uri="{9D8B030D-6E8A-4147-A177-3AD203B41FA5}">
                      <a16:colId xmlns:a16="http://schemas.microsoft.com/office/drawing/2014/main" val="2601254249"/>
                    </a:ext>
                  </a:extLst>
                </a:gridCol>
                <a:gridCol w="1488501">
                  <a:extLst>
                    <a:ext uri="{9D8B030D-6E8A-4147-A177-3AD203B41FA5}">
                      <a16:colId xmlns:a16="http://schemas.microsoft.com/office/drawing/2014/main" val="3717765013"/>
                    </a:ext>
                  </a:extLst>
                </a:gridCol>
                <a:gridCol w="1488501">
                  <a:extLst>
                    <a:ext uri="{9D8B030D-6E8A-4147-A177-3AD203B41FA5}">
                      <a16:colId xmlns:a16="http://schemas.microsoft.com/office/drawing/2014/main" val="20001"/>
                    </a:ext>
                  </a:extLst>
                </a:gridCol>
                <a:gridCol w="1348907">
                  <a:extLst>
                    <a:ext uri="{9D8B030D-6E8A-4147-A177-3AD203B41FA5}">
                      <a16:colId xmlns:a16="http://schemas.microsoft.com/office/drawing/2014/main" val="20004"/>
                    </a:ext>
                  </a:extLst>
                </a:gridCol>
                <a:gridCol w="1520996">
                  <a:extLst>
                    <a:ext uri="{9D8B030D-6E8A-4147-A177-3AD203B41FA5}">
                      <a16:colId xmlns:a16="http://schemas.microsoft.com/office/drawing/2014/main" val="20005"/>
                    </a:ext>
                  </a:extLst>
                </a:gridCol>
                <a:gridCol w="1520996">
                  <a:extLst>
                    <a:ext uri="{9D8B030D-6E8A-4147-A177-3AD203B41FA5}">
                      <a16:colId xmlns:a16="http://schemas.microsoft.com/office/drawing/2014/main" val="20006"/>
                    </a:ext>
                  </a:extLst>
                </a:gridCol>
                <a:gridCol w="1520996">
                  <a:extLst>
                    <a:ext uri="{9D8B030D-6E8A-4147-A177-3AD203B41FA5}">
                      <a16:colId xmlns:a16="http://schemas.microsoft.com/office/drawing/2014/main" val="1668476378"/>
                    </a:ext>
                  </a:extLst>
                </a:gridCol>
              </a:tblGrid>
              <a:tr h="370840">
                <a:tc>
                  <a:txBody>
                    <a:bodyPr/>
                    <a:lstStyle/>
                    <a:p>
                      <a:r>
                        <a:rPr lang="en-AU" sz="1600" dirty="0" smtClean="0"/>
                        <a:t>Hypothesis</a:t>
                      </a:r>
                      <a:endParaRPr lang="en-AU" sz="1600" dirty="0"/>
                    </a:p>
                  </a:txBody>
                  <a:tcPr/>
                </a:tc>
                <a:tc>
                  <a:txBody>
                    <a:bodyPr/>
                    <a:lstStyle/>
                    <a:p>
                      <a:r>
                        <a:rPr lang="en-AU" sz="1600" dirty="0" smtClean="0"/>
                        <a:t>Variable 2</a:t>
                      </a:r>
                    </a:p>
                    <a:p>
                      <a:r>
                        <a:rPr lang="en-AU" sz="1600" dirty="0" smtClean="0"/>
                        <a:t>DV</a:t>
                      </a:r>
                      <a:endParaRPr lang="en-AU" sz="1600" dirty="0"/>
                    </a:p>
                  </a:txBody>
                  <a:tcPr/>
                </a:tc>
                <a:tc>
                  <a:txBody>
                    <a:bodyPr/>
                    <a:lstStyle/>
                    <a:p>
                      <a:r>
                        <a:rPr lang="en-AU" sz="1600" dirty="0" smtClean="0"/>
                        <a:t>Variable</a:t>
                      </a:r>
                      <a:r>
                        <a:rPr lang="en-AU" sz="1600" baseline="0" dirty="0" smtClean="0"/>
                        <a:t> 1</a:t>
                      </a:r>
                      <a:endParaRPr lang="en-AU" sz="1600" dirty="0"/>
                    </a:p>
                  </a:txBody>
                  <a:tcPr/>
                </a:tc>
                <a:tc>
                  <a:txBody>
                    <a:bodyPr/>
                    <a:lstStyle/>
                    <a:p>
                      <a:r>
                        <a:rPr lang="en-AU" sz="1600" dirty="0" smtClean="0"/>
                        <a:t># IV’s</a:t>
                      </a:r>
                      <a:endParaRPr lang="en-AU" sz="1600" dirty="0"/>
                    </a:p>
                  </a:txBody>
                  <a:tcPr/>
                </a:tc>
                <a:tc>
                  <a:txBody>
                    <a:bodyPr/>
                    <a:lstStyle/>
                    <a:p>
                      <a:r>
                        <a:rPr lang="en-AU" sz="1600" dirty="0" smtClean="0"/>
                        <a:t>Levels of IV</a:t>
                      </a:r>
                      <a:endParaRPr lang="en-AU" sz="1600" dirty="0"/>
                    </a:p>
                  </a:txBody>
                  <a:tcPr/>
                </a:tc>
                <a:tc>
                  <a:txBody>
                    <a:bodyPr/>
                    <a:lstStyle/>
                    <a:p>
                      <a:r>
                        <a:rPr lang="en-AU" sz="1600" dirty="0" smtClean="0"/>
                        <a:t>Between</a:t>
                      </a:r>
                      <a:r>
                        <a:rPr lang="en-AU" sz="1600" baseline="0" dirty="0" smtClean="0"/>
                        <a:t> / Within</a:t>
                      </a:r>
                      <a:endParaRPr lang="en-AU" sz="1600" dirty="0"/>
                    </a:p>
                  </a:txBody>
                  <a:tcPr/>
                </a:tc>
                <a:tc>
                  <a:txBody>
                    <a:bodyPr/>
                    <a:lstStyle/>
                    <a:p>
                      <a:r>
                        <a:rPr lang="en-AU" sz="1600" dirty="0" smtClean="0"/>
                        <a:t>Test</a:t>
                      </a:r>
                      <a:endParaRPr lang="en-AU" sz="1600" dirty="0"/>
                    </a:p>
                  </a:txBody>
                  <a:tcPr/>
                </a:tc>
                <a:extLst>
                  <a:ext uri="{0D108BD9-81ED-4DB2-BD59-A6C34878D82A}">
                    <a16:rowId xmlns:a16="http://schemas.microsoft.com/office/drawing/2014/main" val="10000"/>
                  </a:ext>
                </a:extLst>
              </a:tr>
              <a:tr h="370840">
                <a:tc>
                  <a:txBody>
                    <a:bodyPr/>
                    <a:lstStyle/>
                    <a:p>
                      <a:r>
                        <a:rPr lang="en-AU" sz="1600" dirty="0" smtClean="0"/>
                        <a:t>Group</a:t>
                      </a:r>
                      <a:r>
                        <a:rPr lang="en-AU" sz="1600" baseline="0" dirty="0" smtClean="0"/>
                        <a:t> Differences</a:t>
                      </a:r>
                      <a:endParaRPr lang="en-AU" sz="1600" dirty="0"/>
                    </a:p>
                  </a:txBody>
                  <a:tcPr/>
                </a:tc>
                <a:tc>
                  <a:txBody>
                    <a:bodyPr/>
                    <a:lstStyle/>
                    <a:p>
                      <a:r>
                        <a:rPr lang="en-AU" sz="1600" dirty="0" smtClean="0"/>
                        <a:t>DV</a:t>
                      </a:r>
                      <a:r>
                        <a:rPr lang="en-AU" sz="1600" baseline="0" dirty="0" smtClean="0"/>
                        <a:t> –</a:t>
                      </a:r>
                    </a:p>
                    <a:p>
                      <a:r>
                        <a:rPr lang="en-AU" sz="1600" dirty="0" smtClean="0"/>
                        <a:t>Continuous</a:t>
                      </a:r>
                      <a:r>
                        <a:rPr lang="en-AU" sz="1600" baseline="0" dirty="0" smtClean="0"/>
                        <a:t> Interval</a:t>
                      </a:r>
                      <a:endParaRPr lang="en-AU" sz="1600" dirty="0"/>
                    </a:p>
                  </a:txBody>
                  <a:tcPr/>
                </a:tc>
                <a:tc>
                  <a:txBody>
                    <a:bodyPr/>
                    <a:lstStyle/>
                    <a:p>
                      <a:r>
                        <a:rPr lang="en-AU" sz="1600" dirty="0" smtClean="0"/>
                        <a:t>IV</a:t>
                      </a:r>
                    </a:p>
                    <a:p>
                      <a:r>
                        <a:rPr lang="en-AU" sz="1600" dirty="0" smtClean="0"/>
                        <a:t>Categorical</a:t>
                      </a:r>
                      <a:r>
                        <a:rPr lang="en-AU" sz="1600" baseline="0" dirty="0" smtClean="0"/>
                        <a:t> Nominal</a:t>
                      </a:r>
                      <a:endParaRPr lang="en-AU" sz="1600" dirty="0"/>
                    </a:p>
                  </a:txBody>
                  <a:tcPr/>
                </a:tc>
                <a:tc>
                  <a:txBody>
                    <a:bodyPr/>
                    <a:lstStyle/>
                    <a:p>
                      <a:r>
                        <a:rPr lang="en-AU" sz="1600" dirty="0" smtClean="0"/>
                        <a:t>1</a:t>
                      </a:r>
                      <a:endParaRPr lang="en-AU" sz="1600" dirty="0"/>
                    </a:p>
                  </a:txBody>
                  <a:tcPr/>
                </a:tc>
                <a:tc>
                  <a:txBody>
                    <a:bodyPr/>
                    <a:lstStyle/>
                    <a:p>
                      <a:r>
                        <a:rPr lang="en-AU" sz="1600" dirty="0" smtClean="0"/>
                        <a:t>2</a:t>
                      </a:r>
                      <a:endParaRPr lang="en-AU" sz="1600" dirty="0"/>
                    </a:p>
                  </a:txBody>
                  <a:tcPr/>
                </a:tc>
                <a:tc>
                  <a:txBody>
                    <a:bodyPr/>
                    <a:lstStyle/>
                    <a:p>
                      <a:r>
                        <a:rPr lang="en-AU" sz="1600" dirty="0" smtClean="0"/>
                        <a:t>Between</a:t>
                      </a:r>
                      <a:endParaRPr lang="en-AU" sz="1600" dirty="0"/>
                    </a:p>
                  </a:txBody>
                  <a:tcPr/>
                </a:tc>
                <a:tc>
                  <a:txBody>
                    <a:bodyPr/>
                    <a:lstStyle/>
                    <a:p>
                      <a:r>
                        <a:rPr lang="en-AU" sz="1600" dirty="0" smtClean="0"/>
                        <a:t>Independent Groups t-test</a:t>
                      </a:r>
                      <a:endParaRPr lang="en-AU" sz="1600" dirty="0"/>
                    </a:p>
                  </a:txBody>
                  <a:tcPr/>
                </a:tc>
                <a:extLst>
                  <a:ext uri="{0D108BD9-81ED-4DB2-BD59-A6C34878D82A}">
                    <a16:rowId xmlns:a16="http://schemas.microsoft.com/office/drawing/2014/main" val="10001"/>
                  </a:ext>
                </a:extLst>
              </a:tr>
              <a:tr h="370840">
                <a:tc>
                  <a:txBody>
                    <a:bodyPr/>
                    <a:lstStyle/>
                    <a:p>
                      <a:r>
                        <a:rPr lang="en-AU" sz="1600" dirty="0" smtClean="0"/>
                        <a:t>Group</a:t>
                      </a:r>
                      <a:r>
                        <a:rPr lang="en-AU" sz="1600" baseline="0" dirty="0" smtClean="0"/>
                        <a:t> Differences</a:t>
                      </a:r>
                      <a:endParaRPr lang="en-AU" sz="1600" dirty="0"/>
                    </a:p>
                  </a:txBody>
                  <a:tcPr/>
                </a:tc>
                <a:tc>
                  <a:txBody>
                    <a:bodyPr/>
                    <a:lstStyle/>
                    <a:p>
                      <a:r>
                        <a:rPr lang="en-AU" sz="1600" dirty="0" smtClean="0"/>
                        <a:t>DV</a:t>
                      </a:r>
                      <a:r>
                        <a:rPr lang="en-AU" sz="1600" baseline="0" dirty="0" smtClean="0"/>
                        <a:t> –</a:t>
                      </a:r>
                    </a:p>
                    <a:p>
                      <a:r>
                        <a:rPr lang="en-AU" sz="1600" dirty="0" smtClean="0"/>
                        <a:t>Continuous</a:t>
                      </a:r>
                      <a:r>
                        <a:rPr lang="en-AU" sz="1600" baseline="0" dirty="0" smtClean="0"/>
                        <a:t> Interval</a:t>
                      </a:r>
                      <a:endParaRPr lang="en-AU" sz="1600" dirty="0"/>
                    </a:p>
                  </a:txBody>
                  <a:tcPr/>
                </a:tc>
                <a:tc>
                  <a:txBody>
                    <a:bodyPr/>
                    <a:lstStyle/>
                    <a:p>
                      <a:r>
                        <a:rPr lang="en-AU" sz="1600" dirty="0" smtClean="0"/>
                        <a:t>IV</a:t>
                      </a:r>
                    </a:p>
                    <a:p>
                      <a:r>
                        <a:rPr lang="en-AU" sz="1600" dirty="0" smtClean="0"/>
                        <a:t>Categorical</a:t>
                      </a:r>
                      <a:r>
                        <a:rPr lang="en-AU" sz="1600" baseline="0" dirty="0" smtClean="0"/>
                        <a:t> Nominal</a:t>
                      </a:r>
                      <a:endParaRPr lang="en-AU" sz="1600" dirty="0"/>
                    </a:p>
                  </a:txBody>
                  <a:tcPr/>
                </a:tc>
                <a:tc>
                  <a:txBody>
                    <a:bodyPr/>
                    <a:lstStyle/>
                    <a:p>
                      <a:r>
                        <a:rPr lang="en-AU" sz="1600" dirty="0" smtClean="0"/>
                        <a:t>1</a:t>
                      </a:r>
                      <a:endParaRPr lang="en-AU" sz="1600" dirty="0"/>
                    </a:p>
                  </a:txBody>
                  <a:tcPr/>
                </a:tc>
                <a:tc>
                  <a:txBody>
                    <a:bodyPr/>
                    <a:lstStyle/>
                    <a:p>
                      <a:r>
                        <a:rPr lang="en-AU" sz="1600" dirty="0" smtClean="0"/>
                        <a:t>2</a:t>
                      </a:r>
                      <a:endParaRPr lang="en-AU" sz="1600" dirty="0"/>
                    </a:p>
                  </a:txBody>
                  <a:tcPr/>
                </a:tc>
                <a:tc>
                  <a:txBody>
                    <a:bodyPr/>
                    <a:lstStyle/>
                    <a:p>
                      <a:r>
                        <a:rPr lang="en-AU" sz="1600" dirty="0" smtClean="0"/>
                        <a:t>Within</a:t>
                      </a:r>
                      <a:endParaRPr lang="en-AU" sz="1600" dirty="0"/>
                    </a:p>
                  </a:txBody>
                  <a:tcPr/>
                </a:tc>
                <a:tc>
                  <a:txBody>
                    <a:bodyPr/>
                    <a:lstStyle/>
                    <a:p>
                      <a:r>
                        <a:rPr lang="en-AU" sz="1600" dirty="0" smtClean="0"/>
                        <a:t>Paired</a:t>
                      </a:r>
                      <a:r>
                        <a:rPr lang="en-AU" sz="1600" baseline="0" dirty="0" smtClean="0"/>
                        <a:t> Sample t-test</a:t>
                      </a:r>
                      <a:endParaRPr lang="en-AU" sz="1600" dirty="0"/>
                    </a:p>
                  </a:txBody>
                  <a:tcPr/>
                </a:tc>
                <a:extLst>
                  <a:ext uri="{0D108BD9-81ED-4DB2-BD59-A6C34878D82A}">
                    <a16:rowId xmlns:a16="http://schemas.microsoft.com/office/drawing/2014/main" val="10002"/>
                  </a:ext>
                </a:extLst>
              </a:tr>
              <a:tr h="370840">
                <a:tc>
                  <a:txBody>
                    <a:bodyPr/>
                    <a:lstStyle/>
                    <a:p>
                      <a:r>
                        <a:rPr lang="en-AU" sz="1600" dirty="0" smtClean="0"/>
                        <a:t>Group</a:t>
                      </a:r>
                      <a:r>
                        <a:rPr lang="en-AU" sz="1600" baseline="0" dirty="0" smtClean="0"/>
                        <a:t> Differences</a:t>
                      </a:r>
                      <a:endParaRPr lang="en-AU" sz="1600" dirty="0"/>
                    </a:p>
                  </a:txBody>
                  <a:tcPr/>
                </a:tc>
                <a:tc>
                  <a:txBody>
                    <a:bodyPr/>
                    <a:lstStyle/>
                    <a:p>
                      <a:r>
                        <a:rPr lang="en-AU" sz="1600" dirty="0" smtClean="0"/>
                        <a:t>DV</a:t>
                      </a:r>
                      <a:r>
                        <a:rPr lang="en-AU" sz="1600" baseline="0" dirty="0" smtClean="0"/>
                        <a:t> –</a:t>
                      </a:r>
                    </a:p>
                    <a:p>
                      <a:r>
                        <a:rPr lang="en-AU" sz="1600" dirty="0" smtClean="0"/>
                        <a:t>Continuous</a:t>
                      </a:r>
                      <a:r>
                        <a:rPr lang="en-AU" sz="1600" baseline="0" dirty="0" smtClean="0"/>
                        <a:t> Ordinal</a:t>
                      </a:r>
                      <a:endParaRPr lang="en-AU" sz="1600" dirty="0"/>
                    </a:p>
                  </a:txBody>
                  <a:tcPr/>
                </a:tc>
                <a:tc>
                  <a:txBody>
                    <a:bodyPr/>
                    <a:lstStyle/>
                    <a:p>
                      <a:r>
                        <a:rPr lang="en-AU" sz="1600" dirty="0" smtClean="0"/>
                        <a:t>IV</a:t>
                      </a:r>
                    </a:p>
                    <a:p>
                      <a:r>
                        <a:rPr lang="en-AU" sz="1600" dirty="0" smtClean="0"/>
                        <a:t>Categorical</a:t>
                      </a:r>
                      <a:r>
                        <a:rPr lang="en-AU" sz="1600" baseline="0" dirty="0" smtClean="0"/>
                        <a:t> Nominal</a:t>
                      </a:r>
                      <a:endParaRPr lang="en-AU" sz="1600" dirty="0"/>
                    </a:p>
                  </a:txBody>
                  <a:tcPr/>
                </a:tc>
                <a:tc>
                  <a:txBody>
                    <a:bodyPr/>
                    <a:lstStyle/>
                    <a:p>
                      <a:r>
                        <a:rPr lang="en-AU" sz="1600" dirty="0" smtClean="0"/>
                        <a:t>1</a:t>
                      </a:r>
                      <a:endParaRPr lang="en-AU" sz="1600" dirty="0"/>
                    </a:p>
                  </a:txBody>
                  <a:tcPr/>
                </a:tc>
                <a:tc>
                  <a:txBody>
                    <a:bodyPr/>
                    <a:lstStyle/>
                    <a:p>
                      <a:r>
                        <a:rPr lang="en-AU" sz="1600" dirty="0" smtClean="0"/>
                        <a:t>2</a:t>
                      </a:r>
                      <a:endParaRPr lang="en-AU" sz="1600" dirty="0"/>
                    </a:p>
                  </a:txBody>
                  <a:tcPr/>
                </a:tc>
                <a:tc>
                  <a:txBody>
                    <a:bodyPr/>
                    <a:lstStyle/>
                    <a:p>
                      <a:r>
                        <a:rPr lang="en-AU" sz="1600" dirty="0" smtClean="0"/>
                        <a:t>Between</a:t>
                      </a:r>
                      <a:endParaRPr lang="en-AU"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smtClean="0"/>
                        <a:t>Mann-Whitney U Test</a:t>
                      </a:r>
                    </a:p>
                  </a:txBody>
                  <a:tcPr/>
                </a:tc>
                <a:extLst>
                  <a:ext uri="{0D108BD9-81ED-4DB2-BD59-A6C34878D82A}">
                    <a16:rowId xmlns:a16="http://schemas.microsoft.com/office/drawing/2014/main" val="1068352608"/>
                  </a:ext>
                </a:extLst>
              </a:tr>
              <a:tr h="370840">
                <a:tc>
                  <a:txBody>
                    <a:bodyPr/>
                    <a:lstStyle/>
                    <a:p>
                      <a:r>
                        <a:rPr lang="en-AU" sz="1600" dirty="0" smtClean="0"/>
                        <a:t>Group</a:t>
                      </a:r>
                      <a:r>
                        <a:rPr lang="en-AU" sz="1600" baseline="0" dirty="0" smtClean="0"/>
                        <a:t> Differences</a:t>
                      </a:r>
                      <a:endParaRPr lang="en-AU" sz="1600" dirty="0"/>
                    </a:p>
                  </a:txBody>
                  <a:tcPr/>
                </a:tc>
                <a:tc>
                  <a:txBody>
                    <a:bodyPr/>
                    <a:lstStyle/>
                    <a:p>
                      <a:r>
                        <a:rPr lang="en-AU" sz="1600" dirty="0" smtClean="0"/>
                        <a:t>DV</a:t>
                      </a:r>
                      <a:r>
                        <a:rPr lang="en-AU" sz="1600" baseline="0" dirty="0" smtClean="0"/>
                        <a:t> –</a:t>
                      </a:r>
                    </a:p>
                    <a:p>
                      <a:r>
                        <a:rPr lang="en-AU" sz="1600" dirty="0" smtClean="0"/>
                        <a:t>Continuous</a:t>
                      </a:r>
                      <a:r>
                        <a:rPr lang="en-AU" sz="1600" baseline="0" dirty="0" smtClean="0"/>
                        <a:t> Ordinal</a:t>
                      </a:r>
                      <a:endParaRPr lang="en-AU" sz="1600" dirty="0"/>
                    </a:p>
                  </a:txBody>
                  <a:tcPr/>
                </a:tc>
                <a:tc>
                  <a:txBody>
                    <a:bodyPr/>
                    <a:lstStyle/>
                    <a:p>
                      <a:r>
                        <a:rPr lang="en-AU" sz="1600" dirty="0" smtClean="0"/>
                        <a:t>IV</a:t>
                      </a:r>
                    </a:p>
                    <a:p>
                      <a:r>
                        <a:rPr lang="en-AU" sz="1600" dirty="0" smtClean="0"/>
                        <a:t>Categorical</a:t>
                      </a:r>
                      <a:r>
                        <a:rPr lang="en-AU" sz="1600" baseline="0" dirty="0" smtClean="0"/>
                        <a:t> Nominal</a:t>
                      </a:r>
                      <a:endParaRPr lang="en-AU" sz="1600" dirty="0"/>
                    </a:p>
                  </a:txBody>
                  <a:tcPr/>
                </a:tc>
                <a:tc>
                  <a:txBody>
                    <a:bodyPr/>
                    <a:lstStyle/>
                    <a:p>
                      <a:r>
                        <a:rPr lang="en-AU" sz="1600" dirty="0" smtClean="0"/>
                        <a:t>1</a:t>
                      </a:r>
                      <a:endParaRPr lang="en-AU" sz="1600" dirty="0"/>
                    </a:p>
                  </a:txBody>
                  <a:tcPr/>
                </a:tc>
                <a:tc>
                  <a:txBody>
                    <a:bodyPr/>
                    <a:lstStyle/>
                    <a:p>
                      <a:r>
                        <a:rPr lang="en-AU" sz="1600" dirty="0" smtClean="0"/>
                        <a:t>2</a:t>
                      </a:r>
                      <a:endParaRPr lang="en-AU" sz="1600" dirty="0"/>
                    </a:p>
                  </a:txBody>
                  <a:tcPr/>
                </a:tc>
                <a:tc>
                  <a:txBody>
                    <a:bodyPr/>
                    <a:lstStyle/>
                    <a:p>
                      <a:r>
                        <a:rPr lang="en-AU" sz="1600" dirty="0" smtClean="0"/>
                        <a:t>Within</a:t>
                      </a:r>
                      <a:endParaRPr lang="en-AU"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smtClean="0"/>
                        <a:t>Wilcoxon</a:t>
                      </a:r>
                      <a:r>
                        <a:rPr lang="en-AU" sz="1600" baseline="0" dirty="0" smtClean="0"/>
                        <a:t> Signed Ranks</a:t>
                      </a:r>
                      <a:endParaRPr lang="en-AU" sz="1600" dirty="0" smtClean="0"/>
                    </a:p>
                  </a:txBody>
                  <a:tcPr/>
                </a:tc>
                <a:extLst>
                  <a:ext uri="{0D108BD9-81ED-4DB2-BD59-A6C34878D82A}">
                    <a16:rowId xmlns:a16="http://schemas.microsoft.com/office/drawing/2014/main" val="423735594"/>
                  </a:ext>
                </a:extLst>
              </a:tr>
              <a:tr h="370840">
                <a:tc>
                  <a:txBody>
                    <a:bodyPr/>
                    <a:lstStyle/>
                    <a:p>
                      <a:r>
                        <a:rPr lang="en-AU" sz="1600" dirty="0" smtClean="0"/>
                        <a:t>Relationships</a:t>
                      </a:r>
                      <a:endParaRPr lang="en-AU" sz="1600" dirty="0"/>
                    </a:p>
                  </a:txBody>
                  <a:tcPr/>
                </a:tc>
                <a:tc>
                  <a:txBody>
                    <a:bodyPr/>
                    <a:lstStyle/>
                    <a:p>
                      <a:r>
                        <a:rPr lang="en-AU" sz="1600" dirty="0" smtClean="0"/>
                        <a:t>DV</a:t>
                      </a:r>
                    </a:p>
                    <a:p>
                      <a:r>
                        <a:rPr lang="en-AU" sz="1600" dirty="0" smtClean="0"/>
                        <a:t>Continuous</a:t>
                      </a:r>
                    </a:p>
                    <a:p>
                      <a:r>
                        <a:rPr lang="en-AU" sz="1600" dirty="0" smtClean="0"/>
                        <a:t>Interval</a:t>
                      </a:r>
                    </a:p>
                  </a:txBody>
                  <a:tcPr/>
                </a:tc>
                <a:tc>
                  <a:txBody>
                    <a:bodyPr/>
                    <a:lstStyle/>
                    <a:p>
                      <a:r>
                        <a:rPr lang="en-AU" sz="1600" dirty="0" smtClean="0"/>
                        <a:t>DV</a:t>
                      </a:r>
                    </a:p>
                    <a:p>
                      <a:r>
                        <a:rPr lang="en-AU" sz="1600" dirty="0" smtClean="0"/>
                        <a:t>Continuous</a:t>
                      </a:r>
                    </a:p>
                    <a:p>
                      <a:r>
                        <a:rPr lang="en-AU" sz="1600" dirty="0" smtClean="0"/>
                        <a:t>Interval</a:t>
                      </a:r>
                    </a:p>
                  </a:txBody>
                  <a:tcPr/>
                </a:tc>
                <a:tc>
                  <a:txBody>
                    <a:bodyPr/>
                    <a:lstStyle/>
                    <a:p>
                      <a:r>
                        <a:rPr lang="en-AU" sz="1600" dirty="0" smtClean="0"/>
                        <a:t>-</a:t>
                      </a:r>
                      <a:endParaRPr lang="en-AU" sz="1600" dirty="0"/>
                    </a:p>
                  </a:txBody>
                  <a:tcPr/>
                </a:tc>
                <a:tc>
                  <a:txBody>
                    <a:bodyPr/>
                    <a:lstStyle/>
                    <a:p>
                      <a:r>
                        <a:rPr lang="en-AU" sz="1600" dirty="0" smtClean="0"/>
                        <a:t>-</a:t>
                      </a:r>
                      <a:endParaRPr lang="en-AU" sz="1600" dirty="0"/>
                    </a:p>
                  </a:txBody>
                  <a:tcPr/>
                </a:tc>
                <a:tc>
                  <a:txBody>
                    <a:bodyPr/>
                    <a:lstStyle/>
                    <a:p>
                      <a:r>
                        <a:rPr lang="en-AU" sz="1600" dirty="0" smtClean="0"/>
                        <a:t>Within</a:t>
                      </a:r>
                      <a:endParaRPr lang="en-AU" sz="1600" dirty="0"/>
                    </a:p>
                  </a:txBody>
                  <a:tcPr/>
                </a:tc>
                <a:tc>
                  <a:txBody>
                    <a:bodyPr/>
                    <a:lstStyle/>
                    <a:p>
                      <a:r>
                        <a:rPr lang="en-AU" sz="1600" dirty="0" smtClean="0"/>
                        <a:t>Pearson Correlation</a:t>
                      </a:r>
                      <a:endParaRPr lang="en-AU" sz="1600" dirty="0"/>
                    </a:p>
                  </a:txBody>
                  <a:tcPr/>
                </a:tc>
                <a:extLst>
                  <a:ext uri="{0D108BD9-81ED-4DB2-BD59-A6C34878D82A}">
                    <a16:rowId xmlns:a16="http://schemas.microsoft.com/office/drawing/2014/main" val="10003"/>
                  </a:ext>
                </a:extLst>
              </a:tr>
              <a:tr h="370840">
                <a:tc>
                  <a:txBody>
                    <a:bodyPr/>
                    <a:lstStyle/>
                    <a:p>
                      <a:r>
                        <a:rPr lang="en-AU" sz="1600" dirty="0" smtClean="0"/>
                        <a:t>Relationships</a:t>
                      </a:r>
                      <a:endParaRPr lang="en-AU" sz="1600" dirty="0"/>
                    </a:p>
                  </a:txBody>
                  <a:tcPr/>
                </a:tc>
                <a:tc>
                  <a:txBody>
                    <a:bodyPr/>
                    <a:lstStyle/>
                    <a:p>
                      <a:r>
                        <a:rPr lang="en-AU" sz="1600" dirty="0" smtClean="0"/>
                        <a:t>DV</a:t>
                      </a:r>
                    </a:p>
                    <a:p>
                      <a:r>
                        <a:rPr lang="en-AU" sz="1600" dirty="0" smtClean="0"/>
                        <a:t>Continuous</a:t>
                      </a:r>
                    </a:p>
                    <a:p>
                      <a:r>
                        <a:rPr lang="en-AU" sz="1600" dirty="0" smtClean="0"/>
                        <a:t>Ordinal</a:t>
                      </a:r>
                    </a:p>
                  </a:txBody>
                  <a:tcPr/>
                </a:tc>
                <a:tc>
                  <a:txBody>
                    <a:bodyPr/>
                    <a:lstStyle/>
                    <a:p>
                      <a:r>
                        <a:rPr lang="en-AU" sz="1600" dirty="0" smtClean="0"/>
                        <a:t>DV</a:t>
                      </a:r>
                    </a:p>
                    <a:p>
                      <a:r>
                        <a:rPr lang="en-AU" sz="1600" dirty="0" smtClean="0"/>
                        <a:t>Continuous</a:t>
                      </a:r>
                    </a:p>
                    <a:p>
                      <a:r>
                        <a:rPr lang="en-AU" sz="1600" dirty="0" smtClean="0"/>
                        <a:t>Ordinal</a:t>
                      </a:r>
                    </a:p>
                  </a:txBody>
                  <a:tcPr/>
                </a:tc>
                <a:tc>
                  <a:txBody>
                    <a:bodyPr/>
                    <a:lstStyle/>
                    <a:p>
                      <a:r>
                        <a:rPr lang="en-AU" sz="1600" dirty="0" smtClean="0"/>
                        <a:t>-</a:t>
                      </a:r>
                      <a:endParaRPr lang="en-AU"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smtClean="0"/>
                        <a:t>-</a:t>
                      </a:r>
                      <a:endParaRPr lang="en-AU" sz="1600" dirty="0"/>
                    </a:p>
                  </a:txBody>
                  <a:tcPr/>
                </a:tc>
                <a:tc>
                  <a:txBody>
                    <a:bodyPr/>
                    <a:lstStyle/>
                    <a:p>
                      <a:r>
                        <a:rPr lang="en-AU" sz="1600" dirty="0" smtClean="0"/>
                        <a:t>Within</a:t>
                      </a:r>
                      <a:endParaRPr lang="en-AU" sz="1600" dirty="0"/>
                    </a:p>
                  </a:txBody>
                  <a:tcPr/>
                </a:tc>
                <a:tc>
                  <a:txBody>
                    <a:bodyPr/>
                    <a:lstStyle/>
                    <a:p>
                      <a:r>
                        <a:rPr lang="en-AU" sz="1600" dirty="0" smtClean="0"/>
                        <a:t>Spearman Correlation</a:t>
                      </a:r>
                      <a:endParaRPr lang="en-AU" sz="1600" dirty="0"/>
                    </a:p>
                  </a:txBody>
                  <a:tcPr/>
                </a:tc>
                <a:extLst>
                  <a:ext uri="{0D108BD9-81ED-4DB2-BD59-A6C34878D82A}">
                    <a16:rowId xmlns:a16="http://schemas.microsoft.com/office/drawing/2014/main" val="2992743307"/>
                  </a:ext>
                </a:extLst>
              </a:tr>
            </a:tbl>
          </a:graphicData>
        </a:graphic>
      </p:graphicFrame>
    </p:spTree>
    <p:extLst>
      <p:ext uri="{BB962C8B-B14F-4D97-AF65-F5344CB8AC3E}">
        <p14:creationId xmlns:p14="http://schemas.microsoft.com/office/powerpoint/2010/main" val="20376311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7877" y="1602267"/>
            <a:ext cx="11113475" cy="3816429"/>
          </a:xfrm>
          <a:prstGeom prst="rect">
            <a:avLst/>
          </a:prstGeom>
        </p:spPr>
        <p:txBody>
          <a:bodyPr wrap="square">
            <a:spAutoFit/>
          </a:bodyPr>
          <a:lstStyle/>
          <a:p>
            <a:r>
              <a:rPr lang="en-AU" altLang="en-US" sz="2200" b="1" dirty="0" smtClean="0">
                <a:solidFill>
                  <a:srgbClr val="0070C0"/>
                </a:solidFill>
                <a:latin typeface="Times New Roman" panose="02020603050405020304" pitchFamily="18" charset="0"/>
              </a:rPr>
              <a:t>For number of items correctly recalled</a:t>
            </a:r>
            <a:r>
              <a:rPr lang="en-AU" altLang="en-US" sz="2200" b="1" dirty="0">
                <a:solidFill>
                  <a:srgbClr val="0070C0"/>
                </a:solidFill>
                <a:latin typeface="Times New Roman" panose="02020603050405020304" pitchFamily="18" charset="0"/>
              </a:rPr>
              <a:t> </a:t>
            </a:r>
            <a:r>
              <a:rPr lang="en-AU" altLang="en-US" sz="2200" b="1" dirty="0" smtClean="0">
                <a:solidFill>
                  <a:srgbClr val="0070C0"/>
                </a:solidFill>
                <a:latin typeface="Times New Roman" panose="02020603050405020304" pitchFamily="18" charset="0"/>
              </a:rPr>
              <a:t>on </a:t>
            </a:r>
            <a:r>
              <a:rPr lang="en-AU" altLang="en-US" sz="2200" b="1" dirty="0">
                <a:solidFill>
                  <a:srgbClr val="0070C0"/>
                </a:solidFill>
                <a:latin typeface="Times New Roman" panose="02020603050405020304" pitchFamily="18" charset="0"/>
              </a:rPr>
              <a:t>short-answer </a:t>
            </a:r>
            <a:r>
              <a:rPr lang="en-AU" altLang="en-US" sz="2200" b="1" dirty="0" smtClean="0">
                <a:solidFill>
                  <a:srgbClr val="0070C0"/>
                </a:solidFill>
                <a:latin typeface="Times New Roman" panose="02020603050405020304" pitchFamily="18" charset="0"/>
              </a:rPr>
              <a:t>test </a:t>
            </a:r>
            <a:r>
              <a:rPr lang="en-AU" altLang="en-US" sz="2200" b="1" dirty="0" smtClean="0">
                <a:solidFill>
                  <a:srgbClr val="FF0000"/>
                </a:solidFill>
                <a:latin typeface="Times New Roman" panose="02020603050405020304" pitchFamily="18" charset="0"/>
              </a:rPr>
              <a:t>(DV –  Continuous Interval +)</a:t>
            </a:r>
          </a:p>
          <a:p>
            <a:endParaRPr lang="en-AU" altLang="en-US" sz="2200" b="1" dirty="0">
              <a:solidFill>
                <a:srgbClr val="FF0000"/>
              </a:solidFill>
              <a:latin typeface="Times New Roman" panose="02020603050405020304" pitchFamily="18" charset="0"/>
            </a:endParaRPr>
          </a:p>
          <a:p>
            <a:r>
              <a:rPr lang="en-AU" altLang="en-US" sz="2200" b="1" dirty="0" smtClean="0">
                <a:solidFill>
                  <a:srgbClr val="0070C0"/>
                </a:solidFill>
                <a:latin typeface="Times New Roman" panose="02020603050405020304" pitchFamily="18" charset="0"/>
              </a:rPr>
              <a:t>When </a:t>
            </a:r>
            <a:r>
              <a:rPr lang="en-AU" altLang="en-US" sz="2200" b="1" dirty="0">
                <a:solidFill>
                  <a:srgbClr val="0070C0"/>
                </a:solidFill>
                <a:latin typeface="Times New Roman" panose="02020603050405020304" pitchFamily="18" charset="0"/>
              </a:rPr>
              <a:t>study in </a:t>
            </a:r>
            <a:r>
              <a:rPr lang="en-AU" altLang="en-US" sz="2200" b="1" dirty="0" smtClean="0">
                <a:solidFill>
                  <a:srgbClr val="0070C0"/>
                </a:solidFill>
                <a:latin typeface="Times New Roman" panose="02020603050405020304" pitchFamily="18" charset="0"/>
              </a:rPr>
              <a:t>Quiet there will be differences between the two test contexts :Test </a:t>
            </a:r>
            <a:r>
              <a:rPr lang="en-AU" altLang="en-US" sz="2200" b="1" dirty="0">
                <a:solidFill>
                  <a:srgbClr val="0070C0"/>
                </a:solidFill>
                <a:latin typeface="Times New Roman" panose="02020603050405020304" pitchFamily="18" charset="0"/>
              </a:rPr>
              <a:t>Quiet &gt; </a:t>
            </a:r>
            <a:r>
              <a:rPr lang="en-AU" altLang="en-US" sz="2200" b="1" dirty="0" smtClean="0">
                <a:solidFill>
                  <a:srgbClr val="0070C0"/>
                </a:solidFill>
                <a:latin typeface="Times New Roman" panose="02020603050405020304" pitchFamily="18" charset="0"/>
              </a:rPr>
              <a:t>Test Music </a:t>
            </a:r>
            <a:r>
              <a:rPr lang="en-AU" altLang="en-US" sz="2200" b="1" dirty="0">
                <a:solidFill>
                  <a:srgbClr val="FF0000"/>
                </a:solidFill>
                <a:latin typeface="Times New Roman" panose="02020603050405020304" pitchFamily="18" charset="0"/>
              </a:rPr>
              <a:t>(IV – Categorical</a:t>
            </a:r>
            <a:r>
              <a:rPr lang="en-AU" altLang="en-US" sz="2200" b="1" dirty="0" smtClean="0">
                <a:solidFill>
                  <a:srgbClr val="FF0000"/>
                </a:solidFill>
                <a:latin typeface="Times New Roman" panose="02020603050405020304" pitchFamily="18" charset="0"/>
              </a:rPr>
              <a:t>, nominal, </a:t>
            </a:r>
            <a:r>
              <a:rPr lang="en-AU" altLang="en-US" sz="2200" b="1" dirty="0">
                <a:solidFill>
                  <a:srgbClr val="FF0000"/>
                </a:solidFill>
                <a:latin typeface="Times New Roman" panose="02020603050405020304" pitchFamily="18" charset="0"/>
              </a:rPr>
              <a:t>2 </a:t>
            </a:r>
            <a:r>
              <a:rPr lang="en-AU" altLang="en-US" sz="2200" b="1" dirty="0" smtClean="0">
                <a:solidFill>
                  <a:srgbClr val="FF0000"/>
                </a:solidFill>
                <a:latin typeface="Times New Roman" panose="02020603050405020304" pitchFamily="18" charset="0"/>
              </a:rPr>
              <a:t>levels, </a:t>
            </a:r>
            <a:r>
              <a:rPr lang="en-AU" altLang="en-US" sz="2200" b="1" dirty="0">
                <a:solidFill>
                  <a:srgbClr val="FF0000"/>
                </a:solidFill>
                <a:latin typeface="Times New Roman" panose="02020603050405020304" pitchFamily="18" charset="0"/>
              </a:rPr>
              <a:t>between</a:t>
            </a:r>
            <a:r>
              <a:rPr lang="en-AU" altLang="en-US" sz="2200" b="1" dirty="0" smtClean="0">
                <a:solidFill>
                  <a:srgbClr val="FF0000"/>
                </a:solidFill>
                <a:latin typeface="Times New Roman" panose="02020603050405020304" pitchFamily="18" charset="0"/>
              </a:rPr>
              <a:t>)</a:t>
            </a:r>
          </a:p>
          <a:p>
            <a:endParaRPr lang="en-AU" altLang="en-US" sz="2200" b="1" dirty="0">
              <a:solidFill>
                <a:srgbClr val="FF0000"/>
              </a:solidFill>
              <a:latin typeface="Times New Roman" panose="02020603050405020304" pitchFamily="18" charset="0"/>
            </a:endParaRPr>
          </a:p>
          <a:p>
            <a:endParaRPr lang="en-AU" altLang="en-US" sz="2200" b="1" dirty="0" smtClean="0">
              <a:solidFill>
                <a:srgbClr val="FF0000"/>
              </a:solidFill>
              <a:latin typeface="Times New Roman" panose="02020603050405020304" pitchFamily="18" charset="0"/>
            </a:endParaRPr>
          </a:p>
          <a:p>
            <a:endParaRPr lang="en-AU" altLang="en-US" sz="2200" b="1" dirty="0">
              <a:solidFill>
                <a:srgbClr val="FF0000"/>
              </a:solidFill>
              <a:latin typeface="Times New Roman" panose="02020603050405020304" pitchFamily="18" charset="0"/>
            </a:endParaRPr>
          </a:p>
          <a:p>
            <a:endParaRPr lang="en-AU" altLang="en-US" sz="2200" b="1" dirty="0" smtClean="0">
              <a:solidFill>
                <a:srgbClr val="FF0000"/>
              </a:solidFill>
              <a:latin typeface="Times New Roman" panose="02020603050405020304" pitchFamily="18" charset="0"/>
            </a:endParaRPr>
          </a:p>
          <a:p>
            <a:r>
              <a:rPr lang="en-AU" altLang="en-US" sz="2200" b="1" dirty="0" smtClean="0">
                <a:solidFill>
                  <a:srgbClr val="FF0000"/>
                </a:solidFill>
                <a:latin typeface="Times New Roman" panose="02020603050405020304" pitchFamily="18" charset="0"/>
              </a:rPr>
              <a:t> </a:t>
            </a:r>
            <a:r>
              <a:rPr lang="en-AU" altLang="en-US" sz="2200" b="1" dirty="0" smtClean="0">
                <a:solidFill>
                  <a:srgbClr val="0070C0"/>
                </a:solidFill>
                <a:latin typeface="Times New Roman" panose="02020603050405020304" pitchFamily="18" charset="0"/>
              </a:rPr>
              <a:t>	</a:t>
            </a:r>
          </a:p>
          <a:p>
            <a:r>
              <a:rPr lang="en-AU" altLang="en-US" sz="2200" b="1" dirty="0" smtClean="0">
                <a:solidFill>
                  <a:srgbClr val="0070C0"/>
                </a:solidFill>
                <a:latin typeface="Times New Roman" panose="02020603050405020304" pitchFamily="18" charset="0"/>
              </a:rPr>
              <a:t>When </a:t>
            </a:r>
            <a:r>
              <a:rPr lang="en-AU" altLang="en-US" sz="2200" b="1" dirty="0">
                <a:solidFill>
                  <a:srgbClr val="0070C0"/>
                </a:solidFill>
                <a:latin typeface="Times New Roman" panose="02020603050405020304" pitchFamily="18" charset="0"/>
              </a:rPr>
              <a:t>study in </a:t>
            </a:r>
            <a:r>
              <a:rPr lang="en-AU" altLang="en-US" sz="2200" b="1" dirty="0" smtClean="0">
                <a:solidFill>
                  <a:srgbClr val="0070C0"/>
                </a:solidFill>
                <a:latin typeface="Times New Roman" panose="02020603050405020304" pitchFamily="18" charset="0"/>
              </a:rPr>
              <a:t>Music </a:t>
            </a:r>
            <a:r>
              <a:rPr lang="en-AU" altLang="en-US" sz="2200" b="1" dirty="0">
                <a:solidFill>
                  <a:srgbClr val="0070C0"/>
                </a:solidFill>
                <a:latin typeface="Times New Roman" panose="02020603050405020304" pitchFamily="18" charset="0"/>
              </a:rPr>
              <a:t>there will be differences between </a:t>
            </a:r>
            <a:r>
              <a:rPr lang="en-AU" altLang="en-US" sz="2200" b="1" dirty="0" smtClean="0">
                <a:solidFill>
                  <a:srgbClr val="0070C0"/>
                </a:solidFill>
                <a:latin typeface="Times New Roman" panose="02020603050405020304" pitchFamily="18" charset="0"/>
              </a:rPr>
              <a:t>the two </a:t>
            </a:r>
            <a:r>
              <a:rPr lang="en-AU" altLang="en-US" sz="2200" b="1" dirty="0">
                <a:solidFill>
                  <a:srgbClr val="0070C0"/>
                </a:solidFill>
                <a:latin typeface="Times New Roman" panose="02020603050405020304" pitchFamily="18" charset="0"/>
              </a:rPr>
              <a:t>test context :Test </a:t>
            </a:r>
            <a:r>
              <a:rPr lang="en-AU" altLang="en-US" sz="2200" b="1" dirty="0" smtClean="0">
                <a:solidFill>
                  <a:srgbClr val="0070C0"/>
                </a:solidFill>
                <a:latin typeface="Times New Roman" panose="02020603050405020304" pitchFamily="18" charset="0"/>
              </a:rPr>
              <a:t>Music </a:t>
            </a:r>
            <a:r>
              <a:rPr lang="en-AU" altLang="en-US" sz="2200" b="1" dirty="0">
                <a:solidFill>
                  <a:srgbClr val="0070C0"/>
                </a:solidFill>
                <a:latin typeface="Times New Roman" panose="02020603050405020304" pitchFamily="18" charset="0"/>
              </a:rPr>
              <a:t>&gt; Test </a:t>
            </a:r>
            <a:r>
              <a:rPr lang="en-AU" altLang="en-US" sz="2200" b="1" dirty="0" smtClean="0">
                <a:solidFill>
                  <a:srgbClr val="0070C0"/>
                </a:solidFill>
                <a:latin typeface="Times New Roman" panose="02020603050405020304" pitchFamily="18" charset="0"/>
              </a:rPr>
              <a:t>Quiet </a:t>
            </a:r>
            <a:r>
              <a:rPr lang="en-AU" altLang="en-US" sz="2200" b="1" dirty="0">
                <a:solidFill>
                  <a:srgbClr val="FF0000"/>
                </a:solidFill>
                <a:latin typeface="Times New Roman" panose="02020603050405020304" pitchFamily="18" charset="0"/>
              </a:rPr>
              <a:t>(IV – </a:t>
            </a:r>
            <a:r>
              <a:rPr lang="en-AU" altLang="en-US" sz="2200" b="1" dirty="0" smtClean="0">
                <a:solidFill>
                  <a:srgbClr val="FF0000"/>
                </a:solidFill>
                <a:latin typeface="Times New Roman" panose="02020603050405020304" pitchFamily="18" charset="0"/>
              </a:rPr>
              <a:t>Categorical, nominal, </a:t>
            </a:r>
            <a:r>
              <a:rPr lang="en-AU" altLang="en-US" sz="2200" b="1" dirty="0">
                <a:solidFill>
                  <a:srgbClr val="FF0000"/>
                </a:solidFill>
                <a:latin typeface="Times New Roman" panose="02020603050405020304" pitchFamily="18" charset="0"/>
              </a:rPr>
              <a:t>2 </a:t>
            </a:r>
            <a:r>
              <a:rPr lang="en-AU" altLang="en-US" sz="2200" b="1" dirty="0" smtClean="0">
                <a:solidFill>
                  <a:srgbClr val="FF0000"/>
                </a:solidFill>
                <a:latin typeface="Times New Roman" panose="02020603050405020304" pitchFamily="18" charset="0"/>
              </a:rPr>
              <a:t>levels, </a:t>
            </a:r>
            <a:r>
              <a:rPr lang="en-AU" altLang="en-US" sz="2200" b="1" dirty="0">
                <a:solidFill>
                  <a:srgbClr val="FF0000"/>
                </a:solidFill>
                <a:latin typeface="Times New Roman" panose="02020603050405020304" pitchFamily="18" charset="0"/>
              </a:rPr>
              <a:t>between) </a:t>
            </a:r>
            <a:r>
              <a:rPr lang="en-AU" altLang="en-US" sz="2200" b="1" dirty="0">
                <a:solidFill>
                  <a:srgbClr val="0070C0"/>
                </a:solidFill>
                <a:latin typeface="Times New Roman" panose="02020603050405020304" pitchFamily="18" charset="0"/>
              </a:rPr>
              <a:t>	</a:t>
            </a:r>
          </a:p>
        </p:txBody>
      </p:sp>
      <p:sp>
        <p:nvSpPr>
          <p:cNvPr id="10" name="Rectangle 9"/>
          <p:cNvSpPr/>
          <p:nvPr/>
        </p:nvSpPr>
        <p:spPr>
          <a:xfrm>
            <a:off x="3505200" y="274712"/>
            <a:ext cx="6096000" cy="830997"/>
          </a:xfrm>
          <a:prstGeom prst="rect">
            <a:avLst/>
          </a:prstGeom>
        </p:spPr>
        <p:txBody>
          <a:bodyPr>
            <a:spAutoFit/>
          </a:bodyPr>
          <a:lstStyle/>
          <a:p>
            <a:pPr algn="ctr"/>
            <a:r>
              <a:rPr lang="en-US" altLang="en-US" sz="2400" dirty="0" smtClean="0">
                <a:solidFill>
                  <a:srgbClr val="FFC000"/>
                </a:solidFill>
              </a:rPr>
              <a:t>What Stats to use to </a:t>
            </a:r>
            <a:r>
              <a:rPr lang="en-US" altLang="en-US" sz="2400" dirty="0" err="1" smtClean="0">
                <a:solidFill>
                  <a:srgbClr val="FFC000"/>
                </a:solidFill>
              </a:rPr>
              <a:t>analyse</a:t>
            </a:r>
            <a:r>
              <a:rPr lang="en-US" altLang="en-US" sz="2400" dirty="0" smtClean="0">
                <a:solidFill>
                  <a:srgbClr val="FFC000"/>
                </a:solidFill>
              </a:rPr>
              <a:t> current data</a:t>
            </a:r>
            <a:endParaRPr lang="en-US" altLang="en-US" sz="2400" dirty="0">
              <a:solidFill>
                <a:srgbClr val="FFC000"/>
              </a:solidFill>
            </a:endParaRPr>
          </a:p>
        </p:txBody>
      </p:sp>
      <p:graphicFrame>
        <p:nvGraphicFramePr>
          <p:cNvPr id="3" name="Table 2"/>
          <p:cNvGraphicFramePr>
            <a:graphicFrameLocks noGrp="1"/>
          </p:cNvGraphicFramePr>
          <p:nvPr>
            <p:extLst/>
          </p:nvPr>
        </p:nvGraphicFramePr>
        <p:xfrm>
          <a:off x="678180" y="3082925"/>
          <a:ext cx="10587566" cy="1402080"/>
        </p:xfrm>
        <a:graphic>
          <a:graphicData uri="http://schemas.openxmlformats.org/drawingml/2006/table">
            <a:tbl>
              <a:tblPr firstRow="1" bandRow="1">
                <a:tableStyleId>{5C22544A-7EE6-4342-B048-85BDC9FD1C3A}</a:tableStyleId>
              </a:tblPr>
              <a:tblGrid>
                <a:gridCol w="1698669">
                  <a:extLst>
                    <a:ext uri="{9D8B030D-6E8A-4147-A177-3AD203B41FA5}">
                      <a16:colId xmlns:a16="http://schemas.microsoft.com/office/drawing/2014/main" val="4012878406"/>
                    </a:ext>
                  </a:extLst>
                </a:gridCol>
                <a:gridCol w="1488501">
                  <a:extLst>
                    <a:ext uri="{9D8B030D-6E8A-4147-A177-3AD203B41FA5}">
                      <a16:colId xmlns:a16="http://schemas.microsoft.com/office/drawing/2014/main" val="3929916821"/>
                    </a:ext>
                  </a:extLst>
                </a:gridCol>
                <a:gridCol w="1488501">
                  <a:extLst>
                    <a:ext uri="{9D8B030D-6E8A-4147-A177-3AD203B41FA5}">
                      <a16:colId xmlns:a16="http://schemas.microsoft.com/office/drawing/2014/main" val="2038539817"/>
                    </a:ext>
                  </a:extLst>
                </a:gridCol>
                <a:gridCol w="1348907">
                  <a:extLst>
                    <a:ext uri="{9D8B030D-6E8A-4147-A177-3AD203B41FA5}">
                      <a16:colId xmlns:a16="http://schemas.microsoft.com/office/drawing/2014/main" val="814349361"/>
                    </a:ext>
                  </a:extLst>
                </a:gridCol>
                <a:gridCol w="1520996">
                  <a:extLst>
                    <a:ext uri="{9D8B030D-6E8A-4147-A177-3AD203B41FA5}">
                      <a16:colId xmlns:a16="http://schemas.microsoft.com/office/drawing/2014/main" val="4283121288"/>
                    </a:ext>
                  </a:extLst>
                </a:gridCol>
                <a:gridCol w="1520996">
                  <a:extLst>
                    <a:ext uri="{9D8B030D-6E8A-4147-A177-3AD203B41FA5}">
                      <a16:colId xmlns:a16="http://schemas.microsoft.com/office/drawing/2014/main" val="1814712002"/>
                    </a:ext>
                  </a:extLst>
                </a:gridCol>
                <a:gridCol w="1520996">
                  <a:extLst>
                    <a:ext uri="{9D8B030D-6E8A-4147-A177-3AD203B41FA5}">
                      <a16:colId xmlns:a16="http://schemas.microsoft.com/office/drawing/2014/main" val="3660599829"/>
                    </a:ext>
                  </a:extLst>
                </a:gridCol>
              </a:tblGrid>
              <a:tr h="370840">
                <a:tc>
                  <a:txBody>
                    <a:bodyPr/>
                    <a:lstStyle/>
                    <a:p>
                      <a:r>
                        <a:rPr lang="en-AU" sz="1600" dirty="0" smtClean="0"/>
                        <a:t>Hypothesis</a:t>
                      </a:r>
                      <a:endParaRPr lang="en-AU" sz="1600" dirty="0"/>
                    </a:p>
                  </a:txBody>
                  <a:tcPr/>
                </a:tc>
                <a:tc>
                  <a:txBody>
                    <a:bodyPr/>
                    <a:lstStyle/>
                    <a:p>
                      <a:r>
                        <a:rPr lang="en-AU" sz="1600" dirty="0" smtClean="0"/>
                        <a:t>Variable 2</a:t>
                      </a:r>
                    </a:p>
                    <a:p>
                      <a:r>
                        <a:rPr lang="en-AU" sz="1600" dirty="0" smtClean="0"/>
                        <a:t>DV</a:t>
                      </a:r>
                      <a:endParaRPr lang="en-AU" sz="1600" dirty="0"/>
                    </a:p>
                  </a:txBody>
                  <a:tcPr/>
                </a:tc>
                <a:tc>
                  <a:txBody>
                    <a:bodyPr/>
                    <a:lstStyle/>
                    <a:p>
                      <a:r>
                        <a:rPr lang="en-AU" sz="1600" dirty="0" smtClean="0"/>
                        <a:t>Variable</a:t>
                      </a:r>
                      <a:r>
                        <a:rPr lang="en-AU" sz="1600" baseline="0" dirty="0" smtClean="0"/>
                        <a:t> 1</a:t>
                      </a:r>
                      <a:endParaRPr lang="en-AU" sz="1600" dirty="0"/>
                    </a:p>
                  </a:txBody>
                  <a:tcPr/>
                </a:tc>
                <a:tc>
                  <a:txBody>
                    <a:bodyPr/>
                    <a:lstStyle/>
                    <a:p>
                      <a:r>
                        <a:rPr lang="en-AU" sz="1600" dirty="0" smtClean="0"/>
                        <a:t># IV’s</a:t>
                      </a:r>
                      <a:endParaRPr lang="en-AU" sz="1600" dirty="0"/>
                    </a:p>
                  </a:txBody>
                  <a:tcPr/>
                </a:tc>
                <a:tc>
                  <a:txBody>
                    <a:bodyPr/>
                    <a:lstStyle/>
                    <a:p>
                      <a:r>
                        <a:rPr lang="en-AU" sz="1600" dirty="0" smtClean="0"/>
                        <a:t>Levels of IV</a:t>
                      </a:r>
                      <a:endParaRPr lang="en-AU" sz="1600" dirty="0"/>
                    </a:p>
                  </a:txBody>
                  <a:tcPr/>
                </a:tc>
                <a:tc>
                  <a:txBody>
                    <a:bodyPr/>
                    <a:lstStyle/>
                    <a:p>
                      <a:r>
                        <a:rPr lang="en-AU" sz="1600" dirty="0" smtClean="0"/>
                        <a:t>Between</a:t>
                      </a:r>
                      <a:r>
                        <a:rPr lang="en-AU" sz="1600" baseline="0" dirty="0" smtClean="0"/>
                        <a:t> / Within</a:t>
                      </a:r>
                      <a:endParaRPr lang="en-AU" sz="1600" dirty="0"/>
                    </a:p>
                  </a:txBody>
                  <a:tcPr/>
                </a:tc>
                <a:tc>
                  <a:txBody>
                    <a:bodyPr/>
                    <a:lstStyle/>
                    <a:p>
                      <a:r>
                        <a:rPr lang="en-AU" sz="1600" dirty="0" smtClean="0"/>
                        <a:t>Test</a:t>
                      </a:r>
                      <a:endParaRPr lang="en-AU" sz="1600" dirty="0"/>
                    </a:p>
                  </a:txBody>
                  <a:tcPr/>
                </a:tc>
                <a:extLst>
                  <a:ext uri="{0D108BD9-81ED-4DB2-BD59-A6C34878D82A}">
                    <a16:rowId xmlns:a16="http://schemas.microsoft.com/office/drawing/2014/main" val="3688232217"/>
                  </a:ext>
                </a:extLst>
              </a:tr>
              <a:tr h="370840">
                <a:tc>
                  <a:txBody>
                    <a:bodyPr/>
                    <a:lstStyle/>
                    <a:p>
                      <a:r>
                        <a:rPr lang="en-AU" sz="1600" dirty="0" smtClean="0"/>
                        <a:t>Group</a:t>
                      </a:r>
                      <a:r>
                        <a:rPr lang="en-AU" sz="1600" baseline="0" dirty="0" smtClean="0"/>
                        <a:t> Differences</a:t>
                      </a:r>
                      <a:endParaRPr lang="en-AU" sz="1600" dirty="0"/>
                    </a:p>
                  </a:txBody>
                  <a:tcPr/>
                </a:tc>
                <a:tc>
                  <a:txBody>
                    <a:bodyPr/>
                    <a:lstStyle/>
                    <a:p>
                      <a:r>
                        <a:rPr lang="en-AU" sz="1600" dirty="0" smtClean="0"/>
                        <a:t>DV</a:t>
                      </a:r>
                      <a:r>
                        <a:rPr lang="en-AU" sz="1600" baseline="0" dirty="0" smtClean="0"/>
                        <a:t> –</a:t>
                      </a:r>
                    </a:p>
                    <a:p>
                      <a:r>
                        <a:rPr lang="en-AU" sz="1600" dirty="0" smtClean="0"/>
                        <a:t>Continuous</a:t>
                      </a:r>
                      <a:r>
                        <a:rPr lang="en-AU" sz="1600" baseline="0" dirty="0" smtClean="0"/>
                        <a:t> Interval</a:t>
                      </a:r>
                      <a:endParaRPr lang="en-AU" sz="1600" dirty="0"/>
                    </a:p>
                  </a:txBody>
                  <a:tcPr/>
                </a:tc>
                <a:tc>
                  <a:txBody>
                    <a:bodyPr/>
                    <a:lstStyle/>
                    <a:p>
                      <a:r>
                        <a:rPr lang="en-AU" sz="1600" dirty="0" smtClean="0"/>
                        <a:t>IV</a:t>
                      </a:r>
                    </a:p>
                    <a:p>
                      <a:r>
                        <a:rPr lang="en-AU" sz="1600" dirty="0" smtClean="0"/>
                        <a:t>Categorical</a:t>
                      </a:r>
                      <a:r>
                        <a:rPr lang="en-AU" sz="1600" baseline="0" dirty="0" smtClean="0"/>
                        <a:t> Nominal</a:t>
                      </a:r>
                      <a:endParaRPr lang="en-AU" sz="1600" dirty="0"/>
                    </a:p>
                  </a:txBody>
                  <a:tcPr/>
                </a:tc>
                <a:tc>
                  <a:txBody>
                    <a:bodyPr/>
                    <a:lstStyle/>
                    <a:p>
                      <a:r>
                        <a:rPr lang="en-AU" sz="1600" dirty="0" smtClean="0"/>
                        <a:t>1</a:t>
                      </a:r>
                      <a:endParaRPr lang="en-AU" sz="1600" dirty="0"/>
                    </a:p>
                  </a:txBody>
                  <a:tcPr/>
                </a:tc>
                <a:tc>
                  <a:txBody>
                    <a:bodyPr/>
                    <a:lstStyle/>
                    <a:p>
                      <a:r>
                        <a:rPr lang="en-AU" sz="1600" dirty="0" smtClean="0"/>
                        <a:t>2</a:t>
                      </a:r>
                      <a:endParaRPr lang="en-AU" sz="1600" dirty="0"/>
                    </a:p>
                  </a:txBody>
                  <a:tcPr/>
                </a:tc>
                <a:tc>
                  <a:txBody>
                    <a:bodyPr/>
                    <a:lstStyle/>
                    <a:p>
                      <a:r>
                        <a:rPr lang="en-AU" sz="1600" dirty="0" smtClean="0"/>
                        <a:t>Between</a:t>
                      </a:r>
                      <a:endParaRPr lang="en-AU" sz="1600" dirty="0"/>
                    </a:p>
                  </a:txBody>
                  <a:tcPr/>
                </a:tc>
                <a:tc>
                  <a:txBody>
                    <a:bodyPr/>
                    <a:lstStyle/>
                    <a:p>
                      <a:r>
                        <a:rPr lang="en-AU" sz="1600" dirty="0" smtClean="0"/>
                        <a:t>Independent Groups t-test</a:t>
                      </a:r>
                      <a:endParaRPr lang="en-AU" sz="1600" dirty="0"/>
                    </a:p>
                  </a:txBody>
                  <a:tcPr/>
                </a:tc>
                <a:extLst>
                  <a:ext uri="{0D108BD9-81ED-4DB2-BD59-A6C34878D82A}">
                    <a16:rowId xmlns:a16="http://schemas.microsoft.com/office/drawing/2014/main" val="3255607760"/>
                  </a:ext>
                </a:extLst>
              </a:tr>
            </a:tbl>
          </a:graphicData>
        </a:graphic>
      </p:graphicFrame>
      <p:graphicFrame>
        <p:nvGraphicFramePr>
          <p:cNvPr id="7" name="Table 6"/>
          <p:cNvGraphicFramePr>
            <a:graphicFrameLocks noGrp="1"/>
          </p:cNvGraphicFramePr>
          <p:nvPr>
            <p:extLst/>
          </p:nvPr>
        </p:nvGraphicFramePr>
        <p:xfrm>
          <a:off x="597877" y="5418696"/>
          <a:ext cx="10587566" cy="1402080"/>
        </p:xfrm>
        <a:graphic>
          <a:graphicData uri="http://schemas.openxmlformats.org/drawingml/2006/table">
            <a:tbl>
              <a:tblPr firstRow="1" bandRow="1">
                <a:tableStyleId>{5C22544A-7EE6-4342-B048-85BDC9FD1C3A}</a:tableStyleId>
              </a:tblPr>
              <a:tblGrid>
                <a:gridCol w="1698669">
                  <a:extLst>
                    <a:ext uri="{9D8B030D-6E8A-4147-A177-3AD203B41FA5}">
                      <a16:colId xmlns:a16="http://schemas.microsoft.com/office/drawing/2014/main" val="4012878406"/>
                    </a:ext>
                  </a:extLst>
                </a:gridCol>
                <a:gridCol w="1488501">
                  <a:extLst>
                    <a:ext uri="{9D8B030D-6E8A-4147-A177-3AD203B41FA5}">
                      <a16:colId xmlns:a16="http://schemas.microsoft.com/office/drawing/2014/main" val="3929916821"/>
                    </a:ext>
                  </a:extLst>
                </a:gridCol>
                <a:gridCol w="1488501">
                  <a:extLst>
                    <a:ext uri="{9D8B030D-6E8A-4147-A177-3AD203B41FA5}">
                      <a16:colId xmlns:a16="http://schemas.microsoft.com/office/drawing/2014/main" val="2038539817"/>
                    </a:ext>
                  </a:extLst>
                </a:gridCol>
                <a:gridCol w="1348907">
                  <a:extLst>
                    <a:ext uri="{9D8B030D-6E8A-4147-A177-3AD203B41FA5}">
                      <a16:colId xmlns:a16="http://schemas.microsoft.com/office/drawing/2014/main" val="814349361"/>
                    </a:ext>
                  </a:extLst>
                </a:gridCol>
                <a:gridCol w="1520996">
                  <a:extLst>
                    <a:ext uri="{9D8B030D-6E8A-4147-A177-3AD203B41FA5}">
                      <a16:colId xmlns:a16="http://schemas.microsoft.com/office/drawing/2014/main" val="4283121288"/>
                    </a:ext>
                  </a:extLst>
                </a:gridCol>
                <a:gridCol w="1520996">
                  <a:extLst>
                    <a:ext uri="{9D8B030D-6E8A-4147-A177-3AD203B41FA5}">
                      <a16:colId xmlns:a16="http://schemas.microsoft.com/office/drawing/2014/main" val="1814712002"/>
                    </a:ext>
                  </a:extLst>
                </a:gridCol>
                <a:gridCol w="1520996">
                  <a:extLst>
                    <a:ext uri="{9D8B030D-6E8A-4147-A177-3AD203B41FA5}">
                      <a16:colId xmlns:a16="http://schemas.microsoft.com/office/drawing/2014/main" val="3660599829"/>
                    </a:ext>
                  </a:extLst>
                </a:gridCol>
              </a:tblGrid>
              <a:tr h="370840">
                <a:tc>
                  <a:txBody>
                    <a:bodyPr/>
                    <a:lstStyle/>
                    <a:p>
                      <a:r>
                        <a:rPr lang="en-AU" sz="1600" dirty="0" smtClean="0"/>
                        <a:t>Hypothesis</a:t>
                      </a:r>
                      <a:endParaRPr lang="en-AU" sz="1600" dirty="0"/>
                    </a:p>
                  </a:txBody>
                  <a:tcPr/>
                </a:tc>
                <a:tc>
                  <a:txBody>
                    <a:bodyPr/>
                    <a:lstStyle/>
                    <a:p>
                      <a:r>
                        <a:rPr lang="en-AU" sz="1600" dirty="0" smtClean="0"/>
                        <a:t>Variable 2</a:t>
                      </a:r>
                    </a:p>
                    <a:p>
                      <a:r>
                        <a:rPr lang="en-AU" sz="1600" dirty="0" smtClean="0"/>
                        <a:t>DV</a:t>
                      </a:r>
                      <a:endParaRPr lang="en-AU" sz="1600" dirty="0"/>
                    </a:p>
                  </a:txBody>
                  <a:tcPr/>
                </a:tc>
                <a:tc>
                  <a:txBody>
                    <a:bodyPr/>
                    <a:lstStyle/>
                    <a:p>
                      <a:r>
                        <a:rPr lang="en-AU" sz="1600" dirty="0" smtClean="0"/>
                        <a:t>Variable</a:t>
                      </a:r>
                      <a:r>
                        <a:rPr lang="en-AU" sz="1600" baseline="0" dirty="0" smtClean="0"/>
                        <a:t> 1</a:t>
                      </a:r>
                      <a:endParaRPr lang="en-AU" sz="1600" dirty="0"/>
                    </a:p>
                  </a:txBody>
                  <a:tcPr/>
                </a:tc>
                <a:tc>
                  <a:txBody>
                    <a:bodyPr/>
                    <a:lstStyle/>
                    <a:p>
                      <a:r>
                        <a:rPr lang="en-AU" sz="1600" dirty="0" smtClean="0"/>
                        <a:t># IV’s</a:t>
                      </a:r>
                      <a:endParaRPr lang="en-AU" sz="1600" dirty="0"/>
                    </a:p>
                  </a:txBody>
                  <a:tcPr/>
                </a:tc>
                <a:tc>
                  <a:txBody>
                    <a:bodyPr/>
                    <a:lstStyle/>
                    <a:p>
                      <a:r>
                        <a:rPr lang="en-AU" sz="1600" dirty="0" smtClean="0"/>
                        <a:t>Levels of IV</a:t>
                      </a:r>
                      <a:endParaRPr lang="en-AU" sz="1600" dirty="0"/>
                    </a:p>
                  </a:txBody>
                  <a:tcPr/>
                </a:tc>
                <a:tc>
                  <a:txBody>
                    <a:bodyPr/>
                    <a:lstStyle/>
                    <a:p>
                      <a:r>
                        <a:rPr lang="en-AU" sz="1600" dirty="0" smtClean="0"/>
                        <a:t>Between</a:t>
                      </a:r>
                      <a:r>
                        <a:rPr lang="en-AU" sz="1600" baseline="0" dirty="0" smtClean="0"/>
                        <a:t> / Within</a:t>
                      </a:r>
                      <a:endParaRPr lang="en-AU" sz="1600" dirty="0"/>
                    </a:p>
                  </a:txBody>
                  <a:tcPr/>
                </a:tc>
                <a:tc>
                  <a:txBody>
                    <a:bodyPr/>
                    <a:lstStyle/>
                    <a:p>
                      <a:r>
                        <a:rPr lang="en-AU" sz="1600" dirty="0" smtClean="0"/>
                        <a:t>Test</a:t>
                      </a:r>
                      <a:endParaRPr lang="en-AU" sz="1600" dirty="0"/>
                    </a:p>
                  </a:txBody>
                  <a:tcPr/>
                </a:tc>
                <a:extLst>
                  <a:ext uri="{0D108BD9-81ED-4DB2-BD59-A6C34878D82A}">
                    <a16:rowId xmlns:a16="http://schemas.microsoft.com/office/drawing/2014/main" val="3688232217"/>
                  </a:ext>
                </a:extLst>
              </a:tr>
              <a:tr h="370840">
                <a:tc>
                  <a:txBody>
                    <a:bodyPr/>
                    <a:lstStyle/>
                    <a:p>
                      <a:r>
                        <a:rPr lang="en-AU" sz="1600" dirty="0" smtClean="0"/>
                        <a:t>Group</a:t>
                      </a:r>
                      <a:r>
                        <a:rPr lang="en-AU" sz="1600" baseline="0" dirty="0" smtClean="0"/>
                        <a:t> Differences</a:t>
                      </a:r>
                      <a:endParaRPr lang="en-AU" sz="1600" dirty="0"/>
                    </a:p>
                  </a:txBody>
                  <a:tcPr/>
                </a:tc>
                <a:tc>
                  <a:txBody>
                    <a:bodyPr/>
                    <a:lstStyle/>
                    <a:p>
                      <a:r>
                        <a:rPr lang="en-AU" sz="1600" dirty="0" smtClean="0"/>
                        <a:t>DV</a:t>
                      </a:r>
                      <a:r>
                        <a:rPr lang="en-AU" sz="1600" baseline="0" dirty="0" smtClean="0"/>
                        <a:t> –</a:t>
                      </a:r>
                    </a:p>
                    <a:p>
                      <a:r>
                        <a:rPr lang="en-AU" sz="1600" dirty="0" smtClean="0"/>
                        <a:t>Continuous</a:t>
                      </a:r>
                      <a:r>
                        <a:rPr lang="en-AU" sz="1600" baseline="0" dirty="0" smtClean="0"/>
                        <a:t> Interval</a:t>
                      </a:r>
                      <a:endParaRPr lang="en-AU" sz="1600" dirty="0"/>
                    </a:p>
                  </a:txBody>
                  <a:tcPr/>
                </a:tc>
                <a:tc>
                  <a:txBody>
                    <a:bodyPr/>
                    <a:lstStyle/>
                    <a:p>
                      <a:r>
                        <a:rPr lang="en-AU" sz="1600" dirty="0" smtClean="0"/>
                        <a:t>IV</a:t>
                      </a:r>
                    </a:p>
                    <a:p>
                      <a:r>
                        <a:rPr lang="en-AU" sz="1600" dirty="0" smtClean="0"/>
                        <a:t>Categorical</a:t>
                      </a:r>
                      <a:r>
                        <a:rPr lang="en-AU" sz="1600" baseline="0" dirty="0" smtClean="0"/>
                        <a:t> Nominal</a:t>
                      </a:r>
                      <a:endParaRPr lang="en-AU" sz="1600" dirty="0"/>
                    </a:p>
                  </a:txBody>
                  <a:tcPr/>
                </a:tc>
                <a:tc>
                  <a:txBody>
                    <a:bodyPr/>
                    <a:lstStyle/>
                    <a:p>
                      <a:r>
                        <a:rPr lang="en-AU" sz="1600" dirty="0" smtClean="0"/>
                        <a:t>1</a:t>
                      </a:r>
                      <a:endParaRPr lang="en-AU" sz="1600" dirty="0"/>
                    </a:p>
                  </a:txBody>
                  <a:tcPr/>
                </a:tc>
                <a:tc>
                  <a:txBody>
                    <a:bodyPr/>
                    <a:lstStyle/>
                    <a:p>
                      <a:r>
                        <a:rPr lang="en-AU" sz="1600" dirty="0" smtClean="0"/>
                        <a:t>2</a:t>
                      </a:r>
                      <a:endParaRPr lang="en-AU" sz="1600" dirty="0"/>
                    </a:p>
                  </a:txBody>
                  <a:tcPr/>
                </a:tc>
                <a:tc>
                  <a:txBody>
                    <a:bodyPr/>
                    <a:lstStyle/>
                    <a:p>
                      <a:r>
                        <a:rPr lang="en-AU" sz="1600" dirty="0" smtClean="0"/>
                        <a:t>Between</a:t>
                      </a:r>
                      <a:endParaRPr lang="en-AU" sz="1600" dirty="0"/>
                    </a:p>
                  </a:txBody>
                  <a:tcPr/>
                </a:tc>
                <a:tc>
                  <a:txBody>
                    <a:bodyPr/>
                    <a:lstStyle/>
                    <a:p>
                      <a:r>
                        <a:rPr lang="en-AU" sz="1600" dirty="0" smtClean="0"/>
                        <a:t>Independent Groups t-test</a:t>
                      </a:r>
                      <a:endParaRPr lang="en-AU" sz="1600" dirty="0"/>
                    </a:p>
                  </a:txBody>
                  <a:tcPr/>
                </a:tc>
                <a:extLst>
                  <a:ext uri="{0D108BD9-81ED-4DB2-BD59-A6C34878D82A}">
                    <a16:rowId xmlns:a16="http://schemas.microsoft.com/office/drawing/2014/main" val="3255607760"/>
                  </a:ext>
                </a:extLst>
              </a:tr>
            </a:tbl>
          </a:graphicData>
        </a:graphic>
      </p:graphicFrame>
    </p:spTree>
    <p:extLst>
      <p:ext uri="{BB962C8B-B14F-4D97-AF65-F5344CB8AC3E}">
        <p14:creationId xmlns:p14="http://schemas.microsoft.com/office/powerpoint/2010/main" val="11964172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87910" y="422031"/>
            <a:ext cx="3554178" cy="523220"/>
          </a:xfrm>
          <a:prstGeom prst="rect">
            <a:avLst/>
          </a:prstGeom>
          <a:noFill/>
        </p:spPr>
        <p:txBody>
          <a:bodyPr wrap="none" rtlCol="0">
            <a:spAutoFit/>
          </a:bodyPr>
          <a:lstStyle/>
          <a:p>
            <a:r>
              <a:rPr lang="en-AU" sz="2800" dirty="0" smtClean="0">
                <a:solidFill>
                  <a:srgbClr val="FFC000"/>
                </a:solidFill>
              </a:rPr>
              <a:t>Statistical Analysis</a:t>
            </a:r>
            <a:endParaRPr lang="en-AU" sz="2800" dirty="0">
              <a:solidFill>
                <a:srgbClr val="FFC000"/>
              </a:solidFill>
            </a:endParaRPr>
          </a:p>
        </p:txBody>
      </p:sp>
      <p:sp>
        <p:nvSpPr>
          <p:cNvPr id="8" name="TextBox 7"/>
          <p:cNvSpPr txBox="1"/>
          <p:nvPr/>
        </p:nvSpPr>
        <p:spPr>
          <a:xfrm>
            <a:off x="529250" y="3086061"/>
            <a:ext cx="4989779" cy="830997"/>
          </a:xfrm>
          <a:prstGeom prst="rect">
            <a:avLst/>
          </a:prstGeom>
          <a:noFill/>
        </p:spPr>
        <p:txBody>
          <a:bodyPr wrap="square" rtlCol="0">
            <a:spAutoFit/>
          </a:bodyPr>
          <a:lstStyle/>
          <a:p>
            <a:r>
              <a:rPr lang="en-AU" sz="2400" dirty="0" smtClean="0"/>
              <a:t>Can now statistically evaluate the hypotheses of the study</a:t>
            </a:r>
            <a:endParaRPr lang="en-AU" sz="2400" dirty="0"/>
          </a:p>
        </p:txBody>
      </p:sp>
      <p:sp>
        <p:nvSpPr>
          <p:cNvPr id="9" name="TextBox 8"/>
          <p:cNvSpPr txBox="1"/>
          <p:nvPr/>
        </p:nvSpPr>
        <p:spPr>
          <a:xfrm>
            <a:off x="622263" y="5295036"/>
            <a:ext cx="11236570" cy="707886"/>
          </a:xfrm>
          <a:prstGeom prst="rect">
            <a:avLst/>
          </a:prstGeom>
          <a:noFill/>
        </p:spPr>
        <p:txBody>
          <a:bodyPr wrap="square" rtlCol="0">
            <a:spAutoFit/>
          </a:bodyPr>
          <a:lstStyle/>
          <a:p>
            <a:r>
              <a:rPr lang="en-AU" sz="2000" dirty="0" smtClean="0">
                <a:solidFill>
                  <a:srgbClr val="0070C0"/>
                </a:solidFill>
              </a:rPr>
              <a:t>When Study in Quiet: Test Quiet &gt; Test Music   </a:t>
            </a:r>
            <a:r>
              <a:rPr lang="en-AU" sz="2000" dirty="0" smtClean="0">
                <a:solidFill>
                  <a:srgbClr val="7030A0"/>
                </a:solidFill>
              </a:rPr>
              <a:t>t (18) = 6.69. </a:t>
            </a:r>
            <a:r>
              <a:rPr lang="en-AU" sz="2000" b="1" dirty="0" smtClean="0">
                <a:solidFill>
                  <a:srgbClr val="7030A0"/>
                </a:solidFill>
              </a:rPr>
              <a:t>p &lt; .001 </a:t>
            </a:r>
            <a:r>
              <a:rPr lang="en-AU" sz="2000" dirty="0" smtClean="0">
                <a:solidFill>
                  <a:srgbClr val="C00000"/>
                </a:solidFill>
              </a:rPr>
              <a:t>Reject</a:t>
            </a:r>
          </a:p>
          <a:p>
            <a:r>
              <a:rPr lang="en-AU" sz="2000" dirty="0" smtClean="0">
                <a:solidFill>
                  <a:srgbClr val="0070C0"/>
                </a:solidFill>
              </a:rPr>
              <a:t>When Study in Music: Test Music &gt; Test Quiet   </a:t>
            </a:r>
            <a:r>
              <a:rPr lang="en-AU" sz="2000" dirty="0">
                <a:solidFill>
                  <a:srgbClr val="7030A0"/>
                </a:solidFill>
              </a:rPr>
              <a:t>t (18) = </a:t>
            </a:r>
            <a:r>
              <a:rPr lang="en-AU" sz="2000" dirty="0" smtClean="0">
                <a:solidFill>
                  <a:srgbClr val="7030A0"/>
                </a:solidFill>
              </a:rPr>
              <a:t>4.09. </a:t>
            </a:r>
            <a:r>
              <a:rPr lang="en-AU" sz="2000" b="1" dirty="0">
                <a:solidFill>
                  <a:srgbClr val="7030A0"/>
                </a:solidFill>
              </a:rPr>
              <a:t>p </a:t>
            </a:r>
            <a:r>
              <a:rPr lang="en-AU" sz="2000" b="1" dirty="0" smtClean="0">
                <a:solidFill>
                  <a:srgbClr val="7030A0"/>
                </a:solidFill>
              </a:rPr>
              <a:t>= </a:t>
            </a:r>
            <a:r>
              <a:rPr lang="en-AU" sz="2000" b="1" dirty="0">
                <a:solidFill>
                  <a:srgbClr val="7030A0"/>
                </a:solidFill>
              </a:rPr>
              <a:t>.001</a:t>
            </a:r>
            <a:r>
              <a:rPr lang="en-AU" sz="2000" b="1" dirty="0" smtClean="0">
                <a:solidFill>
                  <a:srgbClr val="7030A0"/>
                </a:solidFill>
              </a:rPr>
              <a:t> </a:t>
            </a:r>
            <a:r>
              <a:rPr lang="en-AU" sz="2000" dirty="0" smtClean="0">
                <a:solidFill>
                  <a:srgbClr val="C00000"/>
                </a:solidFill>
              </a:rPr>
              <a:t>Reject</a:t>
            </a:r>
            <a:endParaRPr lang="en-AU" sz="2000" dirty="0">
              <a:solidFill>
                <a:srgbClr val="C00000"/>
              </a:solidFill>
            </a:endParaRPr>
          </a:p>
        </p:txBody>
      </p:sp>
      <p:sp>
        <p:nvSpPr>
          <p:cNvPr id="3" name="Rectangle 2"/>
          <p:cNvSpPr/>
          <p:nvPr/>
        </p:nvSpPr>
        <p:spPr>
          <a:xfrm>
            <a:off x="622263" y="3917058"/>
            <a:ext cx="4803751" cy="830997"/>
          </a:xfrm>
          <a:prstGeom prst="rect">
            <a:avLst/>
          </a:prstGeom>
        </p:spPr>
        <p:txBody>
          <a:bodyPr wrap="none">
            <a:spAutoFit/>
          </a:bodyPr>
          <a:lstStyle/>
          <a:p>
            <a:pPr algn="ctr"/>
            <a:r>
              <a:rPr lang="en-AU" altLang="en-US" sz="2400" b="1" dirty="0">
                <a:solidFill>
                  <a:srgbClr val="00B050"/>
                </a:solidFill>
                <a:latin typeface="Times New Roman" panose="02020603050405020304" pitchFamily="18" charset="0"/>
              </a:rPr>
              <a:t>Can we reject the Null Hypothesis</a:t>
            </a:r>
            <a:r>
              <a:rPr lang="en-AU" altLang="en-US" sz="2400" b="1" dirty="0" smtClean="0">
                <a:solidFill>
                  <a:srgbClr val="00B050"/>
                </a:solidFill>
                <a:latin typeface="Times New Roman" panose="02020603050405020304" pitchFamily="18" charset="0"/>
              </a:rPr>
              <a:t>?</a:t>
            </a:r>
          </a:p>
          <a:p>
            <a:pPr algn="ctr"/>
            <a:r>
              <a:rPr lang="en-AU" altLang="en-US" sz="2400" b="1" dirty="0" smtClean="0">
                <a:solidFill>
                  <a:srgbClr val="00B050"/>
                </a:solidFill>
                <a:latin typeface="Times New Roman" panose="02020603050405020304" pitchFamily="18" charset="0"/>
              </a:rPr>
              <a:t>Is p &lt; .05</a:t>
            </a:r>
            <a:endParaRPr lang="en-AU" altLang="en-US" sz="2400" b="1" dirty="0">
              <a:solidFill>
                <a:srgbClr val="00B050"/>
              </a:solidFill>
              <a:latin typeface="Times New Roman" panose="02020603050405020304" pitchFamily="18" charset="0"/>
            </a:endParaRPr>
          </a:p>
        </p:txBody>
      </p:sp>
      <p:graphicFrame>
        <p:nvGraphicFramePr>
          <p:cNvPr id="10" name="Chart 9"/>
          <p:cNvGraphicFramePr>
            <a:graphicFrameLocks/>
          </p:cNvGraphicFramePr>
          <p:nvPr>
            <p:extLst/>
          </p:nvPr>
        </p:nvGraphicFramePr>
        <p:xfrm>
          <a:off x="6139615" y="1555095"/>
          <a:ext cx="5493061" cy="33845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Table 11"/>
          <p:cNvGraphicFramePr>
            <a:graphicFrameLocks noGrp="1"/>
          </p:cNvGraphicFramePr>
          <p:nvPr>
            <p:extLst/>
          </p:nvPr>
        </p:nvGraphicFramePr>
        <p:xfrm>
          <a:off x="682417" y="1685290"/>
          <a:ext cx="4743597" cy="1223076"/>
        </p:xfrm>
        <a:graphic>
          <a:graphicData uri="http://schemas.openxmlformats.org/drawingml/2006/table">
            <a:tbl>
              <a:tblPr firstRow="1" firstCol="1" bandRow="1">
                <a:tableStyleId>{5C22544A-7EE6-4342-B048-85BDC9FD1C3A}</a:tableStyleId>
              </a:tblPr>
              <a:tblGrid>
                <a:gridCol w="1776046">
                  <a:extLst>
                    <a:ext uri="{9D8B030D-6E8A-4147-A177-3AD203B41FA5}">
                      <a16:colId xmlns:a16="http://schemas.microsoft.com/office/drawing/2014/main" val="3344908902"/>
                    </a:ext>
                  </a:extLst>
                </a:gridCol>
                <a:gridCol w="1386352">
                  <a:extLst>
                    <a:ext uri="{9D8B030D-6E8A-4147-A177-3AD203B41FA5}">
                      <a16:colId xmlns:a16="http://schemas.microsoft.com/office/drawing/2014/main" val="2866478592"/>
                    </a:ext>
                  </a:extLst>
                </a:gridCol>
                <a:gridCol w="1581199">
                  <a:extLst>
                    <a:ext uri="{9D8B030D-6E8A-4147-A177-3AD203B41FA5}">
                      <a16:colId xmlns:a16="http://schemas.microsoft.com/office/drawing/2014/main" val="2249826473"/>
                    </a:ext>
                  </a:extLst>
                </a:gridCol>
              </a:tblGrid>
              <a:tr h="0">
                <a:tc>
                  <a:txBody>
                    <a:bodyPr/>
                    <a:lstStyle/>
                    <a:p>
                      <a:pPr>
                        <a:lnSpc>
                          <a:spcPct val="107000"/>
                        </a:lnSpc>
                        <a:spcAft>
                          <a:spcPts val="0"/>
                        </a:spcAft>
                      </a:pPr>
                      <a:r>
                        <a:rPr lang="en-AU" sz="1600">
                          <a:solidFill>
                            <a:schemeClr val="tx1"/>
                          </a:solidFill>
                          <a:effectLst/>
                        </a:rPr>
                        <a:t> </a:t>
                      </a:r>
                      <a:endParaRPr lang="en-A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lnSpc>
                          <a:spcPct val="107000"/>
                        </a:lnSpc>
                        <a:spcAft>
                          <a:spcPts val="0"/>
                        </a:spcAft>
                      </a:pPr>
                      <a:r>
                        <a:rPr lang="en-AU" sz="1600" dirty="0">
                          <a:solidFill>
                            <a:schemeClr val="tx1"/>
                          </a:solidFill>
                          <a:effectLst/>
                        </a:rPr>
                        <a:t>Study </a:t>
                      </a:r>
                      <a:r>
                        <a:rPr lang="en-AU" sz="1600" dirty="0" smtClean="0">
                          <a:solidFill>
                            <a:schemeClr val="tx1"/>
                          </a:solidFill>
                          <a:effectLst/>
                        </a:rPr>
                        <a:t>Context</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AU"/>
                    </a:p>
                  </a:txBody>
                  <a:tcPr/>
                </a:tc>
                <a:extLst>
                  <a:ext uri="{0D108BD9-81ED-4DB2-BD59-A6C34878D82A}">
                    <a16:rowId xmlns:a16="http://schemas.microsoft.com/office/drawing/2014/main" val="9020327"/>
                  </a:ext>
                </a:extLst>
              </a:tr>
              <a:tr h="0">
                <a:tc>
                  <a:txBody>
                    <a:bodyPr/>
                    <a:lstStyle/>
                    <a:p>
                      <a:pPr>
                        <a:lnSpc>
                          <a:spcPct val="107000"/>
                        </a:lnSpc>
                        <a:spcAft>
                          <a:spcPts val="0"/>
                        </a:spcAft>
                      </a:pPr>
                      <a:r>
                        <a:rPr lang="en-AU" sz="1600" dirty="0">
                          <a:solidFill>
                            <a:schemeClr val="tx1"/>
                          </a:solidFill>
                          <a:effectLst/>
                        </a:rPr>
                        <a:t>Test </a:t>
                      </a:r>
                      <a:r>
                        <a:rPr lang="en-AU" sz="1600" dirty="0" smtClean="0">
                          <a:solidFill>
                            <a:schemeClr val="tx1"/>
                          </a:solidFill>
                          <a:effectLst/>
                        </a:rPr>
                        <a:t>Context</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a:solidFill>
                            <a:schemeClr val="tx1"/>
                          </a:solidFill>
                          <a:effectLst/>
                        </a:rPr>
                        <a:t>Quiet</a:t>
                      </a:r>
                      <a:endParaRPr lang="en-A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dirty="0" smtClean="0">
                          <a:solidFill>
                            <a:schemeClr val="tx1"/>
                          </a:solidFill>
                          <a:effectLst/>
                          <a:latin typeface="+mn-lt"/>
                          <a:ea typeface="+mn-ea"/>
                          <a:cs typeface="+mn-cs"/>
                        </a:rPr>
                        <a:t>Music</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0191963"/>
                  </a:ext>
                </a:extLst>
              </a:tr>
              <a:tr h="0">
                <a:tc>
                  <a:txBody>
                    <a:bodyPr/>
                    <a:lstStyle/>
                    <a:p>
                      <a:pPr algn="r">
                        <a:lnSpc>
                          <a:spcPct val="107000"/>
                        </a:lnSpc>
                        <a:spcAft>
                          <a:spcPts val="0"/>
                        </a:spcAft>
                      </a:pPr>
                      <a:r>
                        <a:rPr lang="en-AU" sz="1600" b="0" dirty="0">
                          <a:solidFill>
                            <a:schemeClr val="tx1"/>
                          </a:solidFill>
                          <a:effectLst/>
                        </a:rPr>
                        <a:t>Quiet</a:t>
                      </a:r>
                      <a:endParaRPr lang="en-AU"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600" dirty="0">
                          <a:solidFill>
                            <a:schemeClr val="tx1"/>
                          </a:solidFill>
                          <a:effectLst/>
                        </a:rPr>
                        <a:t>.</a:t>
                      </a:r>
                      <a:r>
                        <a:rPr lang="en-AU" sz="1600" dirty="0" smtClean="0">
                          <a:solidFill>
                            <a:schemeClr val="tx1"/>
                          </a:solidFill>
                          <a:effectLst/>
                        </a:rPr>
                        <a:t>84 </a:t>
                      </a:r>
                      <a:r>
                        <a:rPr lang="en-AU" sz="1600" dirty="0">
                          <a:solidFill>
                            <a:schemeClr val="tx1"/>
                          </a:solidFill>
                          <a:effectLst/>
                        </a:rPr>
                        <a:t>(.05)</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600">
                          <a:solidFill>
                            <a:schemeClr val="tx1"/>
                          </a:solidFill>
                          <a:effectLst/>
                        </a:rPr>
                        <a:t>.50 (.24)</a:t>
                      </a:r>
                      <a:endParaRPr lang="en-A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56502673"/>
                  </a:ext>
                </a:extLst>
              </a:tr>
              <a:tr h="0">
                <a:tc>
                  <a:txBody>
                    <a:bodyPr/>
                    <a:lstStyle/>
                    <a:p>
                      <a:pPr algn="r">
                        <a:lnSpc>
                          <a:spcPct val="107000"/>
                        </a:lnSpc>
                        <a:spcAft>
                          <a:spcPts val="0"/>
                        </a:spcAft>
                      </a:pPr>
                      <a:r>
                        <a:rPr lang="en-AU" sz="1600" b="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rPr>
                        <a:t>Music</a:t>
                      </a:r>
                      <a:endParaRPr lang="en-AU" sz="1600" b="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dirty="0">
                          <a:solidFill>
                            <a:schemeClr val="tx1"/>
                          </a:solidFill>
                          <a:effectLst/>
                        </a:rPr>
                        <a:t>.</a:t>
                      </a:r>
                      <a:r>
                        <a:rPr lang="en-AU" sz="1600" dirty="0" smtClean="0">
                          <a:solidFill>
                            <a:schemeClr val="tx1"/>
                          </a:solidFill>
                          <a:effectLst/>
                        </a:rPr>
                        <a:t>44 (.18)</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dirty="0">
                          <a:solidFill>
                            <a:schemeClr val="tx1"/>
                          </a:solidFill>
                          <a:effectLst/>
                        </a:rPr>
                        <a:t>.</a:t>
                      </a:r>
                      <a:r>
                        <a:rPr lang="en-AU" sz="1600" dirty="0" smtClean="0">
                          <a:solidFill>
                            <a:schemeClr val="tx1"/>
                          </a:solidFill>
                          <a:effectLst/>
                        </a:rPr>
                        <a:t>82 </a:t>
                      </a:r>
                      <a:r>
                        <a:rPr lang="en-AU" sz="1600" dirty="0">
                          <a:solidFill>
                            <a:schemeClr val="tx1"/>
                          </a:solidFill>
                          <a:effectLst/>
                        </a:rPr>
                        <a:t>(.</a:t>
                      </a:r>
                      <a:r>
                        <a:rPr lang="en-AU" sz="1600" dirty="0" smtClean="0">
                          <a:solidFill>
                            <a:schemeClr val="tx1"/>
                          </a:solidFill>
                          <a:effectLst/>
                        </a:rPr>
                        <a:t>04)</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9071327"/>
                  </a:ext>
                </a:extLst>
              </a:tr>
              <a:tr h="0">
                <a:tc>
                  <a:txBody>
                    <a:bodyPr/>
                    <a:lstStyle/>
                    <a:p>
                      <a:pPr algn="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a:solidFill>
                            <a:schemeClr val="tx1"/>
                          </a:solidFill>
                          <a:effectLst/>
                        </a:rPr>
                        <a:t> </a:t>
                      </a:r>
                      <a:endParaRPr lang="en-A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261374890"/>
                  </a:ext>
                </a:extLst>
              </a:tr>
            </a:tbl>
          </a:graphicData>
        </a:graphic>
      </p:graphicFrame>
    </p:spTree>
    <p:extLst>
      <p:ext uri="{BB962C8B-B14F-4D97-AF65-F5344CB8AC3E}">
        <p14:creationId xmlns:p14="http://schemas.microsoft.com/office/powerpoint/2010/main" val="11484490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049" y="601175"/>
            <a:ext cx="6096000" cy="523220"/>
          </a:xfrm>
          <a:prstGeom prst="rect">
            <a:avLst/>
          </a:prstGeom>
        </p:spPr>
        <p:txBody>
          <a:bodyPr>
            <a:spAutoFit/>
          </a:bodyPr>
          <a:lstStyle/>
          <a:p>
            <a:pPr marL="285750" indent="-285750">
              <a:buFont typeface="Arial" panose="020B0604020202020204" pitchFamily="34" charset="0"/>
              <a:buChar char="•"/>
            </a:pPr>
            <a:r>
              <a:rPr lang="en-AU" sz="2800" dirty="0" smtClean="0">
                <a:solidFill>
                  <a:srgbClr val="7030A0"/>
                </a:solidFill>
              </a:rPr>
              <a:t>Draw Conclusions</a:t>
            </a:r>
            <a:endParaRPr lang="en-AU" sz="2800" dirty="0">
              <a:solidFill>
                <a:srgbClr val="7030A0"/>
              </a:solidFill>
            </a:endParaRPr>
          </a:p>
        </p:txBody>
      </p:sp>
      <p:sp>
        <p:nvSpPr>
          <p:cNvPr id="18" name="Rectangle 17"/>
          <p:cNvSpPr/>
          <p:nvPr/>
        </p:nvSpPr>
        <p:spPr>
          <a:xfrm>
            <a:off x="3712764" y="3812201"/>
            <a:ext cx="8106866" cy="2308324"/>
          </a:xfrm>
          <a:prstGeom prst="rect">
            <a:avLst/>
          </a:prstGeom>
        </p:spPr>
        <p:txBody>
          <a:bodyPr wrap="square">
            <a:spAutoFit/>
          </a:bodyPr>
          <a:lstStyle/>
          <a:p>
            <a:r>
              <a:rPr lang="en-AU" altLang="en-US" sz="2400" b="1" dirty="0" smtClean="0">
                <a:solidFill>
                  <a:srgbClr val="C00000"/>
                </a:solidFill>
                <a:latin typeface="Times New Roman" panose="02020603050405020304" pitchFamily="18" charset="0"/>
              </a:rPr>
              <a:t>Memory for meaningful text, as assessed through multiple choice tests is better when students learn and are tested in either the same quiet or music environments, than when they study in a quiet context and are tested with music in the background or when study music in the background and are tested in a quiet context.</a:t>
            </a:r>
          </a:p>
        </p:txBody>
      </p:sp>
      <p:grpSp>
        <p:nvGrpSpPr>
          <p:cNvPr id="22" name="Group 4"/>
          <p:cNvGrpSpPr>
            <a:grpSpLocks/>
          </p:cNvGrpSpPr>
          <p:nvPr/>
        </p:nvGrpSpPr>
        <p:grpSpPr bwMode="auto">
          <a:xfrm>
            <a:off x="415404" y="1641281"/>
            <a:ext cx="3297360" cy="2508419"/>
            <a:chOff x="791" y="1104"/>
            <a:chExt cx="4393" cy="3069"/>
          </a:xfrm>
        </p:grpSpPr>
        <p:sp>
          <p:nvSpPr>
            <p:cNvPr id="23" name="Text Box 5"/>
            <p:cNvSpPr txBox="1">
              <a:spLocks noChangeArrowheads="1"/>
            </p:cNvSpPr>
            <p:nvPr/>
          </p:nvSpPr>
          <p:spPr bwMode="auto">
            <a:xfrm>
              <a:off x="2160" y="1104"/>
              <a:ext cx="1392" cy="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AU" altLang="en-US" sz="1200" b="1" dirty="0">
                  <a:solidFill>
                    <a:srgbClr val="C00000"/>
                  </a:solidFill>
                  <a:latin typeface="Times New Roman" panose="02020603050405020304" pitchFamily="18" charset="0"/>
                </a:rPr>
                <a:t>Memory is better when study and test conditions match than when they mismatch</a:t>
              </a:r>
              <a:endParaRPr lang="en-US" altLang="en-US" sz="1200" b="1" dirty="0">
                <a:solidFill>
                  <a:srgbClr val="C00000"/>
                </a:solidFill>
                <a:latin typeface="Times New Roman" panose="02020603050405020304" pitchFamily="18" charset="0"/>
              </a:endParaRPr>
            </a:p>
          </p:txBody>
        </p:sp>
        <p:sp>
          <p:nvSpPr>
            <p:cNvPr id="25" name="Text Box 7"/>
            <p:cNvSpPr txBox="1">
              <a:spLocks noChangeArrowheads="1"/>
            </p:cNvSpPr>
            <p:nvPr/>
          </p:nvSpPr>
          <p:spPr bwMode="auto">
            <a:xfrm>
              <a:off x="791" y="2403"/>
              <a:ext cx="1115"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smtClean="0">
                  <a:solidFill>
                    <a:srgbClr val="7030A0"/>
                  </a:solidFill>
                  <a:latin typeface="Times New Roman" panose="02020603050405020304" pitchFamily="18" charset="0"/>
                </a:rPr>
                <a:t>Data Match Theory</a:t>
              </a:r>
              <a:endParaRPr lang="en-US" altLang="en-US" sz="1200" dirty="0">
                <a:solidFill>
                  <a:srgbClr val="7030A0"/>
                </a:solidFill>
                <a:latin typeface="Times New Roman" panose="02020603050405020304" pitchFamily="18" charset="0"/>
              </a:endParaRPr>
            </a:p>
          </p:txBody>
        </p:sp>
        <p:sp>
          <p:nvSpPr>
            <p:cNvPr id="26" name="Text Box 8"/>
            <p:cNvSpPr txBox="1">
              <a:spLocks noChangeArrowheads="1"/>
            </p:cNvSpPr>
            <p:nvPr/>
          </p:nvSpPr>
          <p:spPr bwMode="auto">
            <a:xfrm>
              <a:off x="3792" y="2718"/>
              <a:ext cx="1392" cy="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smtClean="0">
                  <a:solidFill>
                    <a:srgbClr val="00B050"/>
                  </a:solidFill>
                  <a:latin typeface="Times New Roman" panose="02020603050405020304" pitchFamily="18" charset="0"/>
                </a:rPr>
                <a:t>Match &gt; Mismatch</a:t>
              </a:r>
              <a:endParaRPr lang="en-US" altLang="en-US" sz="1200" dirty="0">
                <a:solidFill>
                  <a:srgbClr val="00B050"/>
                </a:solidFill>
                <a:latin typeface="Times New Roman" panose="02020603050405020304" pitchFamily="18" charset="0"/>
              </a:endParaRPr>
            </a:p>
          </p:txBody>
        </p:sp>
        <p:cxnSp>
          <p:nvCxnSpPr>
            <p:cNvPr id="27" name="AutoShape 9"/>
            <p:cNvCxnSpPr>
              <a:cxnSpLocks noChangeShapeType="1"/>
              <a:stCxn id="23" idx="3"/>
              <a:endCxn id="26" idx="0"/>
            </p:cNvCxnSpPr>
            <p:nvPr/>
          </p:nvCxnSpPr>
          <p:spPr bwMode="auto">
            <a:xfrm>
              <a:off x="3552" y="1952"/>
              <a:ext cx="936" cy="76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AutoShape 10"/>
            <p:cNvCxnSpPr>
              <a:cxnSpLocks noChangeShapeType="1"/>
              <a:stCxn id="26" idx="2"/>
            </p:cNvCxnSpPr>
            <p:nvPr/>
          </p:nvCxnSpPr>
          <p:spPr bwMode="auto">
            <a:xfrm rot="5400000">
              <a:off x="3726" y="3205"/>
              <a:ext cx="685" cy="840"/>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AutoShape 11"/>
            <p:cNvCxnSpPr>
              <a:cxnSpLocks noChangeShapeType="1"/>
              <a:endCxn id="25" idx="2"/>
            </p:cNvCxnSpPr>
            <p:nvPr/>
          </p:nvCxnSpPr>
          <p:spPr bwMode="auto">
            <a:xfrm rot="10800000">
              <a:off x="1349" y="3195"/>
              <a:ext cx="1171" cy="978"/>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AutoShape 12"/>
            <p:cNvCxnSpPr>
              <a:cxnSpLocks noChangeShapeType="1"/>
              <a:stCxn id="25" idx="0"/>
              <a:endCxn id="23" idx="1"/>
            </p:cNvCxnSpPr>
            <p:nvPr/>
          </p:nvCxnSpPr>
          <p:spPr bwMode="auto">
            <a:xfrm rot="5400000" flipH="1" flipV="1">
              <a:off x="1528" y="1772"/>
              <a:ext cx="451" cy="811"/>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32" name="Chart 31"/>
          <p:cNvGraphicFramePr>
            <a:graphicFrameLocks/>
          </p:cNvGraphicFramePr>
          <p:nvPr>
            <p:extLst/>
          </p:nvPr>
        </p:nvGraphicFramePr>
        <p:xfrm>
          <a:off x="1671724" y="3646350"/>
          <a:ext cx="731426" cy="670774"/>
        </p:xfrm>
        <a:graphic>
          <a:graphicData uri="http://schemas.openxmlformats.org/drawingml/2006/chart">
            <c:chart xmlns:c="http://schemas.openxmlformats.org/drawingml/2006/chart" xmlns:r="http://schemas.openxmlformats.org/officeDocument/2006/relationships" r:id="rId2"/>
          </a:graphicData>
        </a:graphic>
      </p:graphicFrame>
      <p:sp>
        <p:nvSpPr>
          <p:cNvPr id="33" name="Rectangle 32"/>
          <p:cNvSpPr/>
          <p:nvPr/>
        </p:nvSpPr>
        <p:spPr>
          <a:xfrm>
            <a:off x="4868322" y="1580767"/>
            <a:ext cx="4831860" cy="923330"/>
          </a:xfrm>
          <a:prstGeom prst="rect">
            <a:avLst/>
          </a:prstGeom>
        </p:spPr>
        <p:txBody>
          <a:bodyPr wrap="square">
            <a:spAutoFit/>
          </a:bodyPr>
          <a:lstStyle/>
          <a:p>
            <a:r>
              <a:rPr lang="en-AU" altLang="en-US" b="1" dirty="0" smtClean="0">
                <a:solidFill>
                  <a:srgbClr val="0070C0"/>
                </a:solidFill>
                <a:latin typeface="Times New Roman" panose="02020603050405020304" pitchFamily="18" charset="0"/>
              </a:rPr>
              <a:t>For Multiple Choice test</a:t>
            </a:r>
          </a:p>
          <a:p>
            <a:r>
              <a:rPr lang="en-AU" altLang="en-US" b="1" dirty="0" smtClean="0">
                <a:solidFill>
                  <a:srgbClr val="0070C0"/>
                </a:solidFill>
                <a:latin typeface="Times New Roman" panose="02020603050405020304" pitchFamily="18" charset="0"/>
              </a:rPr>
              <a:t>In Quiet at Study: Test </a:t>
            </a:r>
            <a:r>
              <a:rPr lang="en-AU" altLang="en-US" b="1" dirty="0">
                <a:solidFill>
                  <a:srgbClr val="0070C0"/>
                </a:solidFill>
                <a:latin typeface="Times New Roman" panose="02020603050405020304" pitchFamily="18" charset="0"/>
              </a:rPr>
              <a:t>Quiet </a:t>
            </a:r>
            <a:r>
              <a:rPr lang="en-AU" altLang="en-US" b="1" dirty="0" smtClean="0">
                <a:solidFill>
                  <a:srgbClr val="0070C0"/>
                </a:solidFill>
                <a:latin typeface="Times New Roman" panose="02020603050405020304" pitchFamily="18" charset="0"/>
              </a:rPr>
              <a:t>&gt;Test Music   </a:t>
            </a:r>
          </a:p>
          <a:p>
            <a:r>
              <a:rPr lang="en-AU" altLang="en-US" b="1" dirty="0" smtClean="0">
                <a:solidFill>
                  <a:srgbClr val="0070C0"/>
                </a:solidFill>
                <a:latin typeface="Times New Roman" panose="02020603050405020304" pitchFamily="18" charset="0"/>
              </a:rPr>
              <a:t>In Music at Study: Test Music &gt; Test Quiet</a:t>
            </a:r>
            <a:endParaRPr lang="en-AU" altLang="en-US" b="1" dirty="0">
              <a:solidFill>
                <a:srgbClr val="0070C0"/>
              </a:solidFill>
              <a:latin typeface="Times New Roman" panose="02020603050405020304" pitchFamily="18" charset="0"/>
            </a:endParaRPr>
          </a:p>
        </p:txBody>
      </p:sp>
    </p:spTree>
    <p:extLst>
      <p:ext uri="{BB962C8B-B14F-4D97-AF65-F5344CB8AC3E}">
        <p14:creationId xmlns:p14="http://schemas.microsoft.com/office/powerpoint/2010/main" val="9686910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7661" y="503312"/>
            <a:ext cx="6096000" cy="954107"/>
          </a:xfrm>
          <a:prstGeom prst="rect">
            <a:avLst/>
          </a:prstGeom>
        </p:spPr>
        <p:txBody>
          <a:bodyPr>
            <a:spAutoFit/>
          </a:bodyPr>
          <a:lstStyle/>
          <a:p>
            <a:pPr algn="ctr"/>
            <a:r>
              <a:rPr lang="en-US" altLang="en-US" sz="2800" dirty="0" smtClean="0">
                <a:solidFill>
                  <a:srgbClr val="FFC000"/>
                </a:solidFill>
              </a:rPr>
              <a:t>Final Interlude </a:t>
            </a:r>
            <a:endParaRPr lang="en-US" altLang="en-US" sz="2800" dirty="0">
              <a:solidFill>
                <a:srgbClr val="FFC000"/>
              </a:solidFill>
            </a:endParaRPr>
          </a:p>
          <a:p>
            <a:pPr algn="ctr"/>
            <a:r>
              <a:rPr lang="en-US" altLang="en-US" sz="2800" dirty="0" smtClean="0">
                <a:solidFill>
                  <a:srgbClr val="FFC000"/>
                </a:solidFill>
              </a:rPr>
              <a:t>What about…….</a:t>
            </a:r>
            <a:endParaRPr lang="en-US" altLang="en-US" sz="2800" dirty="0">
              <a:solidFill>
                <a:srgbClr val="FFC000"/>
              </a:solidFill>
            </a:endParaRPr>
          </a:p>
        </p:txBody>
      </p:sp>
      <p:sp>
        <p:nvSpPr>
          <p:cNvPr id="3" name="TextBox 2"/>
          <p:cNvSpPr txBox="1"/>
          <p:nvPr/>
        </p:nvSpPr>
        <p:spPr>
          <a:xfrm>
            <a:off x="631059" y="2576681"/>
            <a:ext cx="10552756" cy="2677656"/>
          </a:xfrm>
          <a:prstGeom prst="rect">
            <a:avLst/>
          </a:prstGeom>
          <a:noFill/>
        </p:spPr>
        <p:txBody>
          <a:bodyPr wrap="square" rtlCol="0">
            <a:spAutoFit/>
          </a:bodyPr>
          <a:lstStyle/>
          <a:p>
            <a:r>
              <a:rPr lang="en-AU" sz="2400" dirty="0" smtClean="0">
                <a:solidFill>
                  <a:srgbClr val="00B0F0"/>
                </a:solidFill>
              </a:rPr>
              <a:t>Material: Does it work for maths, foreign language vocab, </a:t>
            </a:r>
            <a:r>
              <a:rPr lang="en-AU" sz="2400" dirty="0" err="1" smtClean="0">
                <a:solidFill>
                  <a:srgbClr val="00B0F0"/>
                </a:solidFill>
              </a:rPr>
              <a:t>etc</a:t>
            </a:r>
            <a:endParaRPr lang="en-AU" sz="2400" dirty="0" smtClean="0">
              <a:solidFill>
                <a:srgbClr val="00B0F0"/>
              </a:solidFill>
            </a:endParaRPr>
          </a:p>
          <a:p>
            <a:r>
              <a:rPr lang="en-AU" sz="2400" dirty="0" smtClean="0">
                <a:solidFill>
                  <a:srgbClr val="C00000"/>
                </a:solidFill>
              </a:rPr>
              <a:t>Realistic Context: Does it work if we use TV or phone beeps</a:t>
            </a:r>
          </a:p>
          <a:p>
            <a:r>
              <a:rPr lang="en-AU" sz="2400" dirty="0" smtClean="0">
                <a:solidFill>
                  <a:srgbClr val="C00000"/>
                </a:solidFill>
              </a:rPr>
              <a:t>Realistic Length: Does it work if study and test are a day, week, month apart</a:t>
            </a:r>
            <a:endParaRPr lang="en-AU" sz="2400" dirty="0" smtClean="0">
              <a:solidFill>
                <a:srgbClr val="FDBA12"/>
              </a:solidFill>
            </a:endParaRPr>
          </a:p>
          <a:p>
            <a:r>
              <a:rPr lang="en-AU" sz="2400" dirty="0" smtClean="0">
                <a:solidFill>
                  <a:srgbClr val="7030A0"/>
                </a:solidFill>
              </a:rPr>
              <a:t>Remember: Other test formats</a:t>
            </a:r>
          </a:p>
          <a:p>
            <a:endParaRPr lang="en-AU" sz="2400" dirty="0">
              <a:solidFill>
                <a:srgbClr val="7030A0"/>
              </a:solidFill>
            </a:endParaRPr>
          </a:p>
          <a:p>
            <a:r>
              <a:rPr lang="en-AU" sz="2400" dirty="0" smtClean="0">
                <a:solidFill>
                  <a:srgbClr val="00B050"/>
                </a:solidFill>
              </a:rPr>
              <a:t>Are other factors more important (e.g. amount of study)</a:t>
            </a:r>
            <a:endParaRPr lang="en-AU" sz="2400" dirty="0">
              <a:solidFill>
                <a:srgbClr val="00B050"/>
              </a:solidFill>
            </a:endParaRPr>
          </a:p>
        </p:txBody>
      </p:sp>
    </p:spTree>
    <p:extLst>
      <p:ext uri="{BB962C8B-B14F-4D97-AF65-F5344CB8AC3E}">
        <p14:creationId xmlns:p14="http://schemas.microsoft.com/office/powerpoint/2010/main" val="3582142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773364" y="278607"/>
            <a:ext cx="8229600" cy="900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400" dirty="0"/>
              <a:t>Concepts </a:t>
            </a:r>
            <a:r>
              <a:rPr lang="en-US" altLang="en-US" sz="4400" dirty="0" smtClean="0"/>
              <a:t>to </a:t>
            </a:r>
            <a:r>
              <a:rPr lang="en-US" altLang="en-US" sz="4400" dirty="0"/>
              <a:t>Variables</a:t>
            </a:r>
          </a:p>
        </p:txBody>
      </p:sp>
      <p:sp>
        <p:nvSpPr>
          <p:cNvPr id="6" name="Text Box 5"/>
          <p:cNvSpPr txBox="1">
            <a:spLocks noChangeArrowheads="1"/>
          </p:cNvSpPr>
          <p:nvPr/>
        </p:nvSpPr>
        <p:spPr bwMode="auto">
          <a:xfrm>
            <a:off x="702061" y="1445625"/>
            <a:ext cx="284725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Concepts:    </a:t>
            </a:r>
            <a:endParaRPr lang="en-AU" altLang="en-US" sz="2000" b="1" dirty="0" smtClean="0"/>
          </a:p>
          <a:p>
            <a:pPr eaLnBrk="1" hangingPunct="1"/>
            <a:r>
              <a:rPr lang="en-AU" altLang="en-US" sz="2000" b="1" dirty="0" smtClean="0"/>
              <a:t>Come </a:t>
            </a:r>
            <a:r>
              <a:rPr lang="en-AU" altLang="en-US" sz="2000" b="1" dirty="0"/>
              <a:t>from the theory</a:t>
            </a:r>
          </a:p>
        </p:txBody>
      </p:sp>
      <p:sp>
        <p:nvSpPr>
          <p:cNvPr id="7" name="Text Box 6"/>
          <p:cNvSpPr txBox="1">
            <a:spLocks noChangeArrowheads="1"/>
          </p:cNvSpPr>
          <p:nvPr/>
        </p:nvSpPr>
        <p:spPr bwMode="auto">
          <a:xfrm>
            <a:off x="4323192" y="1566882"/>
            <a:ext cx="2101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Operationalised</a:t>
            </a:r>
          </a:p>
        </p:txBody>
      </p:sp>
      <p:sp>
        <p:nvSpPr>
          <p:cNvPr id="8" name="Text Box 7"/>
          <p:cNvSpPr txBox="1">
            <a:spLocks noChangeArrowheads="1"/>
          </p:cNvSpPr>
          <p:nvPr/>
        </p:nvSpPr>
        <p:spPr bwMode="auto">
          <a:xfrm>
            <a:off x="7547566" y="1445625"/>
            <a:ext cx="303320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Variables:    </a:t>
            </a:r>
            <a:endParaRPr lang="en-AU" altLang="en-US" sz="2000" b="1" dirty="0" smtClean="0"/>
          </a:p>
          <a:p>
            <a:pPr eaLnBrk="1" hangingPunct="1"/>
            <a:r>
              <a:rPr lang="en-AU" altLang="en-US" sz="2000" b="1" dirty="0" smtClean="0"/>
              <a:t>Used </a:t>
            </a:r>
            <a:r>
              <a:rPr lang="en-AU" altLang="en-US" sz="2000" b="1" dirty="0"/>
              <a:t>in the Experiment</a:t>
            </a:r>
          </a:p>
        </p:txBody>
      </p:sp>
      <p:sp>
        <p:nvSpPr>
          <p:cNvPr id="9" name="Line 8"/>
          <p:cNvSpPr>
            <a:spLocks noChangeShapeType="1"/>
          </p:cNvSpPr>
          <p:nvPr/>
        </p:nvSpPr>
        <p:spPr bwMode="auto">
          <a:xfrm rot="16200000">
            <a:off x="3742424" y="1477190"/>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0" name="Line 9"/>
          <p:cNvSpPr>
            <a:spLocks noChangeShapeType="1"/>
          </p:cNvSpPr>
          <p:nvPr/>
        </p:nvSpPr>
        <p:spPr bwMode="auto">
          <a:xfrm rot="16200000">
            <a:off x="6986304" y="1369237"/>
            <a:ext cx="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3" name="Rectangle 4"/>
          <p:cNvSpPr>
            <a:spLocks noChangeArrowheads="1"/>
          </p:cNvSpPr>
          <p:nvPr/>
        </p:nvSpPr>
        <p:spPr bwMode="auto">
          <a:xfrm>
            <a:off x="1614904" y="2124733"/>
            <a:ext cx="825814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0" dirty="0" smtClean="0">
                <a:solidFill>
                  <a:srgbClr val="7030A0"/>
                </a:solidFill>
              </a:rPr>
              <a:t>Physical activity promotes psychological wellness.</a:t>
            </a:r>
          </a:p>
        </p:txBody>
      </p:sp>
      <p:sp>
        <p:nvSpPr>
          <p:cNvPr id="14" name="TextBox 13"/>
          <p:cNvSpPr txBox="1"/>
          <p:nvPr/>
        </p:nvSpPr>
        <p:spPr>
          <a:xfrm>
            <a:off x="1186249" y="2695220"/>
            <a:ext cx="1676741" cy="369332"/>
          </a:xfrm>
          <a:prstGeom prst="rect">
            <a:avLst/>
          </a:prstGeom>
          <a:noFill/>
        </p:spPr>
        <p:txBody>
          <a:bodyPr wrap="none" rtlCol="0">
            <a:spAutoFit/>
          </a:bodyPr>
          <a:lstStyle/>
          <a:p>
            <a:r>
              <a:rPr lang="en-AU" dirty="0" smtClean="0">
                <a:solidFill>
                  <a:srgbClr val="00B0F0"/>
                </a:solidFill>
              </a:rPr>
              <a:t>Physical Activity</a:t>
            </a:r>
            <a:endParaRPr lang="en-AU" dirty="0">
              <a:solidFill>
                <a:srgbClr val="00B0F0"/>
              </a:solidFill>
            </a:endParaRPr>
          </a:p>
        </p:txBody>
      </p:sp>
      <p:sp>
        <p:nvSpPr>
          <p:cNvPr id="15" name="TextBox 14"/>
          <p:cNvSpPr txBox="1"/>
          <p:nvPr/>
        </p:nvSpPr>
        <p:spPr>
          <a:xfrm>
            <a:off x="7547566" y="2496065"/>
            <a:ext cx="2517997" cy="923330"/>
          </a:xfrm>
          <a:prstGeom prst="rect">
            <a:avLst/>
          </a:prstGeom>
          <a:noFill/>
        </p:spPr>
        <p:txBody>
          <a:bodyPr wrap="none" rtlCol="0">
            <a:spAutoFit/>
          </a:bodyPr>
          <a:lstStyle/>
          <a:p>
            <a:r>
              <a:rPr lang="en-AU" dirty="0" smtClean="0">
                <a:solidFill>
                  <a:srgbClr val="00B0F0"/>
                </a:solidFill>
              </a:rPr>
              <a:t>10,000 Steps per day</a:t>
            </a:r>
          </a:p>
          <a:p>
            <a:r>
              <a:rPr lang="en-AU" dirty="0" smtClean="0">
                <a:solidFill>
                  <a:srgbClr val="00B0F0"/>
                </a:solidFill>
              </a:rPr>
              <a:t>30 min Gym 3 time week</a:t>
            </a:r>
          </a:p>
          <a:p>
            <a:r>
              <a:rPr lang="en-AU" dirty="0" smtClean="0">
                <a:solidFill>
                  <a:srgbClr val="00B0F0"/>
                </a:solidFill>
              </a:rPr>
              <a:t>Daily walk the dog</a:t>
            </a:r>
            <a:endParaRPr lang="en-AU" dirty="0">
              <a:solidFill>
                <a:srgbClr val="00B0F0"/>
              </a:solidFill>
            </a:endParaRPr>
          </a:p>
        </p:txBody>
      </p:sp>
      <p:sp>
        <p:nvSpPr>
          <p:cNvPr id="16" name="TextBox 15"/>
          <p:cNvSpPr txBox="1"/>
          <p:nvPr/>
        </p:nvSpPr>
        <p:spPr>
          <a:xfrm>
            <a:off x="969890" y="3679314"/>
            <a:ext cx="2311595" cy="369332"/>
          </a:xfrm>
          <a:prstGeom prst="rect">
            <a:avLst/>
          </a:prstGeom>
          <a:noFill/>
        </p:spPr>
        <p:txBody>
          <a:bodyPr wrap="none" rtlCol="0">
            <a:spAutoFit/>
          </a:bodyPr>
          <a:lstStyle/>
          <a:p>
            <a:r>
              <a:rPr lang="en-AU" dirty="0" smtClean="0">
                <a:solidFill>
                  <a:srgbClr val="00B050"/>
                </a:solidFill>
              </a:rPr>
              <a:t>Psychological Wellness</a:t>
            </a:r>
            <a:endParaRPr lang="en-AU" dirty="0">
              <a:solidFill>
                <a:srgbClr val="00B050"/>
              </a:solidFill>
            </a:endParaRPr>
          </a:p>
        </p:txBody>
      </p:sp>
      <p:sp>
        <p:nvSpPr>
          <p:cNvPr id="17" name="TextBox 16"/>
          <p:cNvSpPr txBox="1"/>
          <p:nvPr/>
        </p:nvSpPr>
        <p:spPr>
          <a:xfrm>
            <a:off x="7547566" y="3499439"/>
            <a:ext cx="3051989" cy="923330"/>
          </a:xfrm>
          <a:prstGeom prst="rect">
            <a:avLst/>
          </a:prstGeom>
          <a:noFill/>
        </p:spPr>
        <p:txBody>
          <a:bodyPr wrap="none" rtlCol="0">
            <a:spAutoFit/>
          </a:bodyPr>
          <a:lstStyle/>
          <a:p>
            <a:r>
              <a:rPr lang="en-AU" dirty="0" smtClean="0">
                <a:solidFill>
                  <a:srgbClr val="00B050"/>
                </a:solidFill>
              </a:rPr>
              <a:t>Psychological Wellbeing Scale</a:t>
            </a:r>
          </a:p>
          <a:p>
            <a:r>
              <a:rPr lang="en-AU" dirty="0" smtClean="0">
                <a:solidFill>
                  <a:srgbClr val="00B050"/>
                </a:solidFill>
              </a:rPr>
              <a:t>Beck Depression Inventory</a:t>
            </a:r>
          </a:p>
          <a:p>
            <a:r>
              <a:rPr lang="en-AU" dirty="0" smtClean="0">
                <a:solidFill>
                  <a:srgbClr val="00B050"/>
                </a:solidFill>
              </a:rPr>
              <a:t>Enjoyment in walking the dog</a:t>
            </a:r>
            <a:endParaRPr lang="en-AU" dirty="0">
              <a:solidFill>
                <a:srgbClr val="00B050"/>
              </a:solidFill>
            </a:endParaRPr>
          </a:p>
        </p:txBody>
      </p:sp>
      <p:sp>
        <p:nvSpPr>
          <p:cNvPr id="18" name="Text Box 6"/>
          <p:cNvSpPr txBox="1">
            <a:spLocks noChangeArrowheads="1"/>
          </p:cNvSpPr>
          <p:nvPr/>
        </p:nvSpPr>
        <p:spPr bwMode="auto">
          <a:xfrm>
            <a:off x="4323192" y="3073981"/>
            <a:ext cx="2101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Operationalised</a:t>
            </a:r>
          </a:p>
        </p:txBody>
      </p:sp>
      <p:sp>
        <p:nvSpPr>
          <p:cNvPr id="19" name="Line 8"/>
          <p:cNvSpPr>
            <a:spLocks noChangeShapeType="1"/>
          </p:cNvSpPr>
          <p:nvPr/>
        </p:nvSpPr>
        <p:spPr bwMode="auto">
          <a:xfrm rot="16200000">
            <a:off x="3742424" y="2984289"/>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 name="Line 9"/>
          <p:cNvSpPr>
            <a:spLocks noChangeShapeType="1"/>
          </p:cNvSpPr>
          <p:nvPr/>
        </p:nvSpPr>
        <p:spPr bwMode="auto">
          <a:xfrm rot="16200000">
            <a:off x="6986304" y="2876336"/>
            <a:ext cx="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 name="Rectangle 4"/>
          <p:cNvSpPr>
            <a:spLocks noChangeArrowheads="1"/>
          </p:cNvSpPr>
          <p:nvPr/>
        </p:nvSpPr>
        <p:spPr bwMode="auto">
          <a:xfrm>
            <a:off x="1614904" y="4435164"/>
            <a:ext cx="825814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smtClean="0">
                <a:solidFill>
                  <a:srgbClr val="7030A0"/>
                </a:solidFill>
              </a:rPr>
              <a:t>Walking 10,000 steps a day will lead to higher scores on the Psychological Wellbeing scale promotes psychological wellness.</a:t>
            </a:r>
          </a:p>
          <a:p>
            <a:pPr algn="ctr" eaLnBrk="1" hangingPunct="1"/>
            <a:endParaRPr lang="en-US" altLang="en-US" dirty="0">
              <a:solidFill>
                <a:srgbClr val="7030A0"/>
              </a:solidFill>
            </a:endParaRPr>
          </a:p>
          <a:p>
            <a:pPr algn="ctr" eaLnBrk="1" hangingPunct="1"/>
            <a:r>
              <a:rPr lang="en-US" altLang="en-US" dirty="0" smtClean="0">
                <a:solidFill>
                  <a:srgbClr val="7030A0"/>
                </a:solidFill>
              </a:rPr>
              <a:t>30 minutes in the gym three times a week will lead to more enjoyment in walking the dog</a:t>
            </a:r>
          </a:p>
          <a:p>
            <a:pPr algn="ctr" eaLnBrk="1" hangingPunct="1"/>
            <a:endParaRPr lang="en-US" altLang="en-US" dirty="0">
              <a:solidFill>
                <a:srgbClr val="7030A0"/>
              </a:solidFill>
            </a:endParaRPr>
          </a:p>
          <a:p>
            <a:pPr algn="ctr" eaLnBrk="1" hangingPunct="1"/>
            <a:r>
              <a:rPr lang="en-US" altLang="en-US" dirty="0" smtClean="0">
                <a:solidFill>
                  <a:srgbClr val="7030A0"/>
                </a:solidFill>
              </a:rPr>
              <a:t>Daily walking the dog will lead to lower scores on the Beck Depression Inventory</a:t>
            </a:r>
          </a:p>
        </p:txBody>
      </p:sp>
    </p:spTree>
    <p:extLst>
      <p:ext uri="{BB962C8B-B14F-4D97-AF65-F5344CB8AC3E}">
        <p14:creationId xmlns:p14="http://schemas.microsoft.com/office/powerpoint/2010/main" val="2151221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smtClean="0"/>
              <a:t>Types of Investigation</a:t>
            </a:r>
          </a:p>
        </p:txBody>
      </p:sp>
      <p:sp>
        <p:nvSpPr>
          <p:cNvPr id="3" name="TextBox 2"/>
          <p:cNvSpPr txBox="1"/>
          <p:nvPr/>
        </p:nvSpPr>
        <p:spPr>
          <a:xfrm>
            <a:off x="2118701" y="1550504"/>
            <a:ext cx="8340918" cy="3139321"/>
          </a:xfrm>
          <a:prstGeom prst="rect">
            <a:avLst/>
          </a:prstGeom>
          <a:noFill/>
        </p:spPr>
        <p:txBody>
          <a:bodyPr wrap="square" rtlCol="0">
            <a:spAutoFit/>
          </a:bodyPr>
          <a:lstStyle/>
          <a:p>
            <a:r>
              <a:rPr lang="en-AU" dirty="0" smtClean="0"/>
              <a:t>There are two broad ways of investigating a research question:</a:t>
            </a:r>
          </a:p>
          <a:p>
            <a:endParaRPr lang="en-AU" dirty="0" smtClean="0"/>
          </a:p>
          <a:p>
            <a:r>
              <a:rPr lang="en-AU" dirty="0" smtClean="0"/>
              <a:t>1) By observing </a:t>
            </a:r>
            <a:r>
              <a:rPr lang="en-AU" dirty="0" smtClean="0">
                <a:solidFill>
                  <a:srgbClr val="C00000"/>
                </a:solidFill>
              </a:rPr>
              <a:t>what naturally happens</a:t>
            </a:r>
          </a:p>
          <a:p>
            <a:endParaRPr lang="en-AU" dirty="0" smtClean="0"/>
          </a:p>
          <a:p>
            <a:r>
              <a:rPr lang="en-AU" dirty="0" smtClean="0"/>
              <a:t>2) By </a:t>
            </a:r>
            <a:r>
              <a:rPr lang="en-AU" dirty="0" smtClean="0">
                <a:solidFill>
                  <a:srgbClr val="7030A0"/>
                </a:solidFill>
              </a:rPr>
              <a:t>manipulating some aspect of the environment </a:t>
            </a:r>
            <a:r>
              <a:rPr lang="en-AU" dirty="0" smtClean="0"/>
              <a:t>and observing what effect it has on another variable of interest.</a:t>
            </a:r>
          </a:p>
          <a:p>
            <a:endParaRPr lang="en-AU" dirty="0"/>
          </a:p>
          <a:p>
            <a:r>
              <a:rPr lang="en-AU" dirty="0" smtClean="0">
                <a:solidFill>
                  <a:srgbClr val="C00000"/>
                </a:solidFill>
              </a:rPr>
              <a:t>Correlation designs </a:t>
            </a:r>
            <a:r>
              <a:rPr lang="en-AU" dirty="0" smtClean="0"/>
              <a:t>involve observing what naturally goes on in the world without directly interfering with it</a:t>
            </a:r>
          </a:p>
          <a:p>
            <a:endParaRPr lang="en-AU" dirty="0" smtClean="0"/>
          </a:p>
          <a:p>
            <a:r>
              <a:rPr lang="en-AU" dirty="0" smtClean="0">
                <a:solidFill>
                  <a:srgbClr val="7030A0"/>
                </a:solidFill>
              </a:rPr>
              <a:t>Experimental designs </a:t>
            </a:r>
            <a:r>
              <a:rPr lang="en-AU" dirty="0" smtClean="0"/>
              <a:t>involves direct manipulation of one or more variables</a:t>
            </a:r>
            <a:endParaRPr lang="en-AU" dirty="0"/>
          </a:p>
        </p:txBody>
      </p:sp>
      <p:sp>
        <p:nvSpPr>
          <p:cNvPr id="4" name="Rectangle 5"/>
          <p:cNvSpPr txBox="1">
            <a:spLocks noChangeArrowheads="1"/>
          </p:cNvSpPr>
          <p:nvPr/>
        </p:nvSpPr>
        <p:spPr>
          <a:xfrm>
            <a:off x="2174360" y="5176842"/>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600" dirty="0" smtClean="0">
                <a:solidFill>
                  <a:srgbClr val="00B050"/>
                </a:solidFill>
              </a:rPr>
              <a:t>Type of investigation is indicated by the way in which the research question is framed</a:t>
            </a:r>
          </a:p>
        </p:txBody>
      </p:sp>
    </p:spTree>
    <p:extLst>
      <p:ext uri="{BB962C8B-B14F-4D97-AF65-F5344CB8AC3E}">
        <p14:creationId xmlns:p14="http://schemas.microsoft.com/office/powerpoint/2010/main" val="330968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52950" y="684431"/>
            <a:ext cx="2572051" cy="461665"/>
          </a:xfrm>
          <a:prstGeom prst="rect">
            <a:avLst/>
          </a:prstGeom>
          <a:noFill/>
        </p:spPr>
        <p:txBody>
          <a:bodyPr wrap="none" rtlCol="0">
            <a:spAutoFit/>
          </a:bodyPr>
          <a:lstStyle/>
          <a:p>
            <a:r>
              <a:rPr lang="en-AU" sz="2400" b="1" dirty="0" smtClean="0">
                <a:solidFill>
                  <a:srgbClr val="7030A0"/>
                </a:solidFill>
              </a:rPr>
              <a:t>Research Question</a:t>
            </a:r>
          </a:p>
        </p:txBody>
      </p:sp>
      <p:sp>
        <p:nvSpPr>
          <p:cNvPr id="3" name="TextBox 2"/>
          <p:cNvSpPr txBox="1"/>
          <p:nvPr/>
        </p:nvSpPr>
        <p:spPr>
          <a:xfrm>
            <a:off x="1752600" y="1146096"/>
            <a:ext cx="3886770" cy="400110"/>
          </a:xfrm>
          <a:prstGeom prst="rect">
            <a:avLst/>
          </a:prstGeom>
          <a:noFill/>
        </p:spPr>
        <p:txBody>
          <a:bodyPr wrap="none" rtlCol="0">
            <a:spAutoFit/>
          </a:bodyPr>
          <a:lstStyle/>
          <a:p>
            <a:r>
              <a:rPr lang="en-AU" sz="2000" b="1" dirty="0" smtClean="0">
                <a:solidFill>
                  <a:srgbClr val="C00000"/>
                </a:solidFill>
              </a:rPr>
              <a:t>Differences (better than, less than)</a:t>
            </a:r>
          </a:p>
        </p:txBody>
      </p:sp>
      <p:sp>
        <p:nvSpPr>
          <p:cNvPr id="4" name="TextBox 3"/>
          <p:cNvSpPr txBox="1"/>
          <p:nvPr/>
        </p:nvSpPr>
        <p:spPr>
          <a:xfrm>
            <a:off x="7829550" y="1146096"/>
            <a:ext cx="3701975" cy="400110"/>
          </a:xfrm>
          <a:prstGeom prst="rect">
            <a:avLst/>
          </a:prstGeom>
          <a:noFill/>
        </p:spPr>
        <p:txBody>
          <a:bodyPr wrap="none" rtlCol="0">
            <a:spAutoFit/>
          </a:bodyPr>
          <a:lstStyle/>
          <a:p>
            <a:r>
              <a:rPr lang="en-AU" sz="2000" b="1" dirty="0" smtClean="0">
                <a:solidFill>
                  <a:srgbClr val="00B050"/>
                </a:solidFill>
              </a:rPr>
              <a:t>Relationships (positive, negative)</a:t>
            </a:r>
          </a:p>
        </p:txBody>
      </p:sp>
      <p:sp>
        <p:nvSpPr>
          <p:cNvPr id="5" name="TextBox 4"/>
          <p:cNvSpPr txBox="1"/>
          <p:nvPr/>
        </p:nvSpPr>
        <p:spPr>
          <a:xfrm>
            <a:off x="1713807" y="2582747"/>
            <a:ext cx="1865639" cy="369332"/>
          </a:xfrm>
          <a:prstGeom prst="rect">
            <a:avLst/>
          </a:prstGeom>
          <a:noFill/>
        </p:spPr>
        <p:txBody>
          <a:bodyPr wrap="none" rtlCol="0">
            <a:spAutoFit/>
          </a:bodyPr>
          <a:lstStyle/>
          <a:p>
            <a:r>
              <a:rPr lang="en-AU" dirty="0" smtClean="0">
                <a:solidFill>
                  <a:srgbClr val="C00000"/>
                </a:solidFill>
              </a:rPr>
              <a:t>Data Presentation</a:t>
            </a:r>
          </a:p>
        </p:txBody>
      </p:sp>
      <p:sp>
        <p:nvSpPr>
          <p:cNvPr id="6" name="TextBox 5"/>
          <p:cNvSpPr txBox="1"/>
          <p:nvPr/>
        </p:nvSpPr>
        <p:spPr>
          <a:xfrm>
            <a:off x="1713807" y="4800600"/>
            <a:ext cx="1007520" cy="369332"/>
          </a:xfrm>
          <a:prstGeom prst="rect">
            <a:avLst/>
          </a:prstGeom>
          <a:noFill/>
        </p:spPr>
        <p:txBody>
          <a:bodyPr wrap="none" rtlCol="0">
            <a:spAutoFit/>
          </a:bodyPr>
          <a:lstStyle/>
          <a:p>
            <a:r>
              <a:rPr lang="en-AU" dirty="0" smtClean="0">
                <a:solidFill>
                  <a:srgbClr val="C00000"/>
                </a:solidFill>
              </a:rPr>
              <a:t>Statistics</a:t>
            </a:r>
          </a:p>
        </p:txBody>
      </p:sp>
      <p:sp>
        <p:nvSpPr>
          <p:cNvPr id="7" name="TextBox 6"/>
          <p:cNvSpPr txBox="1"/>
          <p:nvPr/>
        </p:nvSpPr>
        <p:spPr>
          <a:xfrm>
            <a:off x="7695064" y="2563337"/>
            <a:ext cx="1865639" cy="369332"/>
          </a:xfrm>
          <a:prstGeom prst="rect">
            <a:avLst/>
          </a:prstGeom>
          <a:noFill/>
        </p:spPr>
        <p:txBody>
          <a:bodyPr wrap="none" rtlCol="0">
            <a:spAutoFit/>
          </a:bodyPr>
          <a:lstStyle/>
          <a:p>
            <a:r>
              <a:rPr lang="en-AU" dirty="0" smtClean="0">
                <a:solidFill>
                  <a:srgbClr val="00B050"/>
                </a:solidFill>
              </a:rPr>
              <a:t>Data Presentation</a:t>
            </a:r>
          </a:p>
        </p:txBody>
      </p:sp>
      <p:sp>
        <p:nvSpPr>
          <p:cNvPr id="8" name="TextBox 7"/>
          <p:cNvSpPr txBox="1"/>
          <p:nvPr/>
        </p:nvSpPr>
        <p:spPr>
          <a:xfrm>
            <a:off x="7829550" y="4841796"/>
            <a:ext cx="1007520" cy="369332"/>
          </a:xfrm>
          <a:prstGeom prst="rect">
            <a:avLst/>
          </a:prstGeom>
          <a:noFill/>
        </p:spPr>
        <p:txBody>
          <a:bodyPr wrap="none" rtlCol="0">
            <a:spAutoFit/>
          </a:bodyPr>
          <a:lstStyle/>
          <a:p>
            <a:r>
              <a:rPr lang="en-AU" dirty="0" smtClean="0">
                <a:solidFill>
                  <a:srgbClr val="00B050"/>
                </a:solidFill>
              </a:rPr>
              <a:t>Statistics</a:t>
            </a:r>
          </a:p>
        </p:txBody>
      </p:sp>
      <p:sp>
        <p:nvSpPr>
          <p:cNvPr id="9" name="TextBox 8"/>
          <p:cNvSpPr txBox="1"/>
          <p:nvPr/>
        </p:nvSpPr>
        <p:spPr>
          <a:xfrm>
            <a:off x="1713807" y="1578774"/>
            <a:ext cx="2027030" cy="923330"/>
          </a:xfrm>
          <a:prstGeom prst="rect">
            <a:avLst/>
          </a:prstGeom>
          <a:noFill/>
        </p:spPr>
        <p:txBody>
          <a:bodyPr wrap="none" rtlCol="0">
            <a:spAutoFit/>
          </a:bodyPr>
          <a:lstStyle/>
          <a:p>
            <a:r>
              <a:rPr lang="en-AU" dirty="0" smtClean="0">
                <a:solidFill>
                  <a:srgbClr val="C00000"/>
                </a:solidFill>
              </a:rPr>
              <a:t>Research Paradigm</a:t>
            </a:r>
            <a:r>
              <a:rPr lang="en-AU" dirty="0" smtClean="0"/>
              <a:t>:</a:t>
            </a:r>
          </a:p>
          <a:p>
            <a:r>
              <a:rPr lang="en-AU" dirty="0" smtClean="0"/>
              <a:t>Experimental</a:t>
            </a:r>
          </a:p>
          <a:p>
            <a:r>
              <a:rPr lang="en-AU" dirty="0" smtClean="0"/>
              <a:t>IVs and DV</a:t>
            </a:r>
          </a:p>
        </p:txBody>
      </p:sp>
      <p:sp>
        <p:nvSpPr>
          <p:cNvPr id="10" name="TextBox 9"/>
          <p:cNvSpPr txBox="1"/>
          <p:nvPr/>
        </p:nvSpPr>
        <p:spPr>
          <a:xfrm>
            <a:off x="7645628" y="1552758"/>
            <a:ext cx="1964512" cy="923330"/>
          </a:xfrm>
          <a:prstGeom prst="rect">
            <a:avLst/>
          </a:prstGeom>
          <a:noFill/>
        </p:spPr>
        <p:txBody>
          <a:bodyPr wrap="none" rtlCol="0">
            <a:spAutoFit/>
          </a:bodyPr>
          <a:lstStyle/>
          <a:p>
            <a:r>
              <a:rPr lang="en-AU" dirty="0" smtClean="0">
                <a:solidFill>
                  <a:srgbClr val="00B050"/>
                </a:solidFill>
              </a:rPr>
              <a:t>Research Paradigm</a:t>
            </a:r>
          </a:p>
          <a:p>
            <a:r>
              <a:rPr lang="en-AU" dirty="0" smtClean="0"/>
              <a:t>Correlational</a:t>
            </a:r>
          </a:p>
          <a:p>
            <a:r>
              <a:rPr lang="en-AU" dirty="0" smtClean="0"/>
              <a:t>DVs</a:t>
            </a:r>
          </a:p>
        </p:txBody>
      </p:sp>
      <p:graphicFrame>
        <p:nvGraphicFramePr>
          <p:cNvPr id="11" name="Chart 10"/>
          <p:cNvGraphicFramePr>
            <a:graphicFrameLocks/>
          </p:cNvGraphicFramePr>
          <p:nvPr>
            <p:extLst>
              <p:ext uri="{D42A27DB-BD31-4B8C-83A1-F6EECF244321}">
                <p14:modId xmlns:p14="http://schemas.microsoft.com/office/powerpoint/2010/main" val="3978783206"/>
              </p:ext>
            </p:extLst>
          </p:nvPr>
        </p:nvGraphicFramePr>
        <p:xfrm>
          <a:off x="7344852" y="3606976"/>
          <a:ext cx="2566064" cy="11936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extLst>
              <p:ext uri="{D42A27DB-BD31-4B8C-83A1-F6EECF244321}">
                <p14:modId xmlns:p14="http://schemas.microsoft.com/office/powerpoint/2010/main" val="3923228326"/>
              </p:ext>
            </p:extLst>
          </p:nvPr>
        </p:nvGraphicFramePr>
        <p:xfrm>
          <a:off x="325250" y="3557522"/>
          <a:ext cx="2434870" cy="12922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extLst>
              <p:ext uri="{D42A27DB-BD31-4B8C-83A1-F6EECF244321}">
                <p14:modId xmlns:p14="http://schemas.microsoft.com/office/powerpoint/2010/main" val="4270059637"/>
              </p:ext>
            </p:extLst>
          </p:nvPr>
        </p:nvGraphicFramePr>
        <p:xfrm>
          <a:off x="3087865" y="3606976"/>
          <a:ext cx="2434870" cy="12427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527059694"/>
              </p:ext>
            </p:extLst>
          </p:nvPr>
        </p:nvGraphicFramePr>
        <p:xfrm>
          <a:off x="407783" y="2952079"/>
          <a:ext cx="2438400" cy="571500"/>
        </p:xfrm>
        <a:graphic>
          <a:graphicData uri="http://schemas.openxmlformats.org/drawingml/2006/table">
            <a:tbl>
              <a:tblPr/>
              <a:tblGrid>
                <a:gridCol w="609600">
                  <a:extLst>
                    <a:ext uri="{9D8B030D-6E8A-4147-A177-3AD203B41FA5}">
                      <a16:colId xmlns:a16="http://schemas.microsoft.com/office/drawing/2014/main" val="1076135977"/>
                    </a:ext>
                  </a:extLst>
                </a:gridCol>
                <a:gridCol w="609600">
                  <a:extLst>
                    <a:ext uri="{9D8B030D-6E8A-4147-A177-3AD203B41FA5}">
                      <a16:colId xmlns:a16="http://schemas.microsoft.com/office/drawing/2014/main" val="4240894298"/>
                    </a:ext>
                  </a:extLst>
                </a:gridCol>
                <a:gridCol w="609600">
                  <a:extLst>
                    <a:ext uri="{9D8B030D-6E8A-4147-A177-3AD203B41FA5}">
                      <a16:colId xmlns:a16="http://schemas.microsoft.com/office/drawing/2014/main" val="1439872860"/>
                    </a:ext>
                  </a:extLst>
                </a:gridCol>
                <a:gridCol w="609600">
                  <a:extLst>
                    <a:ext uri="{9D8B030D-6E8A-4147-A177-3AD203B41FA5}">
                      <a16:colId xmlns:a16="http://schemas.microsoft.com/office/drawing/2014/main" val="1123747238"/>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2847825802"/>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5.952381</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3.095238</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8.142857</a:t>
                      </a:r>
                    </a:p>
                  </a:txBody>
                  <a:tcPr marL="9525" marR="9525" marT="9525" marB="0" anchor="b">
                    <a:lnL>
                      <a:noFill/>
                    </a:lnL>
                    <a:lnR>
                      <a:noFill/>
                    </a:lnR>
                    <a:lnT>
                      <a:noFill/>
                    </a:lnT>
                    <a:lnB>
                      <a:noFill/>
                    </a:lnB>
                  </a:tcPr>
                </a:tc>
                <a:extLst>
                  <a:ext uri="{0D108BD9-81ED-4DB2-BD59-A6C34878D82A}">
                    <a16:rowId xmlns:a16="http://schemas.microsoft.com/office/drawing/2014/main" val="1282363691"/>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4.095238</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3.047619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7.142857</a:t>
                      </a:r>
                    </a:p>
                  </a:txBody>
                  <a:tcPr marL="9525" marR="9525" marT="9525" marB="0" anchor="b">
                    <a:lnL>
                      <a:noFill/>
                    </a:lnL>
                    <a:lnR>
                      <a:noFill/>
                    </a:lnR>
                    <a:lnT>
                      <a:noFill/>
                    </a:lnT>
                    <a:lnB>
                      <a:noFill/>
                    </a:lnB>
                  </a:tcPr>
                </a:tc>
                <a:extLst>
                  <a:ext uri="{0D108BD9-81ED-4DB2-BD59-A6C34878D82A}">
                    <a16:rowId xmlns:a16="http://schemas.microsoft.com/office/drawing/2014/main" val="143098065"/>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97022943"/>
              </p:ext>
            </p:extLst>
          </p:nvPr>
        </p:nvGraphicFramePr>
        <p:xfrm>
          <a:off x="3084335" y="2952079"/>
          <a:ext cx="2438400" cy="571500"/>
        </p:xfrm>
        <a:graphic>
          <a:graphicData uri="http://schemas.openxmlformats.org/drawingml/2006/table">
            <a:tbl>
              <a:tblPr/>
              <a:tblGrid>
                <a:gridCol w="609600">
                  <a:extLst>
                    <a:ext uri="{9D8B030D-6E8A-4147-A177-3AD203B41FA5}">
                      <a16:colId xmlns:a16="http://schemas.microsoft.com/office/drawing/2014/main" val="1393753732"/>
                    </a:ext>
                  </a:extLst>
                </a:gridCol>
                <a:gridCol w="609600">
                  <a:extLst>
                    <a:ext uri="{9D8B030D-6E8A-4147-A177-3AD203B41FA5}">
                      <a16:colId xmlns:a16="http://schemas.microsoft.com/office/drawing/2014/main" val="1515301505"/>
                    </a:ext>
                  </a:extLst>
                </a:gridCol>
                <a:gridCol w="609600">
                  <a:extLst>
                    <a:ext uri="{9D8B030D-6E8A-4147-A177-3AD203B41FA5}">
                      <a16:colId xmlns:a16="http://schemas.microsoft.com/office/drawing/2014/main" val="1214946579"/>
                    </a:ext>
                  </a:extLst>
                </a:gridCol>
                <a:gridCol w="609600">
                  <a:extLst>
                    <a:ext uri="{9D8B030D-6E8A-4147-A177-3AD203B41FA5}">
                      <a16:colId xmlns:a16="http://schemas.microsoft.com/office/drawing/2014/main" val="215479101"/>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553623936"/>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0.809524</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5.761905</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0.428571</a:t>
                      </a:r>
                    </a:p>
                  </a:txBody>
                  <a:tcPr marL="9525" marR="9525" marT="9525" marB="0" anchor="b">
                    <a:lnL>
                      <a:noFill/>
                    </a:lnL>
                    <a:lnR>
                      <a:noFill/>
                    </a:lnR>
                    <a:lnT>
                      <a:noFill/>
                    </a:lnT>
                    <a:lnB>
                      <a:noFill/>
                    </a:lnB>
                  </a:tcPr>
                </a:tc>
                <a:extLst>
                  <a:ext uri="{0D108BD9-81ED-4DB2-BD59-A6C34878D82A}">
                    <a16:rowId xmlns:a16="http://schemas.microsoft.com/office/drawing/2014/main" val="93517910"/>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1.857143</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4.571429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0.904762</a:t>
                      </a:r>
                    </a:p>
                  </a:txBody>
                  <a:tcPr marL="9525" marR="9525" marT="9525" marB="0" anchor="b">
                    <a:lnL>
                      <a:noFill/>
                    </a:lnL>
                    <a:lnR>
                      <a:noFill/>
                    </a:lnR>
                    <a:lnT>
                      <a:noFill/>
                    </a:lnT>
                    <a:lnB>
                      <a:noFill/>
                    </a:lnB>
                  </a:tcPr>
                </a:tc>
                <a:extLst>
                  <a:ext uri="{0D108BD9-81ED-4DB2-BD59-A6C34878D82A}">
                    <a16:rowId xmlns:a16="http://schemas.microsoft.com/office/drawing/2014/main" val="3470814697"/>
                  </a:ext>
                </a:extLst>
              </a:tr>
            </a:tbl>
          </a:graphicData>
        </a:graphic>
      </p:graphicFrame>
      <p:sp>
        <p:nvSpPr>
          <p:cNvPr id="18" name="TextBox 17"/>
          <p:cNvSpPr txBox="1"/>
          <p:nvPr/>
        </p:nvSpPr>
        <p:spPr>
          <a:xfrm>
            <a:off x="8105614" y="3053163"/>
            <a:ext cx="731456" cy="369332"/>
          </a:xfrm>
          <a:prstGeom prst="rect">
            <a:avLst/>
          </a:prstGeom>
          <a:noFill/>
        </p:spPr>
        <p:txBody>
          <a:bodyPr wrap="square" rtlCol="0">
            <a:spAutoFit/>
          </a:bodyPr>
          <a:lstStyle/>
          <a:p>
            <a:r>
              <a:rPr lang="en-AU" dirty="0" smtClean="0"/>
              <a:t>r =.41</a:t>
            </a:r>
            <a:endParaRPr lang="en-AU" dirty="0"/>
          </a:p>
        </p:txBody>
      </p:sp>
      <p:graphicFrame>
        <p:nvGraphicFramePr>
          <p:cNvPr id="19" name="Table 18"/>
          <p:cNvGraphicFramePr>
            <a:graphicFrameLocks noGrp="1"/>
          </p:cNvGraphicFramePr>
          <p:nvPr>
            <p:extLst>
              <p:ext uri="{D42A27DB-BD31-4B8C-83A1-F6EECF244321}">
                <p14:modId xmlns:p14="http://schemas.microsoft.com/office/powerpoint/2010/main" val="3328005666"/>
              </p:ext>
            </p:extLst>
          </p:nvPr>
        </p:nvGraphicFramePr>
        <p:xfrm>
          <a:off x="104766" y="5385932"/>
          <a:ext cx="6140104" cy="1381760"/>
        </p:xfrm>
        <a:graphic>
          <a:graphicData uri="http://schemas.openxmlformats.org/drawingml/2006/table">
            <a:tbl>
              <a:tblPr firstRow="1" bandRow="1">
                <a:tableStyleId>{5C22544A-7EE6-4342-B048-85BDC9FD1C3A}</a:tableStyleId>
              </a:tblPr>
              <a:tblGrid>
                <a:gridCol w="1682404">
                  <a:extLst>
                    <a:ext uri="{9D8B030D-6E8A-4147-A177-3AD203B41FA5}">
                      <a16:colId xmlns:a16="http://schemas.microsoft.com/office/drawing/2014/main" val="4214703956"/>
                    </a:ext>
                  </a:extLst>
                </a:gridCol>
                <a:gridCol w="2076450">
                  <a:extLst>
                    <a:ext uri="{9D8B030D-6E8A-4147-A177-3AD203B41FA5}">
                      <a16:colId xmlns:a16="http://schemas.microsoft.com/office/drawing/2014/main" val="385117914"/>
                    </a:ext>
                  </a:extLst>
                </a:gridCol>
                <a:gridCol w="2381250">
                  <a:extLst>
                    <a:ext uri="{9D8B030D-6E8A-4147-A177-3AD203B41FA5}">
                      <a16:colId xmlns:a16="http://schemas.microsoft.com/office/drawing/2014/main" val="2550672729"/>
                    </a:ext>
                  </a:extLst>
                </a:gridCol>
              </a:tblGrid>
              <a:tr h="370840">
                <a:tc>
                  <a:txBody>
                    <a:bodyPr/>
                    <a:lstStyle/>
                    <a:p>
                      <a:endParaRPr lang="en-AU" dirty="0"/>
                    </a:p>
                  </a:txBody>
                  <a:tcPr/>
                </a:tc>
                <a:tc>
                  <a:txBody>
                    <a:bodyPr/>
                    <a:lstStyle/>
                    <a:p>
                      <a:r>
                        <a:rPr lang="en-AU" dirty="0" smtClean="0"/>
                        <a:t>Parametric</a:t>
                      </a:r>
                      <a:endParaRPr lang="en-AU" dirty="0"/>
                    </a:p>
                  </a:txBody>
                  <a:tcPr/>
                </a:tc>
                <a:tc>
                  <a:txBody>
                    <a:bodyPr/>
                    <a:lstStyle/>
                    <a:p>
                      <a:r>
                        <a:rPr lang="en-AU" dirty="0" smtClean="0"/>
                        <a:t>Non Parametric</a:t>
                      </a:r>
                      <a:endParaRPr lang="en-AU" dirty="0"/>
                    </a:p>
                  </a:txBody>
                  <a:tcPr/>
                </a:tc>
                <a:extLst>
                  <a:ext uri="{0D108BD9-81ED-4DB2-BD59-A6C34878D82A}">
                    <a16:rowId xmlns:a16="http://schemas.microsoft.com/office/drawing/2014/main" val="160628207"/>
                  </a:ext>
                </a:extLst>
              </a:tr>
              <a:tr h="370840">
                <a:tc>
                  <a:txBody>
                    <a:bodyPr/>
                    <a:lstStyle/>
                    <a:p>
                      <a:r>
                        <a:rPr lang="en-AU" dirty="0" smtClean="0"/>
                        <a:t>Independent</a:t>
                      </a:r>
                      <a:r>
                        <a:rPr lang="en-AU" baseline="0" dirty="0" smtClean="0"/>
                        <a:t> Groups</a:t>
                      </a:r>
                    </a:p>
                  </a:txBody>
                  <a:tcPr/>
                </a:tc>
                <a:tc>
                  <a:txBody>
                    <a:bodyPr/>
                    <a:lstStyle/>
                    <a:p>
                      <a:r>
                        <a:rPr lang="en-AU" dirty="0" smtClean="0"/>
                        <a:t>Independent Groups t-test</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smtClean="0"/>
                        <a:t>Wilcoxon</a:t>
                      </a:r>
                      <a:r>
                        <a:rPr lang="en-AU" sz="1800" baseline="0" dirty="0" smtClean="0"/>
                        <a:t> Signed Ranks</a:t>
                      </a:r>
                      <a:endParaRPr lang="en-AU" sz="1800" dirty="0" smtClean="0"/>
                    </a:p>
                  </a:txBody>
                  <a:tcPr/>
                </a:tc>
                <a:extLst>
                  <a:ext uri="{0D108BD9-81ED-4DB2-BD59-A6C34878D82A}">
                    <a16:rowId xmlns:a16="http://schemas.microsoft.com/office/drawing/2014/main" val="1144726105"/>
                  </a:ext>
                </a:extLst>
              </a:tr>
              <a:tr h="370840">
                <a:tc>
                  <a:txBody>
                    <a:bodyPr/>
                    <a:lstStyle/>
                    <a:p>
                      <a:r>
                        <a:rPr lang="en-AU" dirty="0" smtClean="0"/>
                        <a:t>Paired Sample</a:t>
                      </a:r>
                      <a:endParaRPr lang="en-AU" dirty="0"/>
                    </a:p>
                  </a:txBody>
                  <a:tcPr/>
                </a:tc>
                <a:tc>
                  <a:txBody>
                    <a:bodyPr/>
                    <a:lstStyle/>
                    <a:p>
                      <a:r>
                        <a:rPr lang="en-AU" dirty="0" smtClean="0"/>
                        <a:t>Paired-sample</a:t>
                      </a:r>
                      <a:r>
                        <a:rPr lang="en-AU" baseline="0" dirty="0" smtClean="0"/>
                        <a:t> t-test</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smtClean="0"/>
                        <a:t>Mann-Whitney U Test</a:t>
                      </a:r>
                    </a:p>
                  </a:txBody>
                  <a:tcPr/>
                </a:tc>
                <a:extLst>
                  <a:ext uri="{0D108BD9-81ED-4DB2-BD59-A6C34878D82A}">
                    <a16:rowId xmlns:a16="http://schemas.microsoft.com/office/drawing/2014/main" val="433967447"/>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1226826077"/>
              </p:ext>
            </p:extLst>
          </p:nvPr>
        </p:nvGraphicFramePr>
        <p:xfrm>
          <a:off x="6490651" y="5385932"/>
          <a:ext cx="4457700" cy="741680"/>
        </p:xfrm>
        <a:graphic>
          <a:graphicData uri="http://schemas.openxmlformats.org/drawingml/2006/table">
            <a:tbl>
              <a:tblPr firstRow="1" bandRow="1">
                <a:tableStyleId>{5C22544A-7EE6-4342-B048-85BDC9FD1C3A}</a:tableStyleId>
              </a:tblPr>
              <a:tblGrid>
                <a:gridCol w="2076450">
                  <a:extLst>
                    <a:ext uri="{9D8B030D-6E8A-4147-A177-3AD203B41FA5}">
                      <a16:colId xmlns:a16="http://schemas.microsoft.com/office/drawing/2014/main" val="385117914"/>
                    </a:ext>
                  </a:extLst>
                </a:gridCol>
                <a:gridCol w="2381250">
                  <a:extLst>
                    <a:ext uri="{9D8B030D-6E8A-4147-A177-3AD203B41FA5}">
                      <a16:colId xmlns:a16="http://schemas.microsoft.com/office/drawing/2014/main" val="2550672729"/>
                    </a:ext>
                  </a:extLst>
                </a:gridCol>
              </a:tblGrid>
              <a:tr h="370840">
                <a:tc>
                  <a:txBody>
                    <a:bodyPr/>
                    <a:lstStyle/>
                    <a:p>
                      <a:r>
                        <a:rPr lang="en-AU" dirty="0" smtClean="0"/>
                        <a:t>Parametric</a:t>
                      </a:r>
                      <a:endParaRPr lang="en-AU" dirty="0"/>
                    </a:p>
                  </a:txBody>
                  <a:tcPr/>
                </a:tc>
                <a:tc>
                  <a:txBody>
                    <a:bodyPr/>
                    <a:lstStyle/>
                    <a:p>
                      <a:r>
                        <a:rPr lang="en-AU" dirty="0" smtClean="0"/>
                        <a:t>Non Parametric</a:t>
                      </a:r>
                      <a:endParaRPr lang="en-AU" dirty="0"/>
                    </a:p>
                  </a:txBody>
                  <a:tcPr/>
                </a:tc>
                <a:extLst>
                  <a:ext uri="{0D108BD9-81ED-4DB2-BD59-A6C34878D82A}">
                    <a16:rowId xmlns:a16="http://schemas.microsoft.com/office/drawing/2014/main" val="160628207"/>
                  </a:ext>
                </a:extLst>
              </a:tr>
              <a:tr h="370840">
                <a:tc>
                  <a:txBody>
                    <a:bodyPr/>
                    <a:lstStyle/>
                    <a:p>
                      <a:r>
                        <a:rPr lang="en-AU" dirty="0" smtClean="0"/>
                        <a:t>Pearson Bivariate</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smtClean="0"/>
                        <a:t>Spearman’s Rho</a:t>
                      </a:r>
                    </a:p>
                  </a:txBody>
                  <a:tcPr/>
                </a:tc>
                <a:extLst>
                  <a:ext uri="{0D108BD9-81ED-4DB2-BD59-A6C34878D82A}">
                    <a16:rowId xmlns:a16="http://schemas.microsoft.com/office/drawing/2014/main" val="1144726105"/>
                  </a:ext>
                </a:extLst>
              </a:tr>
            </a:tbl>
          </a:graphicData>
        </a:graphic>
      </p:graphicFrame>
    </p:spTree>
    <p:extLst>
      <p:ext uri="{BB962C8B-B14F-4D97-AF65-F5344CB8AC3E}">
        <p14:creationId xmlns:p14="http://schemas.microsoft.com/office/powerpoint/2010/main" val="3296676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704646" y="2674555"/>
            <a:ext cx="2797616" cy="1577257"/>
          </a:xfrm>
          <a:prstGeom prst="rect">
            <a:avLst/>
          </a:prstGeom>
        </p:spPr>
      </p:pic>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391150" y="1729913"/>
            <a:ext cx="2952355" cy="284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0202" y="4725313"/>
            <a:ext cx="3193438" cy="954107"/>
          </a:xfrm>
          <a:prstGeom prst="rect">
            <a:avLst/>
          </a:prstGeom>
          <a:noFill/>
        </p:spPr>
        <p:txBody>
          <a:bodyPr wrap="none" rtlCol="0">
            <a:spAutoFit/>
          </a:bodyPr>
          <a:lstStyle/>
          <a:p>
            <a:r>
              <a:rPr lang="en-AU" sz="1400" dirty="0" err="1" smtClean="0"/>
              <a:t>Study:Hot</a:t>
            </a:r>
            <a:r>
              <a:rPr lang="en-AU" sz="1400" dirty="0" smtClean="0"/>
              <a:t> – Cold</a:t>
            </a:r>
          </a:p>
          <a:p>
            <a:r>
              <a:rPr lang="en-AU" sz="1400" dirty="0" smtClean="0"/>
              <a:t>Test: Hot ____ or Ground _____ </a:t>
            </a:r>
          </a:p>
          <a:p>
            <a:r>
              <a:rPr lang="en-AU" sz="1400" dirty="0" err="1" smtClean="0"/>
              <a:t>Study:Ground</a:t>
            </a:r>
            <a:r>
              <a:rPr lang="en-AU" sz="1400" dirty="0" smtClean="0"/>
              <a:t> – Cold</a:t>
            </a:r>
          </a:p>
          <a:p>
            <a:r>
              <a:rPr lang="en-AU" sz="1400" dirty="0" smtClean="0"/>
              <a:t>Test: </a:t>
            </a:r>
            <a:r>
              <a:rPr lang="en-AU" sz="1400" dirty="0"/>
              <a:t>Hot ____ or Ground _____ </a:t>
            </a:r>
          </a:p>
        </p:txBody>
      </p:sp>
      <p:sp>
        <p:nvSpPr>
          <p:cNvPr id="7" name="TextBox 6"/>
          <p:cNvSpPr txBox="1"/>
          <p:nvPr/>
        </p:nvSpPr>
        <p:spPr>
          <a:xfrm>
            <a:off x="4205578" y="4628146"/>
            <a:ext cx="2079352" cy="954107"/>
          </a:xfrm>
          <a:prstGeom prst="rect">
            <a:avLst/>
          </a:prstGeom>
          <a:noFill/>
        </p:spPr>
        <p:txBody>
          <a:bodyPr wrap="none" rtlCol="0">
            <a:spAutoFit/>
          </a:bodyPr>
          <a:lstStyle/>
          <a:p>
            <a:r>
              <a:rPr lang="en-AU" sz="1400" dirty="0" smtClean="0"/>
              <a:t>Study: Sober</a:t>
            </a:r>
          </a:p>
          <a:p>
            <a:r>
              <a:rPr lang="en-AU" sz="1400" dirty="0" smtClean="0"/>
              <a:t>Test: Sober or Drunk</a:t>
            </a:r>
          </a:p>
          <a:p>
            <a:r>
              <a:rPr lang="en-AU" sz="1400" dirty="0" smtClean="0"/>
              <a:t>Study: Drunk</a:t>
            </a:r>
          </a:p>
          <a:p>
            <a:r>
              <a:rPr lang="en-AU" sz="1400" dirty="0" smtClean="0"/>
              <a:t>Test: Sober or Drunk</a:t>
            </a:r>
            <a:endParaRPr lang="en-AU" sz="1400"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93796" y="2088288"/>
            <a:ext cx="2241665" cy="2127359"/>
          </a:xfrm>
          <a:prstGeom prst="rect">
            <a:avLst/>
          </a:prstGeom>
        </p:spPr>
      </p:pic>
      <p:sp>
        <p:nvSpPr>
          <p:cNvPr id="9" name="TextBox 8"/>
          <p:cNvSpPr txBox="1"/>
          <p:nvPr/>
        </p:nvSpPr>
        <p:spPr>
          <a:xfrm>
            <a:off x="7721380" y="4628145"/>
            <a:ext cx="2484783" cy="954107"/>
          </a:xfrm>
          <a:prstGeom prst="rect">
            <a:avLst/>
          </a:prstGeom>
          <a:noFill/>
        </p:spPr>
        <p:txBody>
          <a:bodyPr wrap="none" rtlCol="0">
            <a:spAutoFit/>
          </a:bodyPr>
          <a:lstStyle/>
          <a:p>
            <a:r>
              <a:rPr lang="en-AU" sz="1400" dirty="0" smtClean="0"/>
              <a:t>Study: Land</a:t>
            </a:r>
          </a:p>
          <a:p>
            <a:r>
              <a:rPr lang="en-AU" sz="1400" dirty="0" smtClean="0"/>
              <a:t>Test: Land or Underwater</a:t>
            </a:r>
          </a:p>
          <a:p>
            <a:r>
              <a:rPr lang="en-AU" sz="1400" dirty="0" smtClean="0"/>
              <a:t>Study: Underwater</a:t>
            </a:r>
          </a:p>
          <a:p>
            <a:r>
              <a:rPr lang="en-AU" sz="1400" dirty="0" smtClean="0"/>
              <a:t>Test: Land or Underwater</a:t>
            </a:r>
            <a:endParaRPr lang="en-AU" sz="1400" dirty="0"/>
          </a:p>
        </p:txBody>
      </p:sp>
      <p:sp>
        <p:nvSpPr>
          <p:cNvPr id="10" name="TextBox 9"/>
          <p:cNvSpPr txBox="1"/>
          <p:nvPr/>
        </p:nvSpPr>
        <p:spPr>
          <a:xfrm>
            <a:off x="568713" y="5829755"/>
            <a:ext cx="11070837" cy="923330"/>
          </a:xfrm>
          <a:prstGeom prst="rect">
            <a:avLst/>
          </a:prstGeom>
          <a:noFill/>
        </p:spPr>
        <p:txBody>
          <a:bodyPr wrap="square" rtlCol="0">
            <a:spAutoFit/>
          </a:bodyPr>
          <a:lstStyle/>
          <a:p>
            <a:r>
              <a:rPr lang="en-AU" dirty="0" smtClean="0">
                <a:solidFill>
                  <a:srgbClr val="7030A0"/>
                </a:solidFill>
              </a:rPr>
              <a:t>Theory: Memory is better when study and test conditions match than when they mismatch</a:t>
            </a:r>
          </a:p>
          <a:p>
            <a:r>
              <a:rPr lang="en-AU" dirty="0" smtClean="0">
                <a:solidFill>
                  <a:srgbClr val="7030A0"/>
                </a:solidFill>
              </a:rPr>
              <a:t>(There are differences in memory performance between when study and test conditions match than when they mismatch)</a:t>
            </a:r>
            <a:endParaRPr lang="en-AU" dirty="0">
              <a:solidFill>
                <a:srgbClr val="7030A0"/>
              </a:solidFill>
            </a:endParaRPr>
          </a:p>
        </p:txBody>
      </p:sp>
    </p:spTree>
    <p:extLst>
      <p:ext uri="{BB962C8B-B14F-4D97-AF65-F5344CB8AC3E}">
        <p14:creationId xmlns:p14="http://schemas.microsoft.com/office/powerpoint/2010/main" val="2300047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9881" y="2641926"/>
            <a:ext cx="9502346" cy="1976951"/>
          </a:xfrm>
          <a:prstGeom prst="rect">
            <a:avLst/>
          </a:prstGeom>
        </p:spPr>
        <p:txBody>
          <a:bodyPr wrap="square">
            <a:spAutoFit/>
          </a:bodyPr>
          <a:lstStyle/>
          <a:p>
            <a:pPr>
              <a:lnSpc>
                <a:spcPct val="107000"/>
              </a:lnSpc>
              <a:spcAft>
                <a:spcPts val="800"/>
              </a:spcAft>
            </a:pPr>
            <a:r>
              <a:rPr lang="en-AU" sz="2400" dirty="0" smtClean="0">
                <a:latin typeface="Calibri" panose="020F0502020204030204" pitchFamily="34" charset="0"/>
                <a:ea typeface="Calibri" panose="020F0502020204030204" pitchFamily="34" charset="0"/>
                <a:cs typeface="Times New Roman" panose="02020603050405020304" pitchFamily="18" charset="0"/>
              </a:rPr>
              <a:t>In an </a:t>
            </a:r>
            <a:r>
              <a:rPr lang="en-AU" sz="2400" dirty="0">
                <a:latin typeface="Calibri" panose="020F0502020204030204" pitchFamily="34" charset="0"/>
                <a:ea typeface="Calibri" panose="020F0502020204030204" pitchFamily="34" charset="0"/>
                <a:cs typeface="Times New Roman" panose="02020603050405020304" pitchFamily="18" charset="0"/>
              </a:rPr>
              <a:t>academic context, would learning be better when study and test conditions match than when they mismatch. </a:t>
            </a:r>
            <a:endParaRPr lang="en-AU" sz="24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dirty="0" smtClean="0">
                <a:latin typeface="Calibri" panose="020F0502020204030204" pitchFamily="34" charset="0"/>
                <a:ea typeface="Calibri" panose="020F0502020204030204" pitchFamily="34" charset="0"/>
                <a:cs typeface="Times New Roman" panose="02020603050405020304" pitchFamily="18" charset="0"/>
              </a:rPr>
              <a:t>(It </a:t>
            </a:r>
            <a:r>
              <a:rPr lang="en-AU" dirty="0">
                <a:latin typeface="Calibri" panose="020F0502020204030204" pitchFamily="34" charset="0"/>
                <a:ea typeface="Calibri" panose="020F0502020204030204" pitchFamily="34" charset="0"/>
                <a:cs typeface="Times New Roman" panose="02020603050405020304" pitchFamily="18" charset="0"/>
              </a:rPr>
              <a:t>should be noted that this question is never specifically addressed and we have to infer this from the background literature</a:t>
            </a:r>
            <a:r>
              <a:rPr lang="en-AU" dirty="0" smtClean="0">
                <a:latin typeface="Calibri" panose="020F0502020204030204" pitchFamily="34" charset="0"/>
                <a:ea typeface="Calibri" panose="020F0502020204030204" pitchFamily="34" charset="0"/>
                <a:cs typeface="Times New Roman" panose="02020603050405020304" pitchFamily="18" charset="0"/>
              </a:rPr>
              <a:t>.)</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048000" y="804888"/>
            <a:ext cx="6096000" cy="595932"/>
          </a:xfrm>
          <a:prstGeom prst="rect">
            <a:avLst/>
          </a:prstGeom>
        </p:spPr>
        <p:txBody>
          <a:bodyPr>
            <a:spAutoFit/>
          </a:bodyPr>
          <a:lstStyle/>
          <a:p>
            <a:pPr>
              <a:lnSpc>
                <a:spcPct val="107000"/>
              </a:lnSpc>
              <a:spcAft>
                <a:spcPts val="800"/>
              </a:spcAft>
            </a:pPr>
            <a:r>
              <a:rPr lang="en-AU" sz="3200"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What is the Research Question</a:t>
            </a:r>
            <a:endParaRPr lang="en-AU" sz="320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2387775" y="1790540"/>
            <a:ext cx="8023222" cy="461665"/>
          </a:xfrm>
          <a:prstGeom prst="rect">
            <a:avLst/>
          </a:prstGeom>
        </p:spPr>
        <p:txBody>
          <a:bodyPr wrap="none">
            <a:spAutoFit/>
          </a:bodyPr>
          <a:lstStyle/>
          <a:p>
            <a:r>
              <a:rPr lang="en-AU" sz="2400" dirty="0"/>
              <a:t>Does context dependent learning apply in an academic context</a:t>
            </a:r>
          </a:p>
        </p:txBody>
      </p:sp>
    </p:spTree>
    <p:extLst>
      <p:ext uri="{BB962C8B-B14F-4D97-AF65-F5344CB8AC3E}">
        <p14:creationId xmlns:p14="http://schemas.microsoft.com/office/powerpoint/2010/main" val="1124949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52950" y="684431"/>
            <a:ext cx="2572051" cy="461665"/>
          </a:xfrm>
          <a:prstGeom prst="rect">
            <a:avLst/>
          </a:prstGeom>
          <a:noFill/>
        </p:spPr>
        <p:txBody>
          <a:bodyPr wrap="none" rtlCol="0">
            <a:spAutoFit/>
          </a:bodyPr>
          <a:lstStyle/>
          <a:p>
            <a:r>
              <a:rPr lang="en-AU" sz="2400" b="1" dirty="0" smtClean="0">
                <a:solidFill>
                  <a:srgbClr val="7030A0"/>
                </a:solidFill>
              </a:rPr>
              <a:t>Research Question</a:t>
            </a:r>
          </a:p>
        </p:txBody>
      </p:sp>
      <p:sp>
        <p:nvSpPr>
          <p:cNvPr id="3" name="TextBox 2"/>
          <p:cNvSpPr txBox="1"/>
          <p:nvPr/>
        </p:nvSpPr>
        <p:spPr>
          <a:xfrm>
            <a:off x="1752600" y="1146096"/>
            <a:ext cx="1393971" cy="400110"/>
          </a:xfrm>
          <a:prstGeom prst="rect">
            <a:avLst/>
          </a:prstGeom>
          <a:noFill/>
        </p:spPr>
        <p:txBody>
          <a:bodyPr wrap="none" rtlCol="0">
            <a:spAutoFit/>
          </a:bodyPr>
          <a:lstStyle/>
          <a:p>
            <a:r>
              <a:rPr lang="en-AU" sz="2000" b="1" dirty="0" smtClean="0">
                <a:solidFill>
                  <a:srgbClr val="C00000"/>
                </a:solidFill>
              </a:rPr>
              <a:t>Differences</a:t>
            </a:r>
          </a:p>
        </p:txBody>
      </p:sp>
      <p:sp>
        <p:nvSpPr>
          <p:cNvPr id="5" name="TextBox 4"/>
          <p:cNvSpPr txBox="1"/>
          <p:nvPr/>
        </p:nvSpPr>
        <p:spPr>
          <a:xfrm>
            <a:off x="1713807" y="2582747"/>
            <a:ext cx="1865639" cy="369332"/>
          </a:xfrm>
          <a:prstGeom prst="rect">
            <a:avLst/>
          </a:prstGeom>
          <a:noFill/>
        </p:spPr>
        <p:txBody>
          <a:bodyPr wrap="none" rtlCol="0">
            <a:spAutoFit/>
          </a:bodyPr>
          <a:lstStyle/>
          <a:p>
            <a:r>
              <a:rPr lang="en-AU" dirty="0" smtClean="0">
                <a:solidFill>
                  <a:srgbClr val="C00000"/>
                </a:solidFill>
              </a:rPr>
              <a:t>Data Presentation</a:t>
            </a:r>
          </a:p>
        </p:txBody>
      </p:sp>
      <p:sp>
        <p:nvSpPr>
          <p:cNvPr id="6" name="TextBox 5"/>
          <p:cNvSpPr txBox="1"/>
          <p:nvPr/>
        </p:nvSpPr>
        <p:spPr>
          <a:xfrm>
            <a:off x="1713807" y="4800600"/>
            <a:ext cx="1007520" cy="369332"/>
          </a:xfrm>
          <a:prstGeom prst="rect">
            <a:avLst/>
          </a:prstGeom>
          <a:noFill/>
        </p:spPr>
        <p:txBody>
          <a:bodyPr wrap="none" rtlCol="0">
            <a:spAutoFit/>
          </a:bodyPr>
          <a:lstStyle/>
          <a:p>
            <a:r>
              <a:rPr lang="en-AU" dirty="0" smtClean="0">
                <a:solidFill>
                  <a:srgbClr val="C00000"/>
                </a:solidFill>
              </a:rPr>
              <a:t>Statistics</a:t>
            </a:r>
          </a:p>
        </p:txBody>
      </p:sp>
      <p:sp>
        <p:nvSpPr>
          <p:cNvPr id="9" name="TextBox 8"/>
          <p:cNvSpPr txBox="1"/>
          <p:nvPr/>
        </p:nvSpPr>
        <p:spPr>
          <a:xfrm>
            <a:off x="1713807" y="1578774"/>
            <a:ext cx="2027030" cy="1107996"/>
          </a:xfrm>
          <a:prstGeom prst="rect">
            <a:avLst/>
          </a:prstGeom>
          <a:noFill/>
        </p:spPr>
        <p:txBody>
          <a:bodyPr wrap="none" rtlCol="0">
            <a:spAutoFit/>
          </a:bodyPr>
          <a:lstStyle/>
          <a:p>
            <a:r>
              <a:rPr lang="en-AU" dirty="0" smtClean="0">
                <a:solidFill>
                  <a:srgbClr val="C00000"/>
                </a:solidFill>
              </a:rPr>
              <a:t>Research Paradigm</a:t>
            </a:r>
            <a:r>
              <a:rPr lang="en-AU" dirty="0" smtClean="0"/>
              <a:t>:</a:t>
            </a:r>
          </a:p>
          <a:p>
            <a:r>
              <a:rPr lang="en-AU" sz="2400" dirty="0" smtClean="0"/>
              <a:t>Experimental</a:t>
            </a:r>
          </a:p>
          <a:p>
            <a:r>
              <a:rPr lang="en-AU" sz="2400" dirty="0" smtClean="0"/>
              <a:t>IVs and DV</a:t>
            </a:r>
          </a:p>
        </p:txBody>
      </p:sp>
      <p:graphicFrame>
        <p:nvGraphicFramePr>
          <p:cNvPr id="13" name="Chart 12"/>
          <p:cNvGraphicFramePr>
            <a:graphicFrameLocks/>
          </p:cNvGraphicFramePr>
          <p:nvPr>
            <p:extLst>
              <p:ext uri="{D42A27DB-BD31-4B8C-83A1-F6EECF244321}">
                <p14:modId xmlns:p14="http://schemas.microsoft.com/office/powerpoint/2010/main" val="3923228326"/>
              </p:ext>
            </p:extLst>
          </p:nvPr>
        </p:nvGraphicFramePr>
        <p:xfrm>
          <a:off x="325250" y="3557522"/>
          <a:ext cx="2434870" cy="12922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a:graphicFrameLocks/>
          </p:cNvGraphicFramePr>
          <p:nvPr>
            <p:extLst>
              <p:ext uri="{D42A27DB-BD31-4B8C-83A1-F6EECF244321}">
                <p14:modId xmlns:p14="http://schemas.microsoft.com/office/powerpoint/2010/main" val="4270059637"/>
              </p:ext>
            </p:extLst>
          </p:nvPr>
        </p:nvGraphicFramePr>
        <p:xfrm>
          <a:off x="3087865" y="3606976"/>
          <a:ext cx="2434870" cy="12427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527059694"/>
              </p:ext>
            </p:extLst>
          </p:nvPr>
        </p:nvGraphicFramePr>
        <p:xfrm>
          <a:off x="407783" y="2952079"/>
          <a:ext cx="2438400" cy="571500"/>
        </p:xfrm>
        <a:graphic>
          <a:graphicData uri="http://schemas.openxmlformats.org/drawingml/2006/table">
            <a:tbl>
              <a:tblPr/>
              <a:tblGrid>
                <a:gridCol w="609600">
                  <a:extLst>
                    <a:ext uri="{9D8B030D-6E8A-4147-A177-3AD203B41FA5}">
                      <a16:colId xmlns:a16="http://schemas.microsoft.com/office/drawing/2014/main" val="1076135977"/>
                    </a:ext>
                  </a:extLst>
                </a:gridCol>
                <a:gridCol w="609600">
                  <a:extLst>
                    <a:ext uri="{9D8B030D-6E8A-4147-A177-3AD203B41FA5}">
                      <a16:colId xmlns:a16="http://schemas.microsoft.com/office/drawing/2014/main" val="4240894298"/>
                    </a:ext>
                  </a:extLst>
                </a:gridCol>
                <a:gridCol w="609600">
                  <a:extLst>
                    <a:ext uri="{9D8B030D-6E8A-4147-A177-3AD203B41FA5}">
                      <a16:colId xmlns:a16="http://schemas.microsoft.com/office/drawing/2014/main" val="1439872860"/>
                    </a:ext>
                  </a:extLst>
                </a:gridCol>
                <a:gridCol w="609600">
                  <a:extLst>
                    <a:ext uri="{9D8B030D-6E8A-4147-A177-3AD203B41FA5}">
                      <a16:colId xmlns:a16="http://schemas.microsoft.com/office/drawing/2014/main" val="1123747238"/>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2847825802"/>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5.952381</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3.095238</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8.142857</a:t>
                      </a:r>
                    </a:p>
                  </a:txBody>
                  <a:tcPr marL="9525" marR="9525" marT="9525" marB="0" anchor="b">
                    <a:lnL>
                      <a:noFill/>
                    </a:lnL>
                    <a:lnR>
                      <a:noFill/>
                    </a:lnR>
                    <a:lnT>
                      <a:noFill/>
                    </a:lnT>
                    <a:lnB>
                      <a:noFill/>
                    </a:lnB>
                  </a:tcPr>
                </a:tc>
                <a:extLst>
                  <a:ext uri="{0D108BD9-81ED-4DB2-BD59-A6C34878D82A}">
                    <a16:rowId xmlns:a16="http://schemas.microsoft.com/office/drawing/2014/main" val="1282363691"/>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4.095238</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3.047619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7.142857</a:t>
                      </a:r>
                    </a:p>
                  </a:txBody>
                  <a:tcPr marL="9525" marR="9525" marT="9525" marB="0" anchor="b">
                    <a:lnL>
                      <a:noFill/>
                    </a:lnL>
                    <a:lnR>
                      <a:noFill/>
                    </a:lnR>
                    <a:lnT>
                      <a:noFill/>
                    </a:lnT>
                    <a:lnB>
                      <a:noFill/>
                    </a:lnB>
                  </a:tcPr>
                </a:tc>
                <a:extLst>
                  <a:ext uri="{0D108BD9-81ED-4DB2-BD59-A6C34878D82A}">
                    <a16:rowId xmlns:a16="http://schemas.microsoft.com/office/drawing/2014/main" val="143098065"/>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97022943"/>
              </p:ext>
            </p:extLst>
          </p:nvPr>
        </p:nvGraphicFramePr>
        <p:xfrm>
          <a:off x="3084335" y="2952079"/>
          <a:ext cx="2438400" cy="571500"/>
        </p:xfrm>
        <a:graphic>
          <a:graphicData uri="http://schemas.openxmlformats.org/drawingml/2006/table">
            <a:tbl>
              <a:tblPr/>
              <a:tblGrid>
                <a:gridCol w="609600">
                  <a:extLst>
                    <a:ext uri="{9D8B030D-6E8A-4147-A177-3AD203B41FA5}">
                      <a16:colId xmlns:a16="http://schemas.microsoft.com/office/drawing/2014/main" val="1393753732"/>
                    </a:ext>
                  </a:extLst>
                </a:gridCol>
                <a:gridCol w="609600">
                  <a:extLst>
                    <a:ext uri="{9D8B030D-6E8A-4147-A177-3AD203B41FA5}">
                      <a16:colId xmlns:a16="http://schemas.microsoft.com/office/drawing/2014/main" val="1515301505"/>
                    </a:ext>
                  </a:extLst>
                </a:gridCol>
                <a:gridCol w="609600">
                  <a:extLst>
                    <a:ext uri="{9D8B030D-6E8A-4147-A177-3AD203B41FA5}">
                      <a16:colId xmlns:a16="http://schemas.microsoft.com/office/drawing/2014/main" val="1214946579"/>
                    </a:ext>
                  </a:extLst>
                </a:gridCol>
                <a:gridCol w="609600">
                  <a:extLst>
                    <a:ext uri="{9D8B030D-6E8A-4147-A177-3AD203B41FA5}">
                      <a16:colId xmlns:a16="http://schemas.microsoft.com/office/drawing/2014/main" val="215479101"/>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553623936"/>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0.809524</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5.761905</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0.428571</a:t>
                      </a:r>
                    </a:p>
                  </a:txBody>
                  <a:tcPr marL="9525" marR="9525" marT="9525" marB="0" anchor="b">
                    <a:lnL>
                      <a:noFill/>
                    </a:lnL>
                    <a:lnR>
                      <a:noFill/>
                    </a:lnR>
                    <a:lnT>
                      <a:noFill/>
                    </a:lnT>
                    <a:lnB>
                      <a:noFill/>
                    </a:lnB>
                  </a:tcPr>
                </a:tc>
                <a:extLst>
                  <a:ext uri="{0D108BD9-81ED-4DB2-BD59-A6C34878D82A}">
                    <a16:rowId xmlns:a16="http://schemas.microsoft.com/office/drawing/2014/main" val="93517910"/>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1.857143</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4.571429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0.904762</a:t>
                      </a:r>
                    </a:p>
                  </a:txBody>
                  <a:tcPr marL="9525" marR="9525" marT="9525" marB="0" anchor="b">
                    <a:lnL>
                      <a:noFill/>
                    </a:lnL>
                    <a:lnR>
                      <a:noFill/>
                    </a:lnR>
                    <a:lnT>
                      <a:noFill/>
                    </a:lnT>
                    <a:lnB>
                      <a:noFill/>
                    </a:lnB>
                  </a:tcPr>
                </a:tc>
                <a:extLst>
                  <a:ext uri="{0D108BD9-81ED-4DB2-BD59-A6C34878D82A}">
                    <a16:rowId xmlns:a16="http://schemas.microsoft.com/office/drawing/2014/main" val="3470814697"/>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328005666"/>
              </p:ext>
            </p:extLst>
          </p:nvPr>
        </p:nvGraphicFramePr>
        <p:xfrm>
          <a:off x="104766" y="5385932"/>
          <a:ext cx="6140104" cy="1381760"/>
        </p:xfrm>
        <a:graphic>
          <a:graphicData uri="http://schemas.openxmlformats.org/drawingml/2006/table">
            <a:tbl>
              <a:tblPr firstRow="1" bandRow="1">
                <a:tableStyleId>{5C22544A-7EE6-4342-B048-85BDC9FD1C3A}</a:tableStyleId>
              </a:tblPr>
              <a:tblGrid>
                <a:gridCol w="1682404">
                  <a:extLst>
                    <a:ext uri="{9D8B030D-6E8A-4147-A177-3AD203B41FA5}">
                      <a16:colId xmlns:a16="http://schemas.microsoft.com/office/drawing/2014/main" val="4214703956"/>
                    </a:ext>
                  </a:extLst>
                </a:gridCol>
                <a:gridCol w="2076450">
                  <a:extLst>
                    <a:ext uri="{9D8B030D-6E8A-4147-A177-3AD203B41FA5}">
                      <a16:colId xmlns:a16="http://schemas.microsoft.com/office/drawing/2014/main" val="385117914"/>
                    </a:ext>
                  </a:extLst>
                </a:gridCol>
                <a:gridCol w="2381250">
                  <a:extLst>
                    <a:ext uri="{9D8B030D-6E8A-4147-A177-3AD203B41FA5}">
                      <a16:colId xmlns:a16="http://schemas.microsoft.com/office/drawing/2014/main" val="2550672729"/>
                    </a:ext>
                  </a:extLst>
                </a:gridCol>
              </a:tblGrid>
              <a:tr h="370840">
                <a:tc>
                  <a:txBody>
                    <a:bodyPr/>
                    <a:lstStyle/>
                    <a:p>
                      <a:endParaRPr lang="en-AU" dirty="0"/>
                    </a:p>
                  </a:txBody>
                  <a:tcPr/>
                </a:tc>
                <a:tc>
                  <a:txBody>
                    <a:bodyPr/>
                    <a:lstStyle/>
                    <a:p>
                      <a:r>
                        <a:rPr lang="en-AU" dirty="0" smtClean="0"/>
                        <a:t>Parametric</a:t>
                      </a:r>
                      <a:endParaRPr lang="en-AU" dirty="0"/>
                    </a:p>
                  </a:txBody>
                  <a:tcPr/>
                </a:tc>
                <a:tc>
                  <a:txBody>
                    <a:bodyPr/>
                    <a:lstStyle/>
                    <a:p>
                      <a:r>
                        <a:rPr lang="en-AU" dirty="0" smtClean="0"/>
                        <a:t>Non Parametric</a:t>
                      </a:r>
                      <a:endParaRPr lang="en-AU" dirty="0"/>
                    </a:p>
                  </a:txBody>
                  <a:tcPr/>
                </a:tc>
                <a:extLst>
                  <a:ext uri="{0D108BD9-81ED-4DB2-BD59-A6C34878D82A}">
                    <a16:rowId xmlns:a16="http://schemas.microsoft.com/office/drawing/2014/main" val="160628207"/>
                  </a:ext>
                </a:extLst>
              </a:tr>
              <a:tr h="370840">
                <a:tc>
                  <a:txBody>
                    <a:bodyPr/>
                    <a:lstStyle/>
                    <a:p>
                      <a:r>
                        <a:rPr lang="en-AU" dirty="0" smtClean="0"/>
                        <a:t>Independent</a:t>
                      </a:r>
                      <a:r>
                        <a:rPr lang="en-AU" baseline="0" dirty="0" smtClean="0"/>
                        <a:t> Groups</a:t>
                      </a:r>
                    </a:p>
                  </a:txBody>
                  <a:tcPr/>
                </a:tc>
                <a:tc>
                  <a:txBody>
                    <a:bodyPr/>
                    <a:lstStyle/>
                    <a:p>
                      <a:r>
                        <a:rPr lang="en-AU" dirty="0" smtClean="0"/>
                        <a:t>Independent Groups t-test</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smtClean="0"/>
                        <a:t>Wilcoxon</a:t>
                      </a:r>
                      <a:r>
                        <a:rPr lang="en-AU" sz="1800" baseline="0" dirty="0" smtClean="0"/>
                        <a:t> Signed Ranks</a:t>
                      </a:r>
                      <a:endParaRPr lang="en-AU" sz="1800" dirty="0" smtClean="0"/>
                    </a:p>
                  </a:txBody>
                  <a:tcPr/>
                </a:tc>
                <a:extLst>
                  <a:ext uri="{0D108BD9-81ED-4DB2-BD59-A6C34878D82A}">
                    <a16:rowId xmlns:a16="http://schemas.microsoft.com/office/drawing/2014/main" val="1144726105"/>
                  </a:ext>
                </a:extLst>
              </a:tr>
              <a:tr h="370840">
                <a:tc>
                  <a:txBody>
                    <a:bodyPr/>
                    <a:lstStyle/>
                    <a:p>
                      <a:r>
                        <a:rPr lang="en-AU" dirty="0" smtClean="0"/>
                        <a:t>Paired Sample</a:t>
                      </a:r>
                      <a:endParaRPr lang="en-AU" dirty="0"/>
                    </a:p>
                  </a:txBody>
                  <a:tcPr/>
                </a:tc>
                <a:tc>
                  <a:txBody>
                    <a:bodyPr/>
                    <a:lstStyle/>
                    <a:p>
                      <a:r>
                        <a:rPr lang="en-AU" dirty="0" smtClean="0"/>
                        <a:t>Paired-sample</a:t>
                      </a:r>
                      <a:r>
                        <a:rPr lang="en-AU" baseline="0" dirty="0" smtClean="0"/>
                        <a:t> t-test</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smtClean="0"/>
                        <a:t>Mann-Whitney U Test</a:t>
                      </a:r>
                    </a:p>
                  </a:txBody>
                  <a:tcPr/>
                </a:tc>
                <a:extLst>
                  <a:ext uri="{0D108BD9-81ED-4DB2-BD59-A6C34878D82A}">
                    <a16:rowId xmlns:a16="http://schemas.microsoft.com/office/drawing/2014/main" val="433967447"/>
                  </a:ext>
                </a:extLst>
              </a:tr>
            </a:tbl>
          </a:graphicData>
        </a:graphic>
      </p:graphicFrame>
      <p:sp>
        <p:nvSpPr>
          <p:cNvPr id="4" name="Rectangle 3"/>
          <p:cNvSpPr/>
          <p:nvPr/>
        </p:nvSpPr>
        <p:spPr>
          <a:xfrm>
            <a:off x="6934200" y="1806668"/>
            <a:ext cx="4400550" cy="3847207"/>
          </a:xfrm>
          <a:prstGeom prst="rect">
            <a:avLst/>
          </a:prstGeom>
        </p:spPr>
        <p:txBody>
          <a:bodyPr wrap="square">
            <a:spAutoFit/>
          </a:bodyPr>
          <a:lstStyle/>
          <a:p>
            <a:r>
              <a:rPr lang="en-AU" sz="2800" dirty="0" smtClean="0"/>
              <a:t>Grant Study: </a:t>
            </a:r>
          </a:p>
          <a:p>
            <a:r>
              <a:rPr lang="en-AU" sz="2400" dirty="0" smtClean="0"/>
              <a:t>Study Material:  Meaningful academic material (2-page article </a:t>
            </a:r>
            <a:r>
              <a:rPr lang="en-AU" sz="2400" dirty="0" err="1" smtClean="0"/>
              <a:t>psychoimmunology</a:t>
            </a:r>
            <a:r>
              <a:rPr lang="en-AU" sz="2400" dirty="0" smtClean="0"/>
              <a:t>)</a:t>
            </a:r>
          </a:p>
          <a:p>
            <a:r>
              <a:rPr lang="en-AU" sz="2400" dirty="0" smtClean="0"/>
              <a:t>Study Environment: Quiet Vs Cafeteria noise</a:t>
            </a:r>
          </a:p>
          <a:p>
            <a:r>
              <a:rPr lang="en-AU" sz="2400" dirty="0" smtClean="0"/>
              <a:t>Test Environment: Quiet Vs Cafeteria noise</a:t>
            </a:r>
          </a:p>
          <a:p>
            <a:r>
              <a:rPr lang="en-AU" sz="2400" dirty="0" smtClean="0"/>
              <a:t>Remember: Short-Answer test &amp; Multiple Choice Test</a:t>
            </a:r>
            <a:endParaRPr lang="en-AU" sz="2400" dirty="0"/>
          </a:p>
        </p:txBody>
      </p:sp>
    </p:spTree>
    <p:extLst>
      <p:ext uri="{BB962C8B-B14F-4D97-AF65-F5344CB8AC3E}">
        <p14:creationId xmlns:p14="http://schemas.microsoft.com/office/powerpoint/2010/main" val="3920264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745</TotalTime>
  <Words>3441</Words>
  <Application>Microsoft Office PowerPoint</Application>
  <PresentationFormat>Widescreen</PresentationFormat>
  <Paragraphs>812</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Calibri Light</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Southern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Marker</dc:creator>
  <cp:lastModifiedBy>Marker</cp:lastModifiedBy>
  <cp:revision>29</cp:revision>
  <dcterms:created xsi:type="dcterms:W3CDTF">2019-08-15T01:22:07Z</dcterms:created>
  <dcterms:modified xsi:type="dcterms:W3CDTF">2020-06-03T04:56:10Z</dcterms:modified>
</cp:coreProperties>
</file>