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9" r:id="rId1"/>
  </p:sldMasterIdLst>
  <p:notesMasterIdLst>
    <p:notesMasterId r:id="rId33"/>
  </p:notesMasterIdLst>
  <p:handoutMasterIdLst>
    <p:handoutMasterId r:id="rId34"/>
  </p:handoutMasterIdLst>
  <p:sldIdLst>
    <p:sldId id="256" r:id="rId2"/>
    <p:sldId id="299" r:id="rId3"/>
    <p:sldId id="300" r:id="rId4"/>
    <p:sldId id="301" r:id="rId5"/>
    <p:sldId id="302" r:id="rId6"/>
    <p:sldId id="303" r:id="rId7"/>
    <p:sldId id="304" r:id="rId8"/>
    <p:sldId id="305" r:id="rId9"/>
    <p:sldId id="263" r:id="rId10"/>
    <p:sldId id="291" r:id="rId11"/>
    <p:sldId id="268" r:id="rId12"/>
    <p:sldId id="269" r:id="rId13"/>
    <p:sldId id="275" r:id="rId14"/>
    <p:sldId id="272" r:id="rId15"/>
    <p:sldId id="298" r:id="rId16"/>
    <p:sldId id="273" r:id="rId17"/>
    <p:sldId id="274" r:id="rId18"/>
    <p:sldId id="276" r:id="rId19"/>
    <p:sldId id="294" r:id="rId20"/>
    <p:sldId id="277" r:id="rId21"/>
    <p:sldId id="278" r:id="rId22"/>
    <p:sldId id="279" r:id="rId23"/>
    <p:sldId id="295" r:id="rId24"/>
    <p:sldId id="270" r:id="rId25"/>
    <p:sldId id="296" r:id="rId26"/>
    <p:sldId id="280" r:id="rId27"/>
    <p:sldId id="281" r:id="rId28"/>
    <p:sldId id="282" r:id="rId29"/>
    <p:sldId id="283" r:id="rId30"/>
    <p:sldId id="284" r:id="rId31"/>
    <p:sldId id="262" r:id="rId3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17"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90BA"/>
    <a:srgbClr val="F58220"/>
    <a:srgbClr val="B9B9B9"/>
    <a:srgbClr val="FDBA12"/>
    <a:srgbClr val="EFE9E5"/>
    <a:srgbClr val="ACA095"/>
    <a:srgbClr val="63A945"/>
    <a:srgbClr val="76848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E43E2EB-04DA-4767-8EA4-2D36E5E80F52}" v="2" dt="2020-07-22T22:38:57.533"/>
  </p1510:revLst>
</p1510:revInfo>
</file>

<file path=ppt/tableStyles.xml><?xml version="1.0" encoding="utf-8"?>
<a:tblStyleLst xmlns:a="http://schemas.openxmlformats.org/drawingml/2006/main" def="{5C22544A-7EE6-4342-B048-85BDC9FD1C3A}">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E269D01E-BC32-4049-B463-5C60D7B0CCD2}" styleName="Themed Style 2 - Accent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954" autoAdjust="0"/>
    <p:restoredTop sz="97478" autoAdjust="0"/>
  </p:normalViewPr>
  <p:slideViewPr>
    <p:cSldViewPr snapToGrid="0" showGuides="1">
      <p:cViewPr varScale="1">
        <p:scale>
          <a:sx n="158" d="100"/>
          <a:sy n="158" d="100"/>
        </p:scale>
        <p:origin x="276" y="144"/>
      </p:cViewPr>
      <p:guideLst>
        <p:guide orient="horz" pos="2160"/>
        <p:guide pos="3817"/>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125" d="100"/>
          <a:sy n="125" d="100"/>
        </p:scale>
        <p:origin x="4074" y="96"/>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microsoft.com/office/2016/11/relationships/changesInfo" Target="changesInfos/changesInfo1.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40"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erry tehan" userId="f8ef361926ddafba" providerId="LiveId" clId="{6E43E2EB-04DA-4767-8EA4-2D36E5E80F52}"/>
    <pc:docChg chg="modSld">
      <pc:chgData name="gerry tehan" userId="f8ef361926ddafba" providerId="LiveId" clId="{6E43E2EB-04DA-4767-8EA4-2D36E5E80F52}" dt="2020-07-23T03:19:24.987" v="126" actId="20577"/>
      <pc:docMkLst>
        <pc:docMk/>
      </pc:docMkLst>
      <pc:sldChg chg="modSp mod">
        <pc:chgData name="gerry tehan" userId="f8ef361926ddafba" providerId="LiveId" clId="{6E43E2EB-04DA-4767-8EA4-2D36E5E80F52}" dt="2020-07-22T22:25:53.981" v="3" actId="20577"/>
        <pc:sldMkLst>
          <pc:docMk/>
          <pc:sldMk cId="697886287" sldId="256"/>
        </pc:sldMkLst>
        <pc:spChg chg="mod">
          <ac:chgData name="gerry tehan" userId="f8ef361926ddafba" providerId="LiveId" clId="{6E43E2EB-04DA-4767-8EA4-2D36E5E80F52}" dt="2020-07-22T22:25:53.981" v="3" actId="20577"/>
          <ac:spMkLst>
            <pc:docMk/>
            <pc:sldMk cId="697886287" sldId="256"/>
            <ac:spMk id="2" creationId="{00000000-0000-0000-0000-000000000000}"/>
          </ac:spMkLst>
        </pc:spChg>
      </pc:sldChg>
      <pc:sldChg chg="modSp mod">
        <pc:chgData name="gerry tehan" userId="f8ef361926ddafba" providerId="LiveId" clId="{6E43E2EB-04DA-4767-8EA4-2D36E5E80F52}" dt="2020-07-22T22:38:22.824" v="65" actId="1076"/>
        <pc:sldMkLst>
          <pc:docMk/>
          <pc:sldMk cId="1433421171" sldId="268"/>
        </pc:sldMkLst>
        <pc:spChg chg="mod">
          <ac:chgData name="gerry tehan" userId="f8ef361926ddafba" providerId="LiveId" clId="{6E43E2EB-04DA-4767-8EA4-2D36E5E80F52}" dt="2020-07-22T22:38:12.742" v="64" actId="207"/>
          <ac:spMkLst>
            <pc:docMk/>
            <pc:sldMk cId="1433421171" sldId="268"/>
            <ac:spMk id="12" creationId="{00000000-0000-0000-0000-000000000000}"/>
          </ac:spMkLst>
        </pc:spChg>
        <pc:spChg chg="mod">
          <ac:chgData name="gerry tehan" userId="f8ef361926ddafba" providerId="LiveId" clId="{6E43E2EB-04DA-4767-8EA4-2D36E5E80F52}" dt="2020-07-22T22:38:22.824" v="65" actId="1076"/>
          <ac:spMkLst>
            <pc:docMk/>
            <pc:sldMk cId="1433421171" sldId="268"/>
            <ac:spMk id="16" creationId="{00000000-0000-0000-0000-000000000000}"/>
          </ac:spMkLst>
        </pc:spChg>
      </pc:sldChg>
      <pc:sldChg chg="modSp mod">
        <pc:chgData name="gerry tehan" userId="f8ef361926ddafba" providerId="LiveId" clId="{6E43E2EB-04DA-4767-8EA4-2D36E5E80F52}" dt="2020-07-22T22:39:11.633" v="69" actId="20577"/>
        <pc:sldMkLst>
          <pc:docMk/>
          <pc:sldMk cId="1156682976" sldId="269"/>
        </pc:sldMkLst>
        <pc:spChg chg="mod">
          <ac:chgData name="gerry tehan" userId="f8ef361926ddafba" providerId="LiveId" clId="{6E43E2EB-04DA-4767-8EA4-2D36E5E80F52}" dt="2020-07-22T22:39:11.633" v="69" actId="20577"/>
          <ac:spMkLst>
            <pc:docMk/>
            <pc:sldMk cId="1156682976" sldId="269"/>
            <ac:spMk id="21" creationId="{00000000-0000-0000-0000-000000000000}"/>
          </ac:spMkLst>
        </pc:spChg>
        <pc:spChg chg="mod">
          <ac:chgData name="gerry tehan" userId="f8ef361926ddafba" providerId="LiveId" clId="{6E43E2EB-04DA-4767-8EA4-2D36E5E80F52}" dt="2020-07-22T22:38:57.533" v="68" actId="207"/>
          <ac:spMkLst>
            <pc:docMk/>
            <pc:sldMk cId="1156682976" sldId="269"/>
            <ac:spMk id="25" creationId="{00000000-0000-0000-0000-000000000000}"/>
          </ac:spMkLst>
        </pc:spChg>
      </pc:sldChg>
      <pc:sldChg chg="modSp mod">
        <pc:chgData name="gerry tehan" userId="f8ef361926ddafba" providerId="LiveId" clId="{6E43E2EB-04DA-4767-8EA4-2D36E5E80F52}" dt="2020-07-22T22:40:08.608" v="118" actId="20577"/>
        <pc:sldMkLst>
          <pc:docMk/>
          <pc:sldMk cId="3819009096" sldId="275"/>
        </pc:sldMkLst>
        <pc:spChg chg="mod">
          <ac:chgData name="gerry tehan" userId="f8ef361926ddafba" providerId="LiveId" clId="{6E43E2EB-04DA-4767-8EA4-2D36E5E80F52}" dt="2020-07-22T22:40:08.608" v="118" actId="20577"/>
          <ac:spMkLst>
            <pc:docMk/>
            <pc:sldMk cId="3819009096" sldId="275"/>
            <ac:spMk id="3" creationId="{00000000-0000-0000-0000-000000000000}"/>
          </ac:spMkLst>
        </pc:spChg>
      </pc:sldChg>
      <pc:sldChg chg="addSp modSp mod">
        <pc:chgData name="gerry tehan" userId="f8ef361926ddafba" providerId="LiveId" clId="{6E43E2EB-04DA-4767-8EA4-2D36E5E80F52}" dt="2020-07-23T03:19:24.987" v="126" actId="20577"/>
        <pc:sldMkLst>
          <pc:docMk/>
          <pc:sldMk cId="1867442319" sldId="282"/>
        </pc:sldMkLst>
        <pc:spChg chg="add mod">
          <ac:chgData name="gerry tehan" userId="f8ef361926ddafba" providerId="LiveId" clId="{6E43E2EB-04DA-4767-8EA4-2D36E5E80F52}" dt="2020-07-21T01:01:35.679" v="1" actId="1076"/>
          <ac:spMkLst>
            <pc:docMk/>
            <pc:sldMk cId="1867442319" sldId="282"/>
            <ac:spMk id="7" creationId="{55379CE9-1B24-4B7F-B2B8-7BB6146C8B40}"/>
          </ac:spMkLst>
        </pc:spChg>
        <pc:spChg chg="mod">
          <ac:chgData name="gerry tehan" userId="f8ef361926ddafba" providerId="LiveId" clId="{6E43E2EB-04DA-4767-8EA4-2D36E5E80F52}" dt="2020-07-23T03:19:24.987" v="126" actId="20577"/>
          <ac:spMkLst>
            <pc:docMk/>
            <pc:sldMk cId="1867442319" sldId="282"/>
            <ac:spMk id="8" creationId="{00000000-0000-0000-0000-000000000000}"/>
          </ac:spMkLst>
        </pc:spChg>
      </pc:sldChg>
      <pc:sldChg chg="modSp mod">
        <pc:chgData name="gerry tehan" userId="f8ef361926ddafba" providerId="LiveId" clId="{6E43E2EB-04DA-4767-8EA4-2D36E5E80F52}" dt="2020-07-22T22:37:40.679" v="62" actId="20577"/>
        <pc:sldMkLst>
          <pc:docMk/>
          <pc:sldMk cId="1248924399" sldId="291"/>
        </pc:sldMkLst>
        <pc:spChg chg="mod">
          <ac:chgData name="gerry tehan" userId="f8ef361926ddafba" providerId="LiveId" clId="{6E43E2EB-04DA-4767-8EA4-2D36E5E80F52}" dt="2020-07-22T22:37:40.679" v="62" actId="20577"/>
          <ac:spMkLst>
            <pc:docMk/>
            <pc:sldMk cId="1248924399" sldId="291"/>
            <ac:spMk id="4" creationId="{00000000-0000-0000-0000-000000000000}"/>
          </ac:spMkLst>
        </pc:spChg>
      </pc:sldChg>
      <pc:sldChg chg="modSp mod">
        <pc:chgData name="gerry tehan" userId="f8ef361926ddafba" providerId="LiveId" clId="{6E43E2EB-04DA-4767-8EA4-2D36E5E80F52}" dt="2020-07-22T22:13:25.992" v="2" actId="20577"/>
        <pc:sldMkLst>
          <pc:docMk/>
          <pc:sldMk cId="836832166" sldId="294"/>
        </pc:sldMkLst>
        <pc:spChg chg="mod">
          <ac:chgData name="gerry tehan" userId="f8ef361926ddafba" providerId="LiveId" clId="{6E43E2EB-04DA-4767-8EA4-2D36E5E80F52}" dt="2020-07-22T22:13:25.992" v="2" actId="20577"/>
          <ac:spMkLst>
            <pc:docMk/>
            <pc:sldMk cId="836832166" sldId="294"/>
            <ac:spMk id="3" creationId="{00000000-0000-0000-0000-000000000000}"/>
          </ac:spMkLst>
        </pc:sp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oleObject" Target="file:///C:\Users\tehan\Documents\Oldresearch\19.3%20cued%20recall%20-%20retention%20interval%20(Honours)\Data\NicoleN%203sec\R3.csv"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C:\Users\tehan\Documents\Oldresearch\19.3%20cued%20recall%20-%20retention%20interval%20(Honours)\Data\NicoleN%203sec\R3.csv"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C:\Users\tehan\Documents\Oldresearch\19.3%20cued%20recall%20-%20retention%20interval%20(Honours)\Data\NicoleN%203sec\R3.csv"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Book2"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C:\Users\tehan\Documents\Springfield\Lecture%20Notes\PSY1105\2018\Assignments\perkins.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file:///E:\Mandatory%20Prac%202\HeartRateData.xlsx"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Book2" TargetMode="External"/><Relationship Id="rId2" Type="http://schemas.microsoft.com/office/2011/relationships/chartColorStyle" Target="colors7.xml"/><Relationship Id="rId1" Type="http://schemas.microsoft.com/office/2011/relationships/chartStyle" Target="style7.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scatterChart>
        <c:scatterStyle val="lineMarker"/>
        <c:varyColors val="0"/>
        <c:ser>
          <c:idx val="0"/>
          <c:order val="0"/>
          <c:spPr>
            <a:ln w="19050" cap="rnd">
              <a:noFill/>
              <a:round/>
            </a:ln>
            <a:effectLst/>
          </c:spPr>
          <c:marker>
            <c:symbol val="circle"/>
            <c:size val="5"/>
            <c:spPr>
              <a:solidFill>
                <a:schemeClr val="accent1"/>
              </a:solidFill>
              <a:ln w="9525">
                <a:solidFill>
                  <a:schemeClr val="accent1"/>
                </a:solidFill>
              </a:ln>
              <a:effectLst/>
            </c:spPr>
          </c:marker>
          <c:trendline>
            <c:spPr>
              <a:ln w="19050" cap="rnd">
                <a:solidFill>
                  <a:schemeClr val="accent1"/>
                </a:solidFill>
                <a:prstDash val="sysDot"/>
              </a:ln>
              <a:effectLst/>
            </c:spPr>
            <c:trendlineType val="linear"/>
            <c:dispRSqr val="1"/>
            <c:dispEq val="1"/>
            <c:trendlineLbl>
              <c:layout>
                <c:manualLayout>
                  <c:x val="-0.31243881680269858"/>
                  <c:y val="-0.13678428047693411"/>
                </c:manualLayout>
              </c:layout>
              <c:numFmt formatCode="General" sourceLinked="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trendlineLbl>
          </c:trendline>
          <c:xVal>
            <c:numRef>
              <c:f>'R3'!$I$2:$I$43</c:f>
              <c:numCache>
                <c:formatCode>General</c:formatCode>
                <c:ptCount val="42"/>
                <c:pt idx="0">
                  <c:v>9</c:v>
                </c:pt>
                <c:pt idx="1">
                  <c:v>7</c:v>
                </c:pt>
                <c:pt idx="2">
                  <c:v>7</c:v>
                </c:pt>
                <c:pt idx="3">
                  <c:v>6</c:v>
                </c:pt>
                <c:pt idx="4">
                  <c:v>5</c:v>
                </c:pt>
                <c:pt idx="5">
                  <c:v>5</c:v>
                </c:pt>
                <c:pt idx="7">
                  <c:v>6</c:v>
                </c:pt>
                <c:pt idx="8">
                  <c:v>6</c:v>
                </c:pt>
                <c:pt idx="9">
                  <c:v>7</c:v>
                </c:pt>
                <c:pt idx="10">
                  <c:v>6</c:v>
                </c:pt>
                <c:pt idx="12">
                  <c:v>9</c:v>
                </c:pt>
                <c:pt idx="13">
                  <c:v>7</c:v>
                </c:pt>
                <c:pt idx="14">
                  <c:v>7</c:v>
                </c:pt>
                <c:pt idx="15">
                  <c:v>6</c:v>
                </c:pt>
                <c:pt idx="16">
                  <c:v>6</c:v>
                </c:pt>
                <c:pt idx="18">
                  <c:v>3</c:v>
                </c:pt>
                <c:pt idx="19">
                  <c:v>3</c:v>
                </c:pt>
                <c:pt idx="21">
                  <c:v>3</c:v>
                </c:pt>
                <c:pt idx="22">
                  <c:v>4</c:v>
                </c:pt>
                <c:pt idx="23">
                  <c:v>7</c:v>
                </c:pt>
                <c:pt idx="25">
                  <c:v>6</c:v>
                </c:pt>
                <c:pt idx="26">
                  <c:v>3</c:v>
                </c:pt>
                <c:pt idx="27">
                  <c:v>5</c:v>
                </c:pt>
                <c:pt idx="29">
                  <c:v>5</c:v>
                </c:pt>
                <c:pt idx="30">
                  <c:v>2</c:v>
                </c:pt>
                <c:pt idx="32">
                  <c:v>3</c:v>
                </c:pt>
                <c:pt idx="33">
                  <c:v>2</c:v>
                </c:pt>
                <c:pt idx="35">
                  <c:v>8</c:v>
                </c:pt>
                <c:pt idx="36">
                  <c:v>5</c:v>
                </c:pt>
                <c:pt idx="38">
                  <c:v>6</c:v>
                </c:pt>
                <c:pt idx="39">
                  <c:v>4</c:v>
                </c:pt>
                <c:pt idx="41">
                  <c:v>4</c:v>
                </c:pt>
              </c:numCache>
            </c:numRef>
          </c:xVal>
          <c:yVal>
            <c:numRef>
              <c:f>'R3'!$J$2:$J$43</c:f>
              <c:numCache>
                <c:formatCode>General</c:formatCode>
                <c:ptCount val="42"/>
                <c:pt idx="0">
                  <c:v>5</c:v>
                </c:pt>
                <c:pt idx="1">
                  <c:v>1</c:v>
                </c:pt>
                <c:pt idx="2">
                  <c:v>5</c:v>
                </c:pt>
                <c:pt idx="3">
                  <c:v>5</c:v>
                </c:pt>
                <c:pt idx="4">
                  <c:v>2</c:v>
                </c:pt>
                <c:pt idx="5">
                  <c:v>1</c:v>
                </c:pt>
                <c:pt idx="7">
                  <c:v>1</c:v>
                </c:pt>
                <c:pt idx="8">
                  <c:v>4</c:v>
                </c:pt>
                <c:pt idx="9">
                  <c:v>4</c:v>
                </c:pt>
                <c:pt idx="10">
                  <c:v>2</c:v>
                </c:pt>
                <c:pt idx="12">
                  <c:v>3</c:v>
                </c:pt>
                <c:pt idx="13">
                  <c:v>3</c:v>
                </c:pt>
                <c:pt idx="14">
                  <c:v>4</c:v>
                </c:pt>
                <c:pt idx="15">
                  <c:v>3</c:v>
                </c:pt>
                <c:pt idx="16">
                  <c:v>3</c:v>
                </c:pt>
                <c:pt idx="18">
                  <c:v>3</c:v>
                </c:pt>
                <c:pt idx="19">
                  <c:v>2</c:v>
                </c:pt>
                <c:pt idx="21">
                  <c:v>1</c:v>
                </c:pt>
                <c:pt idx="22">
                  <c:v>3</c:v>
                </c:pt>
                <c:pt idx="23">
                  <c:v>2</c:v>
                </c:pt>
                <c:pt idx="25">
                  <c:v>4</c:v>
                </c:pt>
                <c:pt idx="26">
                  <c:v>3</c:v>
                </c:pt>
                <c:pt idx="27">
                  <c:v>1</c:v>
                </c:pt>
                <c:pt idx="29">
                  <c:v>1</c:v>
                </c:pt>
                <c:pt idx="30">
                  <c:v>0</c:v>
                </c:pt>
                <c:pt idx="32">
                  <c:v>1</c:v>
                </c:pt>
                <c:pt idx="33">
                  <c:v>2</c:v>
                </c:pt>
                <c:pt idx="35">
                  <c:v>2</c:v>
                </c:pt>
                <c:pt idx="36">
                  <c:v>2</c:v>
                </c:pt>
                <c:pt idx="38">
                  <c:v>3</c:v>
                </c:pt>
                <c:pt idx="39">
                  <c:v>4</c:v>
                </c:pt>
                <c:pt idx="41">
                  <c:v>0</c:v>
                </c:pt>
              </c:numCache>
            </c:numRef>
          </c:yVal>
          <c:smooth val="0"/>
          <c:extLst>
            <c:ext xmlns:c16="http://schemas.microsoft.com/office/drawing/2014/chart" uri="{C3380CC4-5D6E-409C-BE32-E72D297353CC}">
              <c16:uniqueId val="{00000000-621F-4245-97A6-B6A199FA48A7}"/>
            </c:ext>
          </c:extLst>
        </c:ser>
        <c:dLbls>
          <c:showLegendKey val="0"/>
          <c:showVal val="0"/>
          <c:showCatName val="0"/>
          <c:showSerName val="0"/>
          <c:showPercent val="0"/>
          <c:showBubbleSize val="0"/>
        </c:dLbls>
        <c:axId val="607099872"/>
        <c:axId val="607101512"/>
      </c:scatterChart>
      <c:valAx>
        <c:axId val="607099872"/>
        <c:scaling>
          <c:orientation val="minMax"/>
        </c:scaling>
        <c:delete val="0"/>
        <c:axPos val="b"/>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07101512"/>
        <c:crosses val="autoZero"/>
        <c:crossBetween val="midCat"/>
      </c:valAx>
      <c:valAx>
        <c:axId val="607101512"/>
        <c:scaling>
          <c:orientation val="minMax"/>
        </c:scaling>
        <c:delete val="0"/>
        <c:axPos val="l"/>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07099872"/>
        <c:crosses val="autoZero"/>
        <c:crossBetween val="midCat"/>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'R3'!$A$46</c:f>
              <c:strCache>
                <c:ptCount val="1"/>
                <c:pt idx="0">
                  <c:v>Exp</c:v>
                </c:pt>
              </c:strCache>
            </c:strRef>
          </c:tx>
          <c:spPr>
            <a:solidFill>
              <a:schemeClr val="accent1"/>
            </a:solidFill>
            <a:ln>
              <a:noFill/>
            </a:ln>
            <a:effectLst/>
          </c:spPr>
          <c:invertIfNegative val="0"/>
          <c:cat>
            <c:strRef>
              <c:f>'R3'!$B$45:$D$45</c:f>
              <c:strCache>
                <c:ptCount val="3"/>
                <c:pt idx="0">
                  <c:v>A</c:v>
                </c:pt>
                <c:pt idx="1">
                  <c:v>B</c:v>
                </c:pt>
                <c:pt idx="2">
                  <c:v>C</c:v>
                </c:pt>
              </c:strCache>
            </c:strRef>
          </c:cat>
          <c:val>
            <c:numRef>
              <c:f>'R3'!$B$46:$D$46</c:f>
              <c:numCache>
                <c:formatCode>General</c:formatCode>
                <c:ptCount val="3"/>
                <c:pt idx="0">
                  <c:v>5.9523809523809526</c:v>
                </c:pt>
                <c:pt idx="1">
                  <c:v>3.0952380952380953</c:v>
                </c:pt>
                <c:pt idx="2">
                  <c:v>8.1428571428571423</c:v>
                </c:pt>
              </c:numCache>
            </c:numRef>
          </c:val>
          <c:extLst>
            <c:ext xmlns:c16="http://schemas.microsoft.com/office/drawing/2014/chart" uri="{C3380CC4-5D6E-409C-BE32-E72D297353CC}">
              <c16:uniqueId val="{00000000-5678-4B01-9F6D-892D4548A94C}"/>
            </c:ext>
          </c:extLst>
        </c:ser>
        <c:ser>
          <c:idx val="1"/>
          <c:order val="1"/>
          <c:tx>
            <c:strRef>
              <c:f>'R3'!$A$47</c:f>
              <c:strCache>
                <c:ptCount val="1"/>
                <c:pt idx="0">
                  <c:v>CTL</c:v>
                </c:pt>
              </c:strCache>
            </c:strRef>
          </c:tx>
          <c:spPr>
            <a:solidFill>
              <a:schemeClr val="accent2"/>
            </a:solidFill>
            <a:ln>
              <a:noFill/>
            </a:ln>
            <a:effectLst/>
          </c:spPr>
          <c:invertIfNegative val="0"/>
          <c:cat>
            <c:strRef>
              <c:f>'R3'!$B$45:$D$45</c:f>
              <c:strCache>
                <c:ptCount val="3"/>
                <c:pt idx="0">
                  <c:v>A</c:v>
                </c:pt>
                <c:pt idx="1">
                  <c:v>B</c:v>
                </c:pt>
                <c:pt idx="2">
                  <c:v>C</c:v>
                </c:pt>
              </c:strCache>
            </c:strRef>
          </c:cat>
          <c:val>
            <c:numRef>
              <c:f>'R3'!$B$47:$D$47</c:f>
              <c:numCache>
                <c:formatCode>General</c:formatCode>
                <c:ptCount val="3"/>
                <c:pt idx="0">
                  <c:v>4.0952380952380949</c:v>
                </c:pt>
                <c:pt idx="1">
                  <c:v>3.0476190476190474</c:v>
                </c:pt>
                <c:pt idx="2">
                  <c:v>7.1428571428571432</c:v>
                </c:pt>
              </c:numCache>
            </c:numRef>
          </c:val>
          <c:extLst>
            <c:ext xmlns:c16="http://schemas.microsoft.com/office/drawing/2014/chart" uri="{C3380CC4-5D6E-409C-BE32-E72D297353CC}">
              <c16:uniqueId val="{00000001-5678-4B01-9F6D-892D4548A94C}"/>
            </c:ext>
          </c:extLst>
        </c:ser>
        <c:dLbls>
          <c:showLegendKey val="0"/>
          <c:showVal val="0"/>
          <c:showCatName val="0"/>
          <c:showSerName val="0"/>
          <c:showPercent val="0"/>
          <c:showBubbleSize val="0"/>
        </c:dLbls>
        <c:gapWidth val="219"/>
        <c:overlap val="-27"/>
        <c:axId val="607106432"/>
        <c:axId val="607114632"/>
      </c:barChart>
      <c:catAx>
        <c:axId val="60710643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07114632"/>
        <c:crosses val="autoZero"/>
        <c:auto val="1"/>
        <c:lblAlgn val="ctr"/>
        <c:lblOffset val="100"/>
        <c:noMultiLvlLbl val="0"/>
      </c:catAx>
      <c:valAx>
        <c:axId val="607114632"/>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07106432"/>
        <c:crosses val="autoZero"/>
        <c:crossBetween val="between"/>
      </c:valAx>
      <c:spPr>
        <a:noFill/>
        <a:ln>
          <a:noFill/>
        </a:ln>
        <a:effectLst/>
      </c:spPr>
    </c:plotArea>
    <c:legend>
      <c:legendPos val="b"/>
      <c:layout>
        <c:manualLayout>
          <c:xMode val="edge"/>
          <c:yMode val="edge"/>
          <c:x val="0.32371959755030622"/>
          <c:y val="0.21354111986001745"/>
          <c:w val="0.40813883287403435"/>
          <c:h val="7.8125546806649182E-2"/>
        </c:manualLayout>
      </c:layout>
      <c:overlay val="1"/>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'R3'!$F$46</c:f>
              <c:strCache>
                <c:ptCount val="1"/>
                <c:pt idx="0">
                  <c:v>Exp</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cat>
            <c:strRef>
              <c:f>'R3'!$G$45:$I$45</c:f>
              <c:strCache>
                <c:ptCount val="3"/>
                <c:pt idx="0">
                  <c:v>A</c:v>
                </c:pt>
                <c:pt idx="1">
                  <c:v>B</c:v>
                </c:pt>
                <c:pt idx="2">
                  <c:v>C</c:v>
                </c:pt>
              </c:strCache>
            </c:strRef>
          </c:cat>
          <c:val>
            <c:numRef>
              <c:f>'R3'!$G$46:$I$46</c:f>
              <c:numCache>
                <c:formatCode>General</c:formatCode>
                <c:ptCount val="3"/>
                <c:pt idx="0">
                  <c:v>0.80952380952380953</c:v>
                </c:pt>
                <c:pt idx="1">
                  <c:v>5.7619047619047619</c:v>
                </c:pt>
                <c:pt idx="2">
                  <c:v>0.42857142857142855</c:v>
                </c:pt>
              </c:numCache>
            </c:numRef>
          </c:val>
          <c:smooth val="0"/>
          <c:extLst>
            <c:ext xmlns:c16="http://schemas.microsoft.com/office/drawing/2014/chart" uri="{C3380CC4-5D6E-409C-BE32-E72D297353CC}">
              <c16:uniqueId val="{00000000-019C-4D13-9926-C800D19980EC}"/>
            </c:ext>
          </c:extLst>
        </c:ser>
        <c:ser>
          <c:idx val="1"/>
          <c:order val="1"/>
          <c:tx>
            <c:strRef>
              <c:f>'R3'!$F$47</c:f>
              <c:strCache>
                <c:ptCount val="1"/>
                <c:pt idx="0">
                  <c:v>CTL</c:v>
                </c:pt>
              </c:strCache>
            </c:strRef>
          </c:tx>
          <c:spPr>
            <a:ln w="28575" cap="rnd">
              <a:solidFill>
                <a:schemeClr val="accent2"/>
              </a:solidFill>
              <a:round/>
            </a:ln>
            <a:effectLst/>
          </c:spPr>
          <c:marker>
            <c:symbol val="circle"/>
            <c:size val="5"/>
            <c:spPr>
              <a:solidFill>
                <a:schemeClr val="accent2"/>
              </a:solidFill>
              <a:ln w="9525">
                <a:solidFill>
                  <a:schemeClr val="accent2"/>
                </a:solidFill>
              </a:ln>
              <a:effectLst/>
            </c:spPr>
          </c:marker>
          <c:cat>
            <c:strRef>
              <c:f>'R3'!$G$45:$I$45</c:f>
              <c:strCache>
                <c:ptCount val="3"/>
                <c:pt idx="0">
                  <c:v>A</c:v>
                </c:pt>
                <c:pt idx="1">
                  <c:v>B</c:v>
                </c:pt>
                <c:pt idx="2">
                  <c:v>C</c:v>
                </c:pt>
              </c:strCache>
            </c:strRef>
          </c:cat>
          <c:val>
            <c:numRef>
              <c:f>'R3'!$G$47:$I$47</c:f>
              <c:numCache>
                <c:formatCode>General</c:formatCode>
                <c:ptCount val="3"/>
                <c:pt idx="0">
                  <c:v>1.8571428571428572</c:v>
                </c:pt>
                <c:pt idx="1">
                  <c:v>4.5714285714285712</c:v>
                </c:pt>
                <c:pt idx="2">
                  <c:v>0.90476190476190477</c:v>
                </c:pt>
              </c:numCache>
            </c:numRef>
          </c:val>
          <c:smooth val="0"/>
          <c:extLst>
            <c:ext xmlns:c16="http://schemas.microsoft.com/office/drawing/2014/chart" uri="{C3380CC4-5D6E-409C-BE32-E72D297353CC}">
              <c16:uniqueId val="{00000001-019C-4D13-9926-C800D19980EC}"/>
            </c:ext>
          </c:extLst>
        </c:ser>
        <c:dLbls>
          <c:showLegendKey val="0"/>
          <c:showVal val="0"/>
          <c:showCatName val="0"/>
          <c:showSerName val="0"/>
          <c:showPercent val="0"/>
          <c:showBubbleSize val="0"/>
        </c:dLbls>
        <c:marker val="1"/>
        <c:smooth val="0"/>
        <c:axId val="616206144"/>
        <c:axId val="616204832"/>
      </c:lineChart>
      <c:catAx>
        <c:axId val="61620614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16204832"/>
        <c:crosses val="autoZero"/>
        <c:auto val="1"/>
        <c:lblAlgn val="ctr"/>
        <c:lblOffset val="100"/>
        <c:noMultiLvlLbl val="0"/>
      </c:catAx>
      <c:valAx>
        <c:axId val="616204832"/>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16206144"/>
        <c:crosses val="autoZero"/>
        <c:crossBetween val="between"/>
      </c:valAx>
      <c:spPr>
        <a:noFill/>
        <a:ln>
          <a:noFill/>
        </a:ln>
        <a:effectLst/>
      </c:spPr>
    </c:plotArea>
    <c:legend>
      <c:legendPos val="b"/>
      <c:layout>
        <c:manualLayout>
          <c:xMode val="edge"/>
          <c:yMode val="edge"/>
          <c:x val="0.3717759059005204"/>
          <c:y val="0.15510658619227435"/>
          <c:w val="0.52830787680656477"/>
          <c:h val="7.8125546806649182E-2"/>
        </c:manualLayout>
      </c:layout>
      <c:overlay val="1"/>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1"/>
    </mc:Choice>
    <mc:Fallback>
      <c:style val="1"/>
    </mc:Fallback>
  </mc:AlternateContent>
  <c:chart>
    <c:autoTitleDeleted val="1"/>
    <c:plotArea>
      <c:layout/>
      <c:barChart>
        <c:barDir val="col"/>
        <c:grouping val="clustered"/>
        <c:varyColors val="0"/>
        <c:ser>
          <c:idx val="0"/>
          <c:order val="0"/>
          <c:tx>
            <c:strRef>
              <c:f>Sheet1!$A$22:$B$22</c:f>
              <c:strCache>
                <c:ptCount val="2"/>
                <c:pt idx="0">
                  <c:v>Test Environment</c:v>
                </c:pt>
                <c:pt idx="1">
                  <c:v>Quiet</c:v>
                </c:pt>
              </c:strCache>
            </c:strRef>
          </c:tx>
          <c:spPr>
            <a:solidFill>
              <a:schemeClr val="dk1">
                <a:tint val="88500"/>
              </a:schemeClr>
            </a:solidFill>
            <a:ln>
              <a:noFill/>
            </a:ln>
            <a:effectLst/>
          </c:spPr>
          <c:invertIfNegative val="0"/>
          <c:errBars>
            <c:errBarType val="both"/>
            <c:errValType val="cust"/>
            <c:noEndCap val="0"/>
            <c:plus>
              <c:numRef>
                <c:f>Sheet1!$C$25:$D$25</c:f>
                <c:numCache>
                  <c:formatCode>General</c:formatCode>
                  <c:ptCount val="2"/>
                  <c:pt idx="0">
                    <c:v>1.6828640022295328E-2</c:v>
                  </c:pt>
                  <c:pt idx="1">
                    <c:v>7.6382228244969833E-2</c:v>
                  </c:pt>
                </c:numCache>
              </c:numRef>
            </c:plus>
            <c:minus>
              <c:numRef>
                <c:f>Sheet1!$C$25:$D$25</c:f>
                <c:numCache>
                  <c:formatCode>General</c:formatCode>
                  <c:ptCount val="2"/>
                  <c:pt idx="0">
                    <c:v>1.6828640022295328E-2</c:v>
                  </c:pt>
                  <c:pt idx="1">
                    <c:v>7.6382228244969833E-2</c:v>
                  </c:pt>
                </c:numCache>
              </c:numRef>
            </c:minus>
            <c:spPr>
              <a:noFill/>
              <a:ln w="9525" cap="flat" cmpd="sng" algn="ctr">
                <a:solidFill>
                  <a:schemeClr val="tx1">
                    <a:lumMod val="65000"/>
                    <a:lumOff val="35000"/>
                  </a:schemeClr>
                </a:solidFill>
                <a:round/>
              </a:ln>
              <a:effectLst/>
            </c:spPr>
          </c:errBars>
          <c:cat>
            <c:multiLvlStrRef>
              <c:f>Sheet1!$C$20:$D$21</c:f>
              <c:multiLvlStrCache>
                <c:ptCount val="2"/>
                <c:lvl>
                  <c:pt idx="0">
                    <c:v>Quiet</c:v>
                  </c:pt>
                  <c:pt idx="1">
                    <c:v>Noise</c:v>
                  </c:pt>
                </c:lvl>
                <c:lvl>
                  <c:pt idx="0">
                    <c:v>Study Environment</c:v>
                  </c:pt>
                </c:lvl>
              </c:multiLvlStrCache>
            </c:multiLvlStrRef>
          </c:cat>
          <c:val>
            <c:numRef>
              <c:f>Sheet1!$C$22:$D$22</c:f>
              <c:numCache>
                <c:formatCode>0.00</c:formatCode>
                <c:ptCount val="2"/>
                <c:pt idx="0">
                  <c:v>0.84687500000000016</c:v>
                </c:pt>
                <c:pt idx="1">
                  <c:v>0.50187499999999996</c:v>
                </c:pt>
              </c:numCache>
            </c:numRef>
          </c:val>
          <c:extLst>
            <c:ext xmlns:c16="http://schemas.microsoft.com/office/drawing/2014/chart" uri="{C3380CC4-5D6E-409C-BE32-E72D297353CC}">
              <c16:uniqueId val="{00000000-BC56-481A-9E76-D51DFE9F30CF}"/>
            </c:ext>
          </c:extLst>
        </c:ser>
        <c:ser>
          <c:idx val="1"/>
          <c:order val="1"/>
          <c:tx>
            <c:strRef>
              <c:f>Sheet1!$A$23:$B$23</c:f>
              <c:strCache>
                <c:ptCount val="2"/>
                <c:pt idx="0">
                  <c:v>Test Environment</c:v>
                </c:pt>
                <c:pt idx="1">
                  <c:v>Noise</c:v>
                </c:pt>
              </c:strCache>
            </c:strRef>
          </c:tx>
          <c:spPr>
            <a:solidFill>
              <a:schemeClr val="dk1">
                <a:tint val="55000"/>
              </a:schemeClr>
            </a:solidFill>
            <a:ln>
              <a:noFill/>
            </a:ln>
            <a:effectLst/>
          </c:spPr>
          <c:invertIfNegative val="0"/>
          <c:errBars>
            <c:errBarType val="both"/>
            <c:errValType val="cust"/>
            <c:noEndCap val="0"/>
            <c:plus>
              <c:numRef>
                <c:f>Sheet1!$C$26:$D$26</c:f>
                <c:numCache>
                  <c:formatCode>General</c:formatCode>
                  <c:ptCount val="2"/>
                  <c:pt idx="0">
                    <c:v>5.9332236061951295E-2</c:v>
                  </c:pt>
                  <c:pt idx="1">
                    <c:v>1.4320549046737E-2</c:v>
                  </c:pt>
                </c:numCache>
              </c:numRef>
            </c:plus>
            <c:minus>
              <c:numRef>
                <c:f>Sheet1!$C$26:$D$26</c:f>
                <c:numCache>
                  <c:formatCode>General</c:formatCode>
                  <c:ptCount val="2"/>
                  <c:pt idx="0">
                    <c:v>5.9332236061951295E-2</c:v>
                  </c:pt>
                  <c:pt idx="1">
                    <c:v>1.4320549046737E-2</c:v>
                  </c:pt>
                </c:numCache>
              </c:numRef>
            </c:minus>
            <c:spPr>
              <a:noFill/>
              <a:ln w="9525" cap="flat" cmpd="sng" algn="ctr">
                <a:solidFill>
                  <a:schemeClr val="tx1">
                    <a:lumMod val="65000"/>
                    <a:lumOff val="35000"/>
                  </a:schemeClr>
                </a:solidFill>
                <a:round/>
              </a:ln>
              <a:effectLst/>
            </c:spPr>
          </c:errBars>
          <c:cat>
            <c:multiLvlStrRef>
              <c:f>Sheet1!$C$20:$D$21</c:f>
              <c:multiLvlStrCache>
                <c:ptCount val="2"/>
                <c:lvl>
                  <c:pt idx="0">
                    <c:v>Quiet</c:v>
                  </c:pt>
                  <c:pt idx="1">
                    <c:v>Noise</c:v>
                  </c:pt>
                </c:lvl>
                <c:lvl>
                  <c:pt idx="0">
                    <c:v>Study Environment</c:v>
                  </c:pt>
                </c:lvl>
              </c:multiLvlStrCache>
            </c:multiLvlStrRef>
          </c:cat>
          <c:val>
            <c:numRef>
              <c:f>Sheet1!$C$23:$D$23</c:f>
              <c:numCache>
                <c:formatCode>0.00</c:formatCode>
                <c:ptCount val="2"/>
                <c:pt idx="0">
                  <c:v>0.44537500000000002</c:v>
                </c:pt>
                <c:pt idx="1">
                  <c:v>0.80937500000000018</c:v>
                </c:pt>
              </c:numCache>
            </c:numRef>
          </c:val>
          <c:extLst>
            <c:ext xmlns:c16="http://schemas.microsoft.com/office/drawing/2014/chart" uri="{C3380CC4-5D6E-409C-BE32-E72D297353CC}">
              <c16:uniqueId val="{00000001-BC56-481A-9E76-D51DFE9F30CF}"/>
            </c:ext>
          </c:extLst>
        </c:ser>
        <c:dLbls>
          <c:showLegendKey val="0"/>
          <c:showVal val="0"/>
          <c:showCatName val="0"/>
          <c:showSerName val="0"/>
          <c:showPercent val="0"/>
          <c:showBubbleSize val="0"/>
        </c:dLbls>
        <c:gapWidth val="219"/>
        <c:overlap val="-27"/>
        <c:axId val="499639720"/>
        <c:axId val="499645952"/>
      </c:barChart>
      <c:catAx>
        <c:axId val="499639720"/>
        <c:scaling>
          <c:orientation val="minMax"/>
        </c:scaling>
        <c:delete val="0"/>
        <c:axPos val="b"/>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499645952"/>
        <c:crosses val="autoZero"/>
        <c:auto val="1"/>
        <c:lblAlgn val="ctr"/>
        <c:lblOffset val="100"/>
        <c:noMultiLvlLbl val="0"/>
      </c:catAx>
      <c:valAx>
        <c:axId val="499645952"/>
        <c:scaling>
          <c:orientation val="minMax"/>
          <c:max val="1"/>
        </c:scaling>
        <c:delete val="0"/>
        <c:axPos val="l"/>
        <c:title>
          <c:tx>
            <c:rich>
              <a:bodyPr rot="-54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r>
                  <a:rPr lang="en-US" sz="1200"/>
                  <a:t>Proportion Correct</a:t>
                </a:r>
              </a:p>
            </c:rich>
          </c:tx>
          <c:overlay val="0"/>
          <c:spPr>
            <a:noFill/>
            <a:ln>
              <a:noFill/>
            </a:ln>
            <a:effectLst/>
          </c:spPr>
          <c:txPr>
            <a:bodyPr rot="-54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title>
        <c:numFmt formatCode="0.00" sourceLinked="1"/>
        <c:majorTickMark val="none"/>
        <c:minorTickMark val="none"/>
        <c:tickLblPos val="nextTo"/>
        <c:spPr>
          <a:noFill/>
          <a:ln>
            <a:solidFill>
              <a:schemeClr val="tx1"/>
            </a:solid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499639720"/>
        <c:crosses val="autoZero"/>
        <c:crossBetween val="between"/>
      </c:valAx>
      <c:spPr>
        <a:noFill/>
        <a:ln>
          <a:noFill/>
        </a:ln>
        <a:effectLst/>
      </c:spPr>
    </c:plotArea>
    <c:legend>
      <c:legendPos val="b"/>
      <c:layout>
        <c:manualLayout>
          <c:xMode val="edge"/>
          <c:yMode val="edge"/>
          <c:x val="0.24569619422572178"/>
          <c:y val="9.3170749489647139E-2"/>
          <c:w val="0.75430380577427825"/>
          <c:h val="0.17825714494021583"/>
        </c:manualLayout>
      </c:layout>
      <c:overlay val="1"/>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solidFill>
        <a:schemeClr val="bg1">
          <a:lumMod val="65000"/>
        </a:schemeClr>
      </a:solid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1"/>
    </mc:Choice>
    <mc:Fallback>
      <c:style val="1"/>
    </mc:Fallback>
  </mc:AlternateContent>
  <c:chart>
    <c:autoTitleDeleted val="1"/>
    <c:plotArea>
      <c:layout/>
      <c:scatterChart>
        <c:scatterStyle val="lineMarker"/>
        <c:varyColors val="0"/>
        <c:ser>
          <c:idx val="0"/>
          <c:order val="0"/>
          <c:spPr>
            <a:ln w="19050" cap="rnd">
              <a:noFill/>
              <a:round/>
            </a:ln>
            <a:effectLst/>
          </c:spPr>
          <c:marker>
            <c:symbol val="circle"/>
            <c:size val="5"/>
            <c:spPr>
              <a:solidFill>
                <a:schemeClr val="dk1">
                  <a:tint val="88500"/>
                </a:schemeClr>
              </a:solidFill>
              <a:ln w="9525">
                <a:solidFill>
                  <a:schemeClr val="dk1">
                    <a:tint val="88500"/>
                  </a:schemeClr>
                </a:solidFill>
              </a:ln>
              <a:effectLst/>
            </c:spPr>
          </c:marker>
          <c:trendline>
            <c:spPr>
              <a:ln w="19050" cap="rnd">
                <a:solidFill>
                  <a:schemeClr val="dk1">
                    <a:tint val="88500"/>
                  </a:schemeClr>
                </a:solidFill>
                <a:prstDash val="sysDot"/>
              </a:ln>
              <a:effectLst/>
            </c:spPr>
            <c:trendlineType val="linear"/>
            <c:dispRSqr val="1"/>
            <c:dispEq val="1"/>
            <c:trendlineLbl>
              <c:layout>
                <c:manualLayout>
                  <c:x val="7.2515529308836396E-2"/>
                  <c:y val="0.34120005832604255"/>
                </c:manualLayout>
              </c:layout>
              <c:numFmt formatCode="General" sourceLinked="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trendlineLbl>
          </c:trendline>
          <c:xVal>
            <c:numRef>
              <c:f>Data!$U$4:$U$40</c:f>
              <c:numCache>
                <c:formatCode>0.00</c:formatCode>
                <c:ptCount val="37"/>
                <c:pt idx="0">
                  <c:v>0.75862068965517238</c:v>
                </c:pt>
                <c:pt idx="1">
                  <c:v>0.89655172413793105</c:v>
                </c:pt>
                <c:pt idx="2">
                  <c:v>0.93103448275862066</c:v>
                </c:pt>
                <c:pt idx="3">
                  <c:v>0.86206896551724133</c:v>
                </c:pt>
                <c:pt idx="4">
                  <c:v>0.75862068965517238</c:v>
                </c:pt>
                <c:pt idx="5">
                  <c:v>0.86206896551724133</c:v>
                </c:pt>
                <c:pt idx="6">
                  <c:v>0.55172413793103448</c:v>
                </c:pt>
                <c:pt idx="7">
                  <c:v>0.62068965517241381</c:v>
                </c:pt>
                <c:pt idx="8">
                  <c:v>0.7931034482758621</c:v>
                </c:pt>
                <c:pt idx="9">
                  <c:v>0.86206896551724133</c:v>
                </c:pt>
                <c:pt idx="10">
                  <c:v>0.65517241379310343</c:v>
                </c:pt>
                <c:pt idx="11">
                  <c:v>0.51724137931034486</c:v>
                </c:pt>
                <c:pt idx="12">
                  <c:v>0.75862068965517238</c:v>
                </c:pt>
                <c:pt idx="13">
                  <c:v>0.86206896551724133</c:v>
                </c:pt>
                <c:pt idx="14">
                  <c:v>0.75862068965517238</c:v>
                </c:pt>
                <c:pt idx="15">
                  <c:v>0.72413793103448276</c:v>
                </c:pt>
                <c:pt idx="16">
                  <c:v>0.75862068965517238</c:v>
                </c:pt>
                <c:pt idx="17">
                  <c:v>0.82758620689655171</c:v>
                </c:pt>
                <c:pt idx="18">
                  <c:v>0.86206896551724133</c:v>
                </c:pt>
                <c:pt idx="19">
                  <c:v>0.31034482758620691</c:v>
                </c:pt>
                <c:pt idx="20">
                  <c:v>0.86206896551724133</c:v>
                </c:pt>
                <c:pt idx="21">
                  <c:v>0.82758620689655171</c:v>
                </c:pt>
                <c:pt idx="22">
                  <c:v>0.93103448275862066</c:v>
                </c:pt>
                <c:pt idx="23">
                  <c:v>0.89655172413793105</c:v>
                </c:pt>
                <c:pt idx="24">
                  <c:v>0.65517241379310343</c:v>
                </c:pt>
                <c:pt idx="25">
                  <c:v>0.82758620689655171</c:v>
                </c:pt>
                <c:pt idx="26">
                  <c:v>0.82758620689655171</c:v>
                </c:pt>
                <c:pt idx="27">
                  <c:v>0.89655172413793105</c:v>
                </c:pt>
                <c:pt idx="28">
                  <c:v>0.75862068965517238</c:v>
                </c:pt>
                <c:pt idx="29">
                  <c:v>0.58620689655172409</c:v>
                </c:pt>
                <c:pt idx="30">
                  <c:v>0.20689655172413793</c:v>
                </c:pt>
                <c:pt idx="31">
                  <c:v>0.34482758620689657</c:v>
                </c:pt>
                <c:pt idx="32">
                  <c:v>0.82758620689655171</c:v>
                </c:pt>
                <c:pt idx="33">
                  <c:v>0.68965517241379315</c:v>
                </c:pt>
                <c:pt idx="34">
                  <c:v>0.58620689655172409</c:v>
                </c:pt>
                <c:pt idx="35">
                  <c:v>0.68965517241379315</c:v>
                </c:pt>
                <c:pt idx="36">
                  <c:v>0.7931034482758621</c:v>
                </c:pt>
              </c:numCache>
            </c:numRef>
          </c:xVal>
          <c:yVal>
            <c:numRef>
              <c:f>Data!$X$4:$X$40</c:f>
              <c:numCache>
                <c:formatCode>0.00</c:formatCode>
                <c:ptCount val="37"/>
                <c:pt idx="0">
                  <c:v>0.72413793103448276</c:v>
                </c:pt>
                <c:pt idx="1">
                  <c:v>0.86206896551724133</c:v>
                </c:pt>
                <c:pt idx="2">
                  <c:v>0.82758620689655171</c:v>
                </c:pt>
                <c:pt idx="3">
                  <c:v>0.86206896551724133</c:v>
                </c:pt>
                <c:pt idx="4">
                  <c:v>0.75862068965517238</c:v>
                </c:pt>
                <c:pt idx="5">
                  <c:v>0.72413793103448276</c:v>
                </c:pt>
                <c:pt idx="6">
                  <c:v>0.72413793103448276</c:v>
                </c:pt>
                <c:pt idx="7">
                  <c:v>0.75862068965517238</c:v>
                </c:pt>
                <c:pt idx="8">
                  <c:v>0.7931034482758621</c:v>
                </c:pt>
                <c:pt idx="9">
                  <c:v>0.72413793103448276</c:v>
                </c:pt>
                <c:pt idx="10">
                  <c:v>0.65517241379310343</c:v>
                </c:pt>
                <c:pt idx="11">
                  <c:v>0.55172413793103448</c:v>
                </c:pt>
                <c:pt idx="12">
                  <c:v>0.7931034482758621</c:v>
                </c:pt>
                <c:pt idx="13">
                  <c:v>0.68965517241379315</c:v>
                </c:pt>
                <c:pt idx="14">
                  <c:v>0.68965517241379315</c:v>
                </c:pt>
                <c:pt idx="15">
                  <c:v>0.34482758620689657</c:v>
                </c:pt>
                <c:pt idx="16">
                  <c:v>0.65517241379310343</c:v>
                </c:pt>
                <c:pt idx="17">
                  <c:v>0.62068965517241381</c:v>
                </c:pt>
                <c:pt idx="18">
                  <c:v>0.72413793103448276</c:v>
                </c:pt>
                <c:pt idx="19">
                  <c:v>0.48275862068965519</c:v>
                </c:pt>
                <c:pt idx="20">
                  <c:v>0.93103448275862066</c:v>
                </c:pt>
                <c:pt idx="21">
                  <c:v>0.7931034482758621</c:v>
                </c:pt>
                <c:pt idx="22">
                  <c:v>0.82758620689655171</c:v>
                </c:pt>
                <c:pt idx="23">
                  <c:v>0.72413793103448276</c:v>
                </c:pt>
                <c:pt idx="24">
                  <c:v>0.58620689655172409</c:v>
                </c:pt>
                <c:pt idx="25">
                  <c:v>0.82758620689655171</c:v>
                </c:pt>
                <c:pt idx="26">
                  <c:v>0.75862068965517238</c:v>
                </c:pt>
                <c:pt idx="27">
                  <c:v>0.93103448275862066</c:v>
                </c:pt>
                <c:pt idx="28">
                  <c:v>0.7931034482758621</c:v>
                </c:pt>
                <c:pt idx="29">
                  <c:v>0.68965517241379315</c:v>
                </c:pt>
                <c:pt idx="30">
                  <c:v>0.89655172413793105</c:v>
                </c:pt>
                <c:pt idx="31">
                  <c:v>0.44827586206896552</c:v>
                </c:pt>
                <c:pt idx="32">
                  <c:v>0.72413793103448276</c:v>
                </c:pt>
                <c:pt idx="33">
                  <c:v>0.72413793103448276</c:v>
                </c:pt>
                <c:pt idx="34">
                  <c:v>0.55172413793103448</c:v>
                </c:pt>
                <c:pt idx="35">
                  <c:v>0.41379310344827586</c:v>
                </c:pt>
                <c:pt idx="36">
                  <c:v>0.93103448275862066</c:v>
                </c:pt>
              </c:numCache>
            </c:numRef>
          </c:yVal>
          <c:smooth val="0"/>
          <c:extLst>
            <c:ext xmlns:c16="http://schemas.microsoft.com/office/drawing/2014/chart" uri="{C3380CC4-5D6E-409C-BE32-E72D297353CC}">
              <c16:uniqueId val="{00000000-C7E9-4DBC-84E7-87DD93F30303}"/>
            </c:ext>
          </c:extLst>
        </c:ser>
        <c:dLbls>
          <c:showLegendKey val="0"/>
          <c:showVal val="0"/>
          <c:showCatName val="0"/>
          <c:showSerName val="0"/>
          <c:showPercent val="0"/>
          <c:showBubbleSize val="0"/>
        </c:dLbls>
        <c:axId val="585200296"/>
        <c:axId val="585204888"/>
      </c:scatterChart>
      <c:valAx>
        <c:axId val="585200296"/>
        <c:scaling>
          <c:orientation val="minMax"/>
          <c:min val="0.2"/>
        </c:scaling>
        <c:delete val="0"/>
        <c:axPos val="b"/>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Proportion Story 4</a:t>
                </a:r>
              </a:p>
            </c:rich>
          </c:tx>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0.00"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85204888"/>
        <c:crosses val="autoZero"/>
        <c:crossBetween val="midCat"/>
      </c:valAx>
      <c:valAx>
        <c:axId val="585204888"/>
        <c:scaling>
          <c:orientation val="minMax"/>
          <c:min val="0.2"/>
        </c:scaling>
        <c:delete val="0"/>
        <c:axPos val="l"/>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Proportion Story 1</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0.00"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85200296"/>
        <c:crosses val="autoZero"/>
        <c:crossBetween val="midCat"/>
      </c:valAx>
      <c:spPr>
        <a:noFill/>
        <a:ln>
          <a:noFill/>
        </a:ln>
        <a:effectLst/>
      </c:spPr>
    </c:plotArea>
    <c:plotVisOnly val="1"/>
    <c:dispBlanksAs val="gap"/>
    <c:showDLblsOverMax val="0"/>
  </c:chart>
  <c:spPr>
    <a:noFill/>
    <a:ln>
      <a:solidFill>
        <a:schemeClr val="bg1">
          <a:lumMod val="65000"/>
        </a:schemeClr>
      </a:solid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1"/>
    </mc:Choice>
    <mc:Fallback>
      <c:style val="1"/>
    </mc:Fallback>
  </mc:AlternateContent>
  <c:chart>
    <c:autoTitleDeleted val="1"/>
    <c:plotArea>
      <c:layout/>
      <c:barChart>
        <c:barDir val="col"/>
        <c:grouping val="clustered"/>
        <c:varyColors val="0"/>
        <c:ser>
          <c:idx val="0"/>
          <c:order val="0"/>
          <c:spPr>
            <a:solidFill>
              <a:schemeClr val="bg1">
                <a:lumMod val="65000"/>
              </a:schemeClr>
            </a:solidFill>
            <a:ln>
              <a:noFill/>
            </a:ln>
            <a:effectLst/>
          </c:spPr>
          <c:invertIfNegative val="0"/>
          <c:errBars>
            <c:errBarType val="both"/>
            <c:errValType val="cust"/>
            <c:noEndCap val="0"/>
            <c:plus>
              <c:numRef>
                <c:f>Sheet1!$D$25:$E$25</c:f>
                <c:numCache>
                  <c:formatCode>General</c:formatCode>
                  <c:ptCount val="2"/>
                  <c:pt idx="0">
                    <c:v>3.6264630934150226</c:v>
                  </c:pt>
                  <c:pt idx="1">
                    <c:v>3.9760082966850807</c:v>
                  </c:pt>
                </c:numCache>
              </c:numRef>
            </c:plus>
            <c:minus>
              <c:numRef>
                <c:f>Sheet1!$D$25:$E$25</c:f>
                <c:numCache>
                  <c:formatCode>General</c:formatCode>
                  <c:ptCount val="2"/>
                  <c:pt idx="0">
                    <c:v>3.6264630934150226</c:v>
                  </c:pt>
                  <c:pt idx="1">
                    <c:v>3.9760082966850807</c:v>
                  </c:pt>
                </c:numCache>
              </c:numRef>
            </c:minus>
            <c:spPr>
              <a:noFill/>
              <a:ln w="9525" cap="flat" cmpd="sng" algn="ctr">
                <a:solidFill>
                  <a:schemeClr val="tx1">
                    <a:lumMod val="65000"/>
                    <a:lumOff val="35000"/>
                  </a:schemeClr>
                </a:solidFill>
                <a:round/>
              </a:ln>
              <a:effectLst/>
            </c:spPr>
          </c:errBars>
          <c:cat>
            <c:strRef>
              <c:f>Sheet1!$D$22:$E$22</c:f>
              <c:strCache>
                <c:ptCount val="2"/>
                <c:pt idx="0">
                  <c:v>Horror</c:v>
                </c:pt>
                <c:pt idx="1">
                  <c:v>Informative</c:v>
                </c:pt>
              </c:strCache>
            </c:strRef>
          </c:cat>
          <c:val>
            <c:numRef>
              <c:f>Sheet1!$D$23:$E$23</c:f>
              <c:numCache>
                <c:formatCode>General</c:formatCode>
                <c:ptCount val="2"/>
                <c:pt idx="0">
                  <c:v>68.888888888888886</c:v>
                </c:pt>
                <c:pt idx="1">
                  <c:v>70.444444444444443</c:v>
                </c:pt>
              </c:numCache>
            </c:numRef>
          </c:val>
          <c:extLst>
            <c:ext xmlns:c16="http://schemas.microsoft.com/office/drawing/2014/chart" uri="{C3380CC4-5D6E-409C-BE32-E72D297353CC}">
              <c16:uniqueId val="{00000000-CBDA-49F5-AB49-05735F29A81A}"/>
            </c:ext>
          </c:extLst>
        </c:ser>
        <c:dLbls>
          <c:showLegendKey val="0"/>
          <c:showVal val="0"/>
          <c:showCatName val="0"/>
          <c:showSerName val="0"/>
          <c:showPercent val="0"/>
          <c:showBubbleSize val="0"/>
        </c:dLbls>
        <c:gapWidth val="219"/>
        <c:overlap val="-27"/>
        <c:axId val="356039568"/>
        <c:axId val="356041864"/>
      </c:barChart>
      <c:catAx>
        <c:axId val="356039568"/>
        <c:scaling>
          <c:orientation val="minMax"/>
        </c:scaling>
        <c:delete val="0"/>
        <c:axPos val="b"/>
        <c:title>
          <c:tx>
            <c:rich>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r>
                  <a:rPr lang="en-US" sz="1400" dirty="0"/>
                  <a:t>Type of Video</a:t>
                </a:r>
              </a:p>
            </c:rich>
          </c:tx>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356041864"/>
        <c:crosses val="autoZero"/>
        <c:auto val="1"/>
        <c:lblAlgn val="ctr"/>
        <c:lblOffset val="100"/>
        <c:noMultiLvlLbl val="0"/>
      </c:catAx>
      <c:valAx>
        <c:axId val="356041864"/>
        <c:scaling>
          <c:orientation val="minMax"/>
          <c:max val="90"/>
          <c:min val="50"/>
        </c:scaling>
        <c:delete val="0"/>
        <c:axPos val="l"/>
        <c:title>
          <c:tx>
            <c:rich>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en-US" sz="1100"/>
                  <a:t>Heart Rate (bpm)</a:t>
                </a:r>
              </a:p>
            </c:rich>
          </c:tx>
          <c:overlay val="0"/>
          <c:spPr>
            <a:noFill/>
            <a:ln>
              <a:noFill/>
            </a:ln>
            <a:effectLst/>
          </c:spPr>
          <c:txPr>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solidFill>
              <a:schemeClr val="tx1"/>
            </a:solid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356039568"/>
        <c:crosses val="autoZero"/>
        <c:crossBetween val="between"/>
      </c:valAx>
      <c:spPr>
        <a:noFill/>
        <a:ln>
          <a:noFill/>
        </a:ln>
        <a:effectLst/>
      </c:spPr>
    </c:plotArea>
    <c:plotVisOnly val="1"/>
    <c:dispBlanksAs val="gap"/>
    <c:showDLblsOverMax val="0"/>
  </c:chart>
  <c:spPr>
    <a:noFill/>
    <a:ln>
      <a:solidFill>
        <a:schemeClr val="bg1">
          <a:lumMod val="75000"/>
        </a:schemeClr>
      </a:solidFill>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1"/>
    </mc:Choice>
    <mc:Fallback>
      <c:style val="1"/>
    </mc:Fallback>
  </mc:AlternateContent>
  <c:chart>
    <c:autoTitleDeleted val="1"/>
    <c:plotArea>
      <c:layout/>
      <c:barChart>
        <c:barDir val="col"/>
        <c:grouping val="clustered"/>
        <c:varyColors val="0"/>
        <c:ser>
          <c:idx val="0"/>
          <c:order val="0"/>
          <c:tx>
            <c:strRef>
              <c:f>Sheet1!$A$22:$B$22</c:f>
              <c:strCache>
                <c:ptCount val="2"/>
                <c:pt idx="0">
                  <c:v>Test Environment</c:v>
                </c:pt>
                <c:pt idx="1">
                  <c:v>Quiet</c:v>
                </c:pt>
              </c:strCache>
            </c:strRef>
          </c:tx>
          <c:spPr>
            <a:solidFill>
              <a:schemeClr val="dk1">
                <a:tint val="88500"/>
              </a:schemeClr>
            </a:solidFill>
            <a:ln>
              <a:noFill/>
            </a:ln>
            <a:effectLst/>
          </c:spPr>
          <c:invertIfNegative val="0"/>
          <c:cat>
            <c:multiLvlStrRef>
              <c:f>Sheet1!$C$20:$D$21</c:f>
              <c:multiLvlStrCache>
                <c:ptCount val="2"/>
                <c:lvl>
                  <c:pt idx="0">
                    <c:v>Quiet</c:v>
                  </c:pt>
                  <c:pt idx="1">
                    <c:v>Noise</c:v>
                  </c:pt>
                </c:lvl>
                <c:lvl>
                  <c:pt idx="0">
                    <c:v>Study Environment</c:v>
                  </c:pt>
                </c:lvl>
              </c:multiLvlStrCache>
            </c:multiLvlStrRef>
          </c:cat>
          <c:val>
            <c:numRef>
              <c:f>Sheet1!$C$22:$D$22</c:f>
              <c:numCache>
                <c:formatCode>0.00</c:formatCode>
                <c:ptCount val="2"/>
                <c:pt idx="0">
                  <c:v>0.84687500000000016</c:v>
                </c:pt>
                <c:pt idx="1">
                  <c:v>0.50187499999999996</c:v>
                </c:pt>
              </c:numCache>
            </c:numRef>
          </c:val>
          <c:extLst>
            <c:ext xmlns:c16="http://schemas.microsoft.com/office/drawing/2014/chart" uri="{C3380CC4-5D6E-409C-BE32-E72D297353CC}">
              <c16:uniqueId val="{00000000-263D-4035-BC93-D4E10DAC7A72}"/>
            </c:ext>
          </c:extLst>
        </c:ser>
        <c:ser>
          <c:idx val="1"/>
          <c:order val="1"/>
          <c:tx>
            <c:strRef>
              <c:f>Sheet1!$A$23:$B$23</c:f>
              <c:strCache>
                <c:ptCount val="2"/>
                <c:pt idx="0">
                  <c:v>Test Environment</c:v>
                </c:pt>
                <c:pt idx="1">
                  <c:v>Noise</c:v>
                </c:pt>
              </c:strCache>
            </c:strRef>
          </c:tx>
          <c:spPr>
            <a:solidFill>
              <a:schemeClr val="dk1">
                <a:tint val="55000"/>
              </a:schemeClr>
            </a:solidFill>
            <a:ln>
              <a:noFill/>
            </a:ln>
            <a:effectLst/>
          </c:spPr>
          <c:invertIfNegative val="0"/>
          <c:cat>
            <c:multiLvlStrRef>
              <c:f>Sheet1!$C$20:$D$21</c:f>
              <c:multiLvlStrCache>
                <c:ptCount val="2"/>
                <c:lvl>
                  <c:pt idx="0">
                    <c:v>Quiet</c:v>
                  </c:pt>
                  <c:pt idx="1">
                    <c:v>Noise</c:v>
                  </c:pt>
                </c:lvl>
                <c:lvl>
                  <c:pt idx="0">
                    <c:v>Study Environment</c:v>
                  </c:pt>
                </c:lvl>
              </c:multiLvlStrCache>
            </c:multiLvlStrRef>
          </c:cat>
          <c:val>
            <c:numRef>
              <c:f>Sheet1!$C$23:$D$23</c:f>
              <c:numCache>
                <c:formatCode>0.00</c:formatCode>
                <c:ptCount val="2"/>
                <c:pt idx="0">
                  <c:v>0.44537500000000002</c:v>
                </c:pt>
                <c:pt idx="1">
                  <c:v>0.80937500000000018</c:v>
                </c:pt>
              </c:numCache>
            </c:numRef>
          </c:val>
          <c:extLst>
            <c:ext xmlns:c16="http://schemas.microsoft.com/office/drawing/2014/chart" uri="{C3380CC4-5D6E-409C-BE32-E72D297353CC}">
              <c16:uniqueId val="{00000001-263D-4035-BC93-D4E10DAC7A72}"/>
            </c:ext>
          </c:extLst>
        </c:ser>
        <c:dLbls>
          <c:showLegendKey val="0"/>
          <c:showVal val="0"/>
          <c:showCatName val="0"/>
          <c:showSerName val="0"/>
          <c:showPercent val="0"/>
          <c:showBubbleSize val="0"/>
        </c:dLbls>
        <c:gapWidth val="219"/>
        <c:overlap val="-27"/>
        <c:axId val="499639720"/>
        <c:axId val="499645952"/>
      </c:barChart>
      <c:catAx>
        <c:axId val="499639720"/>
        <c:scaling>
          <c:orientation val="minMax"/>
        </c:scaling>
        <c:delete val="1"/>
        <c:axPos val="b"/>
        <c:numFmt formatCode="General" sourceLinked="1"/>
        <c:majorTickMark val="none"/>
        <c:minorTickMark val="none"/>
        <c:tickLblPos val="nextTo"/>
        <c:crossAx val="499645952"/>
        <c:crosses val="autoZero"/>
        <c:auto val="1"/>
        <c:lblAlgn val="ctr"/>
        <c:lblOffset val="100"/>
        <c:noMultiLvlLbl val="0"/>
      </c:catAx>
      <c:valAx>
        <c:axId val="499645952"/>
        <c:scaling>
          <c:orientation val="minMax"/>
          <c:max val="1"/>
        </c:scaling>
        <c:delete val="0"/>
        <c:axPos val="l"/>
        <c:numFmt formatCode="0.00" sourceLinked="1"/>
        <c:majorTickMark val="none"/>
        <c:minorTickMark val="none"/>
        <c:tickLblPos val="nextTo"/>
        <c:spPr>
          <a:noFill/>
          <a:ln>
            <a:solidFill>
              <a:schemeClr val="tx1"/>
            </a:solidFill>
          </a:ln>
          <a:effectLst/>
        </c:spPr>
        <c:txPr>
          <a:bodyPr rot="-60000000" spcFirstLastPara="1" vertOverflow="ellipsis" vert="horz" wrap="square" anchor="ctr" anchorCtr="1"/>
          <a:lstStyle/>
          <a:p>
            <a:pPr>
              <a:defRPr sz="100" b="0" i="0" u="none" strike="noStrike" kern="1200" baseline="0">
                <a:solidFill>
                  <a:schemeClr val="tx1">
                    <a:lumMod val="65000"/>
                    <a:lumOff val="35000"/>
                  </a:schemeClr>
                </a:solidFill>
                <a:latin typeface="+mn-lt"/>
                <a:ea typeface="+mn-ea"/>
                <a:cs typeface="+mn-cs"/>
              </a:defRPr>
            </a:pPr>
            <a:endParaRPr lang="en-US"/>
          </a:p>
        </c:txPr>
        <c:crossAx val="499639720"/>
        <c:crosses val="autoZero"/>
        <c:crossBetween val="between"/>
      </c:valAx>
      <c:spPr>
        <a:noFill/>
        <a:ln>
          <a:noFill/>
        </a:ln>
        <a:effectLst/>
      </c:spPr>
    </c:plotArea>
    <c:plotVisOnly val="1"/>
    <c:dispBlanksAs val="gap"/>
    <c:showDLblsOverMax val="0"/>
  </c:chart>
  <c:spPr>
    <a:noFill/>
    <a:ln>
      <a:noFill/>
    </a:ln>
    <a:effectLst/>
  </c:spPr>
  <c:txPr>
    <a:bodyPr/>
    <a:lstStyle/>
    <a:p>
      <a:pPr>
        <a:defRPr sz="100"/>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20">
  <a:schemeClr val="dk1"/>
  <cs:variation>
    <a:tint val="88500"/>
  </cs:variation>
  <cs:variation>
    <a:tint val="55000"/>
  </cs:variation>
  <cs:variation>
    <a:tint val="75000"/>
  </cs:variation>
  <cs:variation>
    <a:tint val="98500"/>
  </cs:variation>
  <cs:variation>
    <a:tint val="30000"/>
  </cs:variation>
  <cs:variation>
    <a:tint val="60000"/>
  </cs:variation>
  <cs:variation>
    <a:tint val="80000"/>
  </cs:variation>
</cs:colorStyle>
</file>

<file path=ppt/charts/colors5.xml><?xml version="1.0" encoding="utf-8"?>
<cs:colorStyle xmlns:cs="http://schemas.microsoft.com/office/drawing/2012/chartStyle" xmlns:a="http://schemas.openxmlformats.org/drawingml/2006/main" meth="cycle" id="20">
  <a:schemeClr val="dk1"/>
  <cs:variation>
    <a:tint val="88500"/>
  </cs:variation>
  <cs:variation>
    <a:tint val="55000"/>
  </cs:variation>
  <cs:variation>
    <a:tint val="75000"/>
  </cs:variation>
  <cs:variation>
    <a:tint val="98500"/>
  </cs:variation>
  <cs:variation>
    <a:tint val="30000"/>
  </cs:variation>
  <cs:variation>
    <a:tint val="60000"/>
  </cs:variation>
  <cs:variation>
    <a:tint val="80000"/>
  </cs:variation>
</cs:colorStyle>
</file>

<file path=ppt/charts/colors6.xml><?xml version="1.0" encoding="utf-8"?>
<cs:colorStyle xmlns:cs="http://schemas.microsoft.com/office/drawing/2012/chartStyle" xmlns:a="http://schemas.openxmlformats.org/drawingml/2006/main" meth="cycle" id="20">
  <a:schemeClr val="dk1"/>
  <cs:variation>
    <a:tint val="88500"/>
  </cs:variation>
  <cs:variation>
    <a:tint val="55000"/>
  </cs:variation>
  <cs:variation>
    <a:tint val="75000"/>
  </cs:variation>
  <cs:variation>
    <a:tint val="98500"/>
  </cs:variation>
  <cs:variation>
    <a:tint val="30000"/>
  </cs:variation>
  <cs:variation>
    <a:tint val="60000"/>
  </cs:variation>
  <cs:variation>
    <a:tint val="80000"/>
  </cs:variation>
</cs:colorStyle>
</file>

<file path=ppt/charts/colors7.xml><?xml version="1.0" encoding="utf-8"?>
<cs:colorStyle xmlns:cs="http://schemas.microsoft.com/office/drawing/2012/chartStyle" xmlns:a="http://schemas.openxmlformats.org/drawingml/2006/main" meth="cycle" id="20">
  <a:schemeClr val="dk1"/>
  <cs:variation>
    <a:tint val="88500"/>
  </cs:variation>
  <cs:variation>
    <a:tint val="55000"/>
  </cs:variation>
  <cs:variation>
    <a:tint val="75000"/>
  </cs:variation>
  <cs:variation>
    <a:tint val="98500"/>
  </cs:variation>
  <cs:variation>
    <a:tint val="30000"/>
  </cs:variation>
  <cs:variation>
    <a:tint val="60000"/>
  </cs:variation>
  <cs:variation>
    <a:tint val="80000"/>
  </cs:variation>
</cs:colorStyle>
</file>

<file path=ppt/charts/style1.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49536955-9B83-4BEB-8ED3-CF1F6763782F}" type="datetimeFigureOut">
              <a:rPr lang="en-AU" smtClean="0"/>
              <a:t>23/07/2020</a:t>
            </a:fld>
            <a:endParaRPr lang="en-AU"/>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A0D1060-9E8A-4BCD-9A83-EEFA84EF2D49}" type="slidenum">
              <a:rPr lang="en-AU" smtClean="0"/>
              <a:t>‹#›</a:t>
            </a:fld>
            <a:endParaRPr lang="en-AU"/>
          </a:p>
        </p:txBody>
      </p:sp>
    </p:spTree>
    <p:extLst>
      <p:ext uri="{BB962C8B-B14F-4D97-AF65-F5344CB8AC3E}">
        <p14:creationId xmlns:p14="http://schemas.microsoft.com/office/powerpoint/2010/main" val="102918879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FACAB00-78F1-4109-890C-E2C0C26622B6}" type="datetimeFigureOut">
              <a:rPr lang="en-AU" smtClean="0"/>
              <a:t>23/07/2020</a:t>
            </a:fld>
            <a:endParaRPr lang="en-AU"/>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2FEB527-BFC5-4743-9F8C-D09B2F6A70DA}" type="slidenum">
              <a:rPr lang="en-AU" smtClean="0"/>
              <a:t>‹#›</a:t>
            </a:fld>
            <a:endParaRPr lang="en-AU"/>
          </a:p>
        </p:txBody>
      </p:sp>
    </p:spTree>
    <p:extLst>
      <p:ext uri="{BB962C8B-B14F-4D97-AF65-F5344CB8AC3E}">
        <p14:creationId xmlns:p14="http://schemas.microsoft.com/office/powerpoint/2010/main" val="13507121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Master" Target="../slideMasters/slideMaster1.xml"/><Relationship Id="rId5" Type="http://schemas.openxmlformats.org/officeDocument/2006/relationships/image" Target="../media/image1.png"/><Relationship Id="rId4" Type="http://schemas.openxmlformats.org/officeDocument/2006/relationships/image" Target="../media/image8.pn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Presentation Title Slide">
    <p:bg>
      <p:bgPr>
        <a:solidFill>
          <a:schemeClr val="bg1"/>
        </a:solidFill>
        <a:effectLst/>
      </p:bgPr>
    </p:bg>
    <p:spTree>
      <p:nvGrpSpPr>
        <p:cNvPr id="1" name=""/>
        <p:cNvGrpSpPr/>
        <p:nvPr/>
      </p:nvGrpSpPr>
      <p:grpSpPr>
        <a:xfrm>
          <a:off x="0" y="0"/>
          <a:ext cx="0" cy="0"/>
          <a:chOff x="0" y="0"/>
          <a:chExt cx="0" cy="0"/>
        </a:xfrm>
      </p:grpSpPr>
      <p:sp>
        <p:nvSpPr>
          <p:cNvPr id="20" name="Title Placeholder 4"/>
          <p:cNvSpPr>
            <a:spLocks noGrp="1"/>
          </p:cNvSpPr>
          <p:nvPr>
            <p:ph type="title" hasCustomPrompt="1"/>
          </p:nvPr>
        </p:nvSpPr>
        <p:spPr>
          <a:xfrm>
            <a:off x="888815" y="3675951"/>
            <a:ext cx="10411032" cy="707216"/>
          </a:xfrm>
          <a:prstGeom prst="rect">
            <a:avLst/>
          </a:prstGeom>
          <a:ln w="57150">
            <a:noFill/>
          </a:ln>
        </p:spPr>
        <p:txBody>
          <a:bodyPr vert="horz" lIns="91440" tIns="45720" rIns="91440" bIns="45720" rtlCol="0" anchor="ctr" anchorCtr="0">
            <a:noAutofit/>
          </a:bodyPr>
          <a:lstStyle>
            <a:lvl1pPr algn="ctr">
              <a:defRPr sz="3600" b="1">
                <a:solidFill>
                  <a:srgbClr val="FDBA12"/>
                </a:solidFill>
                <a:latin typeface="Verdana" panose="020B0604030504040204" pitchFamily="34" charset="0"/>
                <a:ea typeface="Verdana" panose="020B0604030504040204" pitchFamily="34" charset="0"/>
                <a:cs typeface="Verdana" panose="020B0604030504040204" pitchFamily="34" charset="0"/>
              </a:defRPr>
            </a:lvl1pPr>
          </a:lstStyle>
          <a:p>
            <a:r>
              <a:rPr lang="en-US" dirty="0"/>
              <a:t>Presentation Title</a:t>
            </a:r>
            <a:endParaRPr lang="en-AU" dirty="0"/>
          </a:p>
        </p:txBody>
      </p:sp>
      <p:sp>
        <p:nvSpPr>
          <p:cNvPr id="21" name="Text Placeholder 2"/>
          <p:cNvSpPr>
            <a:spLocks noGrp="1"/>
          </p:cNvSpPr>
          <p:nvPr>
            <p:ph type="body" sz="quarter" idx="10" hasCustomPrompt="1"/>
          </p:nvPr>
        </p:nvSpPr>
        <p:spPr>
          <a:xfrm>
            <a:off x="888815" y="4599078"/>
            <a:ext cx="10411032" cy="999265"/>
          </a:xfrm>
          <a:prstGeom prst="rect">
            <a:avLst/>
          </a:prstGeom>
        </p:spPr>
        <p:txBody>
          <a:bodyPr/>
          <a:lstStyle>
            <a:lvl1pPr marL="0" indent="0" algn="ctr">
              <a:buFontTx/>
              <a:buNone/>
              <a:defRPr sz="2800" b="1">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pPr lvl="0"/>
            <a:r>
              <a:rPr lang="en-US" dirty="0"/>
              <a:t>Subtitle</a:t>
            </a:r>
          </a:p>
        </p:txBody>
      </p:sp>
      <p:sp>
        <p:nvSpPr>
          <p:cNvPr id="11" name="TextBox 10"/>
          <p:cNvSpPr txBox="1"/>
          <p:nvPr userDrawn="1"/>
        </p:nvSpPr>
        <p:spPr>
          <a:xfrm>
            <a:off x="9191625" y="6381750"/>
            <a:ext cx="2727029" cy="200055"/>
          </a:xfrm>
          <a:prstGeom prst="rect">
            <a:avLst/>
          </a:prstGeom>
          <a:noFill/>
        </p:spPr>
        <p:txBody>
          <a:bodyPr wrap="none" rtlCol="0">
            <a:spAutoFit/>
          </a:bodyPr>
          <a:lstStyle/>
          <a:p>
            <a:r>
              <a:rPr lang="en-AU" sz="700" dirty="0">
                <a:solidFill>
                  <a:schemeClr val="tx1"/>
                </a:solidFill>
                <a:latin typeface="Verdana" panose="020B0604030504040204" pitchFamily="34" charset="0"/>
                <a:ea typeface="Verdana" panose="020B0604030504040204" pitchFamily="34" charset="0"/>
                <a:cs typeface="Verdana" panose="020B0604030504040204" pitchFamily="34" charset="0"/>
              </a:rPr>
              <a:t>CRICOS QLD 00244B | NSW 02225M TEQSA: PRV12081</a:t>
            </a:r>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948700" y="955984"/>
            <a:ext cx="6291262" cy="2432805"/>
          </a:xfrm>
          <a:prstGeom prst="rect">
            <a:avLst/>
          </a:prstGeom>
        </p:spPr>
      </p:pic>
    </p:spTree>
    <p:extLst>
      <p:ext uri="{BB962C8B-B14F-4D97-AF65-F5344CB8AC3E}">
        <p14:creationId xmlns:p14="http://schemas.microsoft.com/office/powerpoint/2010/main" val="17300749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Hero Image/Testimonial Slide">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pic>
        <p:nvPicPr>
          <p:cNvPr id="5" name="Picture 4"/>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99298" y="495576"/>
            <a:ext cx="1642769" cy="608313"/>
          </a:xfrm>
          <a:prstGeom prst="rect">
            <a:avLst/>
          </a:prstGeom>
        </p:spPr>
      </p:pic>
      <p:sp>
        <p:nvSpPr>
          <p:cNvPr id="6" name="Title Placeholder 4"/>
          <p:cNvSpPr>
            <a:spLocks noGrp="1"/>
          </p:cNvSpPr>
          <p:nvPr>
            <p:ph type="title" hasCustomPrompt="1"/>
          </p:nvPr>
        </p:nvSpPr>
        <p:spPr>
          <a:xfrm>
            <a:off x="499298" y="2088326"/>
            <a:ext cx="4171762" cy="2011234"/>
          </a:xfrm>
          <a:prstGeom prst="rect">
            <a:avLst/>
          </a:prstGeom>
          <a:solidFill>
            <a:schemeClr val="tx1">
              <a:alpha val="70000"/>
            </a:schemeClr>
          </a:solidFill>
          <a:ln w="57150">
            <a:noFill/>
          </a:ln>
        </p:spPr>
        <p:txBody>
          <a:bodyPr vert="horz" lIns="91440" tIns="45720" rIns="91440" bIns="45720" rtlCol="0" anchor="ctr" anchorCtr="0">
            <a:normAutofit/>
          </a:bodyPr>
          <a:lstStyle>
            <a:lvl1pPr algn="ctr">
              <a:defRPr sz="2800" b="1" baseline="0">
                <a:solidFill>
                  <a:schemeClr val="bg1"/>
                </a:solidFill>
                <a:latin typeface="Verdana" panose="020B0604030504040204" pitchFamily="34" charset="0"/>
                <a:ea typeface="Verdana" panose="020B0604030504040204" pitchFamily="34" charset="0"/>
                <a:cs typeface="Verdana" panose="020B0604030504040204" pitchFamily="34" charset="0"/>
              </a:defRPr>
            </a:lvl1pPr>
          </a:lstStyle>
          <a:p>
            <a:r>
              <a:rPr lang="en-US" dirty="0"/>
              <a:t>“Pull-out quote</a:t>
            </a:r>
            <a:br>
              <a:rPr lang="en-US" dirty="0"/>
            </a:br>
            <a:r>
              <a:rPr lang="en-US" dirty="0"/>
              <a:t>or testimonial”</a:t>
            </a:r>
            <a:endParaRPr lang="en-AU" dirty="0"/>
          </a:p>
        </p:txBody>
      </p:sp>
    </p:spTree>
    <p:extLst>
      <p:ext uri="{BB962C8B-B14F-4D97-AF65-F5344CB8AC3E}">
        <p14:creationId xmlns:p14="http://schemas.microsoft.com/office/powerpoint/2010/main" val="9372089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Blank Page">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99299" y="498373"/>
            <a:ext cx="1642768" cy="608312"/>
          </a:xfrm>
          <a:prstGeom prst="rect">
            <a:avLst/>
          </a:prstGeom>
        </p:spPr>
      </p:pic>
    </p:spTree>
    <p:extLst>
      <p:ext uri="{BB962C8B-B14F-4D97-AF65-F5344CB8AC3E}">
        <p14:creationId xmlns:p14="http://schemas.microsoft.com/office/powerpoint/2010/main" val="1356149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Content + Hero Image">
    <p:spTree>
      <p:nvGrpSpPr>
        <p:cNvPr id="1" name=""/>
        <p:cNvGrpSpPr/>
        <p:nvPr/>
      </p:nvGrpSpPr>
      <p:grpSpPr>
        <a:xfrm>
          <a:off x="0" y="0"/>
          <a:ext cx="0" cy="0"/>
          <a:chOff x="0" y="0"/>
          <a:chExt cx="0" cy="0"/>
        </a:xfrm>
      </p:grpSpPr>
      <p:sp>
        <p:nvSpPr>
          <p:cNvPr id="3" name="Text Placeholder 2"/>
          <p:cNvSpPr>
            <a:spLocks noGrp="1"/>
          </p:cNvSpPr>
          <p:nvPr>
            <p:ph type="body" sz="quarter" idx="10" hasCustomPrompt="1"/>
          </p:nvPr>
        </p:nvSpPr>
        <p:spPr>
          <a:xfrm>
            <a:off x="355599" y="2522539"/>
            <a:ext cx="6739467" cy="804861"/>
          </a:xfrm>
          <a:prstGeom prst="rect">
            <a:avLst/>
          </a:prstGeom>
        </p:spPr>
        <p:txBody>
          <a:bodyPr/>
          <a:lstStyle>
            <a:lvl1pPr>
              <a:defRPr sz="2800"/>
            </a:lvl1pPr>
          </a:lstStyle>
          <a:p>
            <a:pPr lvl="0"/>
            <a:r>
              <a:rPr lang="en-US" dirty="0"/>
              <a:t>Sub-heading</a:t>
            </a:r>
          </a:p>
        </p:txBody>
      </p:sp>
      <p:sp>
        <p:nvSpPr>
          <p:cNvPr id="5" name="Text Placeholder 4"/>
          <p:cNvSpPr>
            <a:spLocks noGrp="1"/>
          </p:cNvSpPr>
          <p:nvPr>
            <p:ph type="body" sz="quarter" idx="11" hasCustomPrompt="1"/>
          </p:nvPr>
        </p:nvSpPr>
        <p:spPr>
          <a:xfrm>
            <a:off x="355600" y="3327400"/>
            <a:ext cx="6739466" cy="3187700"/>
          </a:xfrm>
          <a:prstGeom prst="rect">
            <a:avLst/>
          </a:prstGeom>
        </p:spPr>
        <p:txBody>
          <a:bodyPr/>
          <a:lstStyle>
            <a:lvl1pPr marL="0" indent="0">
              <a:buClr>
                <a:srgbClr val="FDBA12"/>
              </a:buClr>
              <a:buFontTx/>
              <a:buNone/>
              <a:defRPr sz="2000" b="0" baseline="0"/>
            </a:lvl1pPr>
            <a:lvl2pPr marL="800100" indent="-342900">
              <a:buClr>
                <a:schemeClr val="tx1"/>
              </a:buClr>
              <a:buFont typeface="Wingdings" panose="05000000000000000000" pitchFamily="2" charset="2"/>
              <a:buChar char="§"/>
              <a:defRPr sz="1800"/>
            </a:lvl2pPr>
            <a:lvl3pPr marL="1257300" indent="-342900">
              <a:buClr>
                <a:srgbClr val="FDBA12"/>
              </a:buClr>
              <a:buFont typeface="Wingdings" panose="05000000000000000000" pitchFamily="2" charset="2"/>
              <a:buChar char="§"/>
              <a:defRPr sz="1600">
                <a:latin typeface="verdana (Body)"/>
              </a:defRPr>
            </a:lvl3pPr>
            <a:lvl4pPr marL="1657350" indent="-285750">
              <a:buClr>
                <a:schemeClr val="tx1"/>
              </a:buClr>
              <a:buFont typeface="Wingdings" panose="05000000000000000000" pitchFamily="2" charset="2"/>
              <a:buChar char="§"/>
              <a:defRPr sz="1600" baseline="0">
                <a:latin typeface="verdana (Body)"/>
              </a:defRPr>
            </a:lvl4pPr>
            <a:lvl5pPr>
              <a:defRPr>
                <a:latin typeface="verdana (Body)"/>
              </a:defRPr>
            </a:lvl5pPr>
          </a:lstStyle>
          <a:p>
            <a:pPr lvl="0"/>
            <a:r>
              <a:rPr lang="en-US" dirty="0"/>
              <a:t>Body Text</a:t>
            </a:r>
          </a:p>
          <a:p>
            <a:pPr lvl="1"/>
            <a:r>
              <a:rPr lang="en-US" dirty="0"/>
              <a:t>Second level bullet</a:t>
            </a:r>
          </a:p>
          <a:p>
            <a:pPr lvl="2"/>
            <a:r>
              <a:rPr lang="en-US" dirty="0"/>
              <a:t>Third level bullet</a:t>
            </a:r>
          </a:p>
        </p:txBody>
      </p:sp>
      <p:sp>
        <p:nvSpPr>
          <p:cNvPr id="6" name="Title Placeholder 4"/>
          <p:cNvSpPr>
            <a:spLocks noGrp="1"/>
          </p:cNvSpPr>
          <p:nvPr>
            <p:ph type="title" hasCustomPrompt="1"/>
          </p:nvPr>
        </p:nvSpPr>
        <p:spPr>
          <a:xfrm>
            <a:off x="355600" y="1748707"/>
            <a:ext cx="6739467" cy="773831"/>
          </a:xfrm>
          <a:prstGeom prst="rect">
            <a:avLst/>
          </a:prstGeom>
        </p:spPr>
        <p:txBody>
          <a:bodyPr vert="horz" lIns="91440" tIns="45720" rIns="91440" bIns="45720" rtlCol="0" anchor="t" anchorCtr="0">
            <a:normAutofit/>
          </a:bodyPr>
          <a:lstStyle>
            <a:lvl1pPr>
              <a:defRPr sz="3600">
                <a:solidFill>
                  <a:srgbClr val="FDBA12"/>
                </a:solidFill>
              </a:defRPr>
            </a:lvl1pPr>
          </a:lstStyle>
          <a:p>
            <a:r>
              <a:rPr lang="en-US" dirty="0"/>
              <a:t>Heading</a:t>
            </a:r>
            <a:endParaRPr lang="en-AU" dirty="0"/>
          </a:p>
        </p:txBody>
      </p:sp>
      <p:sp>
        <p:nvSpPr>
          <p:cNvPr id="8" name="Picture Placeholder 7"/>
          <p:cNvSpPr>
            <a:spLocks noGrp="1"/>
          </p:cNvSpPr>
          <p:nvPr>
            <p:ph type="pic" sz="quarter" idx="12"/>
          </p:nvPr>
        </p:nvSpPr>
        <p:spPr>
          <a:xfrm>
            <a:off x="7553325" y="0"/>
            <a:ext cx="4638675" cy="6858000"/>
          </a:xfrm>
          <a:prstGeom prst="rect">
            <a:avLst/>
          </a:prstGeom>
        </p:spPr>
        <p:txBody>
          <a:bodyPr/>
          <a:lstStyle>
            <a:lvl1pPr algn="ctr">
              <a:defRPr/>
            </a:lvl1pPr>
          </a:lstStyle>
          <a:p>
            <a:endParaRPr lang="en-AU" dirty="0"/>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99299" y="498373"/>
            <a:ext cx="1642768" cy="608312"/>
          </a:xfrm>
          <a:prstGeom prst="rect">
            <a:avLst/>
          </a:prstGeom>
        </p:spPr>
      </p:pic>
    </p:spTree>
    <p:extLst>
      <p:ext uri="{BB962C8B-B14F-4D97-AF65-F5344CB8AC3E}">
        <p14:creationId xmlns:p14="http://schemas.microsoft.com/office/powerpoint/2010/main" val="28042498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Content + Bullet List">
    <p:spTree>
      <p:nvGrpSpPr>
        <p:cNvPr id="1" name=""/>
        <p:cNvGrpSpPr/>
        <p:nvPr/>
      </p:nvGrpSpPr>
      <p:grpSpPr>
        <a:xfrm>
          <a:off x="0" y="0"/>
          <a:ext cx="0" cy="0"/>
          <a:chOff x="0" y="0"/>
          <a:chExt cx="0" cy="0"/>
        </a:xfrm>
      </p:grpSpPr>
      <p:sp>
        <p:nvSpPr>
          <p:cNvPr id="9" name="Content Placeholder 8"/>
          <p:cNvSpPr>
            <a:spLocks noGrp="1"/>
          </p:cNvSpPr>
          <p:nvPr>
            <p:ph sz="quarter" idx="12" hasCustomPrompt="1"/>
          </p:nvPr>
        </p:nvSpPr>
        <p:spPr>
          <a:xfrm>
            <a:off x="7553325" y="1748707"/>
            <a:ext cx="4291012" cy="4794967"/>
          </a:xfrm>
          <a:prstGeom prst="rect">
            <a:avLst/>
          </a:prstGeom>
        </p:spPr>
        <p:txBody>
          <a:bodyPr/>
          <a:lstStyle>
            <a:lvl1pPr marL="571500" indent="-571500">
              <a:buClr>
                <a:srgbClr val="FDBA12"/>
              </a:buClr>
              <a:buFont typeface="Wingdings" panose="05000000000000000000" pitchFamily="2" charset="2"/>
              <a:buChar char="§"/>
              <a:defRPr sz="2000" baseline="0"/>
            </a:lvl1pPr>
            <a:lvl2pPr marL="800100" indent="-342900">
              <a:buFont typeface="Wingdings" panose="05000000000000000000" pitchFamily="2" charset="2"/>
              <a:buChar char="§"/>
              <a:defRPr sz="2000" baseline="0"/>
            </a:lvl2pPr>
            <a:lvl3pPr marL="1257300" indent="-342900">
              <a:buClr>
                <a:srgbClr val="FDBA12"/>
              </a:buClr>
              <a:buFont typeface="Wingdings" panose="05000000000000000000" pitchFamily="2" charset="2"/>
              <a:buChar char="§"/>
              <a:defRPr sz="1800"/>
            </a:lvl3pPr>
            <a:lvl4pPr marL="1657350" indent="-285750">
              <a:buFont typeface="Wingdings" panose="05000000000000000000" pitchFamily="2" charset="2"/>
              <a:buChar char="§"/>
              <a:defRPr sz="1600" baseline="0"/>
            </a:lvl4pPr>
            <a:lvl5pPr marL="2114550" indent="-285750">
              <a:buFont typeface="Wingdings" panose="05000000000000000000" pitchFamily="2" charset="2"/>
              <a:buChar char="§"/>
              <a:defRPr/>
            </a:lvl5pPr>
          </a:lstStyle>
          <a:p>
            <a:pPr lvl="0"/>
            <a:r>
              <a:rPr lang="en-US" dirty="0"/>
              <a:t>First Level bullet point</a:t>
            </a:r>
          </a:p>
          <a:p>
            <a:pPr lvl="1"/>
            <a:r>
              <a:rPr lang="en-US" dirty="0"/>
              <a:t>Second level bullet point</a:t>
            </a:r>
          </a:p>
          <a:p>
            <a:pPr lvl="2"/>
            <a:r>
              <a:rPr lang="en-US" dirty="0"/>
              <a:t>Third level bullet point</a:t>
            </a:r>
          </a:p>
          <a:p>
            <a:pPr lvl="3"/>
            <a:r>
              <a:rPr lang="en-US" dirty="0"/>
              <a:t>Fourth level bullet point</a:t>
            </a:r>
          </a:p>
        </p:txBody>
      </p:sp>
      <p:sp>
        <p:nvSpPr>
          <p:cNvPr id="7" name="Text Placeholder 2"/>
          <p:cNvSpPr>
            <a:spLocks noGrp="1"/>
          </p:cNvSpPr>
          <p:nvPr>
            <p:ph type="body" sz="quarter" idx="10" hasCustomPrompt="1"/>
          </p:nvPr>
        </p:nvSpPr>
        <p:spPr>
          <a:xfrm>
            <a:off x="355599" y="2522539"/>
            <a:ext cx="6739467" cy="804861"/>
          </a:xfrm>
          <a:prstGeom prst="rect">
            <a:avLst/>
          </a:prstGeom>
        </p:spPr>
        <p:txBody>
          <a:bodyPr/>
          <a:lstStyle>
            <a:lvl1pPr>
              <a:defRPr sz="2800"/>
            </a:lvl1pPr>
          </a:lstStyle>
          <a:p>
            <a:pPr lvl="0"/>
            <a:r>
              <a:rPr lang="en-US" dirty="0"/>
              <a:t>Sub-heading</a:t>
            </a:r>
          </a:p>
        </p:txBody>
      </p:sp>
      <p:sp>
        <p:nvSpPr>
          <p:cNvPr id="10" name="Title Placeholder 4"/>
          <p:cNvSpPr>
            <a:spLocks noGrp="1"/>
          </p:cNvSpPr>
          <p:nvPr>
            <p:ph type="title" hasCustomPrompt="1"/>
          </p:nvPr>
        </p:nvSpPr>
        <p:spPr>
          <a:xfrm>
            <a:off x="355600" y="1748707"/>
            <a:ext cx="6739467" cy="773831"/>
          </a:xfrm>
          <a:prstGeom prst="rect">
            <a:avLst/>
          </a:prstGeom>
        </p:spPr>
        <p:txBody>
          <a:bodyPr vert="horz" lIns="91440" tIns="45720" rIns="91440" bIns="45720" rtlCol="0" anchor="t" anchorCtr="0">
            <a:normAutofit/>
          </a:bodyPr>
          <a:lstStyle>
            <a:lvl1pPr>
              <a:defRPr sz="3600">
                <a:solidFill>
                  <a:srgbClr val="FDBA12"/>
                </a:solidFill>
              </a:defRPr>
            </a:lvl1pPr>
          </a:lstStyle>
          <a:p>
            <a:r>
              <a:rPr lang="en-US" dirty="0"/>
              <a:t>Heading</a:t>
            </a:r>
            <a:endParaRPr lang="en-AU" dirty="0"/>
          </a:p>
        </p:txBody>
      </p:sp>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99299" y="498373"/>
            <a:ext cx="1642768" cy="608312"/>
          </a:xfrm>
          <a:prstGeom prst="rect">
            <a:avLst/>
          </a:prstGeom>
        </p:spPr>
      </p:pic>
      <p:sp>
        <p:nvSpPr>
          <p:cNvPr id="11" name="Text Placeholder 4"/>
          <p:cNvSpPr>
            <a:spLocks noGrp="1"/>
          </p:cNvSpPr>
          <p:nvPr>
            <p:ph type="body" sz="quarter" idx="11" hasCustomPrompt="1"/>
          </p:nvPr>
        </p:nvSpPr>
        <p:spPr>
          <a:xfrm>
            <a:off x="355600" y="3327400"/>
            <a:ext cx="6739466" cy="3187700"/>
          </a:xfrm>
          <a:prstGeom prst="rect">
            <a:avLst/>
          </a:prstGeom>
        </p:spPr>
        <p:txBody>
          <a:bodyPr/>
          <a:lstStyle>
            <a:lvl1pPr marL="0" indent="0">
              <a:buClr>
                <a:srgbClr val="FDBA12"/>
              </a:buClr>
              <a:buFontTx/>
              <a:buNone/>
              <a:defRPr sz="2000" b="0" baseline="0"/>
            </a:lvl1pPr>
            <a:lvl2pPr marL="800100" indent="-342900">
              <a:buClr>
                <a:schemeClr val="tx1"/>
              </a:buClr>
              <a:buFont typeface="Wingdings" panose="05000000000000000000" pitchFamily="2" charset="2"/>
              <a:buChar char="§"/>
              <a:defRPr sz="1800"/>
            </a:lvl2pPr>
            <a:lvl3pPr marL="1257300" indent="-342900">
              <a:buClr>
                <a:srgbClr val="FDBA12"/>
              </a:buClr>
              <a:buFont typeface="Wingdings" panose="05000000000000000000" pitchFamily="2" charset="2"/>
              <a:buChar char="§"/>
              <a:defRPr sz="1600">
                <a:latin typeface="verdana (Body)"/>
              </a:defRPr>
            </a:lvl3pPr>
            <a:lvl4pPr marL="1657350" indent="-285750">
              <a:buClr>
                <a:schemeClr val="tx1"/>
              </a:buClr>
              <a:buFont typeface="Wingdings" panose="05000000000000000000" pitchFamily="2" charset="2"/>
              <a:buChar char="§"/>
              <a:defRPr sz="1600" baseline="0">
                <a:latin typeface="verdana (Body)"/>
              </a:defRPr>
            </a:lvl4pPr>
            <a:lvl5pPr>
              <a:defRPr>
                <a:latin typeface="verdana (Body)"/>
              </a:defRPr>
            </a:lvl5pPr>
          </a:lstStyle>
          <a:p>
            <a:pPr lvl="0"/>
            <a:r>
              <a:rPr lang="en-US" dirty="0"/>
              <a:t>Body Text</a:t>
            </a:r>
          </a:p>
          <a:p>
            <a:pPr lvl="1"/>
            <a:r>
              <a:rPr lang="en-US" dirty="0"/>
              <a:t>Second level bullet</a:t>
            </a:r>
          </a:p>
          <a:p>
            <a:pPr lvl="2"/>
            <a:r>
              <a:rPr lang="en-US" dirty="0"/>
              <a:t>Third level bullet</a:t>
            </a:r>
          </a:p>
        </p:txBody>
      </p:sp>
    </p:spTree>
    <p:extLst>
      <p:ext uri="{BB962C8B-B14F-4D97-AF65-F5344CB8AC3E}">
        <p14:creationId xmlns:p14="http://schemas.microsoft.com/office/powerpoint/2010/main" val="37325116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Content + Table/Chart">
    <p:spTree>
      <p:nvGrpSpPr>
        <p:cNvPr id="1" name=""/>
        <p:cNvGrpSpPr/>
        <p:nvPr/>
      </p:nvGrpSpPr>
      <p:grpSpPr>
        <a:xfrm>
          <a:off x="0" y="0"/>
          <a:ext cx="0" cy="0"/>
          <a:chOff x="0" y="0"/>
          <a:chExt cx="0" cy="0"/>
        </a:xfrm>
      </p:grpSpPr>
      <p:sp>
        <p:nvSpPr>
          <p:cNvPr id="4" name="Table Placeholder 3"/>
          <p:cNvSpPr>
            <a:spLocks noGrp="1"/>
          </p:cNvSpPr>
          <p:nvPr>
            <p:ph type="tbl" sz="quarter" idx="11"/>
          </p:nvPr>
        </p:nvSpPr>
        <p:spPr>
          <a:xfrm>
            <a:off x="355599" y="3791089"/>
            <a:ext cx="6739467" cy="2752586"/>
          </a:xfrm>
          <a:prstGeom prst="rect">
            <a:avLst/>
          </a:prstGeom>
          <a:noFill/>
        </p:spPr>
        <p:txBody>
          <a:bodyPr anchor="t" anchorCtr="0"/>
          <a:lstStyle/>
          <a:p>
            <a:endParaRPr lang="en-AU" dirty="0"/>
          </a:p>
        </p:txBody>
      </p:sp>
      <p:sp>
        <p:nvSpPr>
          <p:cNvPr id="9" name="Chart Placeholder 8"/>
          <p:cNvSpPr>
            <a:spLocks noGrp="1"/>
          </p:cNvSpPr>
          <p:nvPr>
            <p:ph type="chart" sz="quarter" idx="12"/>
          </p:nvPr>
        </p:nvSpPr>
        <p:spPr>
          <a:xfrm>
            <a:off x="7543800" y="1748707"/>
            <a:ext cx="4295775" cy="4794967"/>
          </a:xfrm>
          <a:prstGeom prst="rect">
            <a:avLst/>
          </a:prstGeom>
          <a:noFill/>
        </p:spPr>
        <p:txBody>
          <a:bodyPr/>
          <a:lstStyle/>
          <a:p>
            <a:endParaRPr lang="en-AU" dirty="0"/>
          </a:p>
        </p:txBody>
      </p:sp>
      <p:sp>
        <p:nvSpPr>
          <p:cNvPr id="7" name="Text Placeholder 2"/>
          <p:cNvSpPr>
            <a:spLocks noGrp="1"/>
          </p:cNvSpPr>
          <p:nvPr>
            <p:ph type="body" sz="quarter" idx="10" hasCustomPrompt="1"/>
          </p:nvPr>
        </p:nvSpPr>
        <p:spPr>
          <a:xfrm>
            <a:off x="355599" y="2522539"/>
            <a:ext cx="6739467" cy="804861"/>
          </a:xfrm>
          <a:prstGeom prst="rect">
            <a:avLst/>
          </a:prstGeom>
        </p:spPr>
        <p:txBody>
          <a:bodyPr/>
          <a:lstStyle>
            <a:lvl1pPr>
              <a:defRPr sz="2800"/>
            </a:lvl1pPr>
          </a:lstStyle>
          <a:p>
            <a:pPr lvl="0"/>
            <a:r>
              <a:rPr lang="en-US" dirty="0"/>
              <a:t>Sub-heading</a:t>
            </a:r>
          </a:p>
        </p:txBody>
      </p:sp>
      <p:sp>
        <p:nvSpPr>
          <p:cNvPr id="10" name="Title Placeholder 4"/>
          <p:cNvSpPr>
            <a:spLocks noGrp="1"/>
          </p:cNvSpPr>
          <p:nvPr>
            <p:ph type="title" hasCustomPrompt="1"/>
          </p:nvPr>
        </p:nvSpPr>
        <p:spPr>
          <a:xfrm>
            <a:off x="355600" y="1748707"/>
            <a:ext cx="6739467" cy="773831"/>
          </a:xfrm>
          <a:prstGeom prst="rect">
            <a:avLst/>
          </a:prstGeom>
        </p:spPr>
        <p:txBody>
          <a:bodyPr vert="horz" lIns="91440" tIns="45720" rIns="91440" bIns="45720" rtlCol="0" anchor="t" anchorCtr="0">
            <a:normAutofit/>
          </a:bodyPr>
          <a:lstStyle>
            <a:lvl1pPr>
              <a:defRPr sz="3600">
                <a:solidFill>
                  <a:srgbClr val="FDBA12"/>
                </a:solidFill>
              </a:defRPr>
            </a:lvl1pPr>
          </a:lstStyle>
          <a:p>
            <a:r>
              <a:rPr lang="en-US" dirty="0"/>
              <a:t>Heading</a:t>
            </a:r>
            <a:endParaRPr lang="en-AU" dirty="0"/>
          </a:p>
        </p:txBody>
      </p:sp>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99299" y="498373"/>
            <a:ext cx="1642768" cy="608312"/>
          </a:xfrm>
          <a:prstGeom prst="rect">
            <a:avLst/>
          </a:prstGeom>
        </p:spPr>
      </p:pic>
    </p:spTree>
    <p:extLst>
      <p:ext uri="{BB962C8B-B14F-4D97-AF65-F5344CB8AC3E}">
        <p14:creationId xmlns:p14="http://schemas.microsoft.com/office/powerpoint/2010/main" val="24315981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Closing Slide - Internal">
    <p:bg>
      <p:bgPr>
        <a:solidFill>
          <a:schemeClr val="bg1"/>
        </a:solidFill>
        <a:effectLst/>
      </p:bgPr>
    </p:bg>
    <p:spTree>
      <p:nvGrpSpPr>
        <p:cNvPr id="1" name=""/>
        <p:cNvGrpSpPr/>
        <p:nvPr/>
      </p:nvGrpSpPr>
      <p:grpSpPr>
        <a:xfrm>
          <a:off x="0" y="0"/>
          <a:ext cx="0" cy="0"/>
          <a:chOff x="0" y="0"/>
          <a:chExt cx="0" cy="0"/>
        </a:xfrm>
      </p:grpSpPr>
      <p:sp>
        <p:nvSpPr>
          <p:cNvPr id="18" name="Rectangle 17"/>
          <p:cNvSpPr/>
          <p:nvPr userDrawn="1"/>
        </p:nvSpPr>
        <p:spPr>
          <a:xfrm>
            <a:off x="0" y="4580467"/>
            <a:ext cx="12192000" cy="227753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pic>
        <p:nvPicPr>
          <p:cNvPr id="33" name="Picture 3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737238" y="1220602"/>
            <a:ext cx="4745753" cy="1757336"/>
          </a:xfrm>
          <a:prstGeom prst="rect">
            <a:avLst/>
          </a:prstGeom>
        </p:spPr>
      </p:pic>
      <p:sp>
        <p:nvSpPr>
          <p:cNvPr id="13" name="Text Placeholder 13"/>
          <p:cNvSpPr>
            <a:spLocks noGrp="1"/>
          </p:cNvSpPr>
          <p:nvPr>
            <p:ph type="body" sz="quarter" idx="14" hasCustomPrompt="1"/>
          </p:nvPr>
        </p:nvSpPr>
        <p:spPr>
          <a:xfrm>
            <a:off x="273653" y="4818955"/>
            <a:ext cx="11672924" cy="1715195"/>
          </a:xfrm>
          <a:prstGeom prst="rect">
            <a:avLst/>
          </a:prstGeom>
        </p:spPr>
        <p:txBody>
          <a:bodyPr anchor="ctr" anchorCtr="0"/>
          <a:lstStyle>
            <a:lvl1pPr marL="0" indent="0" algn="ctr">
              <a:buNone/>
              <a:defRPr sz="2800" baseline="0">
                <a:solidFill>
                  <a:schemeClr val="bg1"/>
                </a:solidFill>
                <a:latin typeface="Verdana" panose="020B0604030504040204" pitchFamily="34" charset="0"/>
                <a:ea typeface="Verdana" panose="020B0604030504040204" pitchFamily="34" charset="0"/>
                <a:cs typeface="Verdana" panose="020B0604030504040204" pitchFamily="34" charset="0"/>
              </a:defRPr>
            </a:lvl1pPr>
            <a:lvl2pPr marL="457200" indent="0">
              <a:buNone/>
              <a:defRPr sz="2000">
                <a:solidFill>
                  <a:schemeClr val="bg1"/>
                </a:solidFill>
                <a:latin typeface="Verdana" panose="020B0604030504040204" pitchFamily="34" charset="0"/>
                <a:ea typeface="Verdana" panose="020B0604030504040204" pitchFamily="34" charset="0"/>
                <a:cs typeface="Verdana" panose="020B0604030504040204" pitchFamily="34" charset="0"/>
              </a:defRPr>
            </a:lvl2pPr>
            <a:lvl3pPr marL="914400" indent="0">
              <a:buNone/>
              <a:defRPr sz="2000">
                <a:solidFill>
                  <a:schemeClr val="bg1"/>
                </a:solidFill>
                <a:latin typeface="Verdana" panose="020B0604030504040204" pitchFamily="34" charset="0"/>
                <a:ea typeface="Verdana" panose="020B0604030504040204" pitchFamily="34" charset="0"/>
                <a:cs typeface="Verdana" panose="020B0604030504040204" pitchFamily="34" charset="0"/>
              </a:defRPr>
            </a:lvl3pPr>
            <a:lvl4pPr marL="1371600" indent="0">
              <a:buNone/>
              <a:defRPr sz="2000">
                <a:solidFill>
                  <a:schemeClr val="bg1"/>
                </a:solidFill>
                <a:latin typeface="Verdana" panose="020B0604030504040204" pitchFamily="34" charset="0"/>
                <a:ea typeface="Verdana" panose="020B0604030504040204" pitchFamily="34" charset="0"/>
                <a:cs typeface="Verdana" panose="020B0604030504040204" pitchFamily="34" charset="0"/>
              </a:defRPr>
            </a:lvl4pPr>
            <a:lvl5pPr marL="1828800" indent="0">
              <a:buNone/>
              <a:defRPr sz="2000">
                <a:solidFill>
                  <a:schemeClr val="bg1"/>
                </a:solidFill>
                <a:latin typeface="Verdana" panose="020B0604030504040204" pitchFamily="34" charset="0"/>
                <a:ea typeface="Verdana" panose="020B0604030504040204" pitchFamily="34" charset="0"/>
                <a:cs typeface="Verdana" panose="020B0604030504040204" pitchFamily="34" charset="0"/>
              </a:defRPr>
            </a:lvl5pPr>
          </a:lstStyle>
          <a:p>
            <a:pPr lvl="0"/>
            <a:r>
              <a:rPr lang="en-AU" dirty="0"/>
              <a:t>Closing Statement</a:t>
            </a:r>
          </a:p>
        </p:txBody>
      </p:sp>
      <p:sp>
        <p:nvSpPr>
          <p:cNvPr id="6" name="TextBox 5"/>
          <p:cNvSpPr txBox="1"/>
          <p:nvPr userDrawn="1"/>
        </p:nvSpPr>
        <p:spPr>
          <a:xfrm>
            <a:off x="9344025" y="6534150"/>
            <a:ext cx="2727029" cy="200055"/>
          </a:xfrm>
          <a:prstGeom prst="rect">
            <a:avLst/>
          </a:prstGeom>
          <a:noFill/>
        </p:spPr>
        <p:txBody>
          <a:bodyPr wrap="none" rtlCol="0">
            <a:spAutoFit/>
          </a:bodyPr>
          <a:lstStyle/>
          <a:p>
            <a:r>
              <a:rPr lang="en-AU" sz="700" dirty="0">
                <a:solidFill>
                  <a:schemeClr val="bg1"/>
                </a:solidFill>
                <a:latin typeface="Verdana" panose="020B0604030504040204" pitchFamily="34" charset="0"/>
                <a:ea typeface="Verdana" panose="020B0604030504040204" pitchFamily="34" charset="0"/>
                <a:cs typeface="Verdana" panose="020B0604030504040204" pitchFamily="34" charset="0"/>
              </a:rPr>
              <a:t>CRICOS QLD 00244B | NSW 02225M TEQSA: PRV12081</a:t>
            </a:r>
          </a:p>
        </p:txBody>
      </p:sp>
    </p:spTree>
    <p:extLst>
      <p:ext uri="{BB962C8B-B14F-4D97-AF65-F5344CB8AC3E}">
        <p14:creationId xmlns:p14="http://schemas.microsoft.com/office/powerpoint/2010/main" val="29399836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Closing Slide - External">
    <p:bg>
      <p:bgPr>
        <a:solidFill>
          <a:schemeClr val="bg1"/>
        </a:solidFill>
        <a:effectLst/>
      </p:bgPr>
    </p:bg>
    <p:spTree>
      <p:nvGrpSpPr>
        <p:cNvPr id="1" name=""/>
        <p:cNvGrpSpPr/>
        <p:nvPr/>
      </p:nvGrpSpPr>
      <p:grpSpPr>
        <a:xfrm>
          <a:off x="0" y="0"/>
          <a:ext cx="0" cy="0"/>
          <a:chOff x="0" y="0"/>
          <a:chExt cx="0" cy="0"/>
        </a:xfrm>
      </p:grpSpPr>
      <p:sp>
        <p:nvSpPr>
          <p:cNvPr id="18" name="Rectangle 17"/>
          <p:cNvSpPr/>
          <p:nvPr userDrawn="1"/>
        </p:nvSpPr>
        <p:spPr>
          <a:xfrm>
            <a:off x="0" y="4580467"/>
            <a:ext cx="12192000" cy="227753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19" name="TextBox 18"/>
          <p:cNvSpPr txBox="1"/>
          <p:nvPr userDrawn="1"/>
        </p:nvSpPr>
        <p:spPr>
          <a:xfrm>
            <a:off x="71375" y="4821614"/>
            <a:ext cx="3061516" cy="461665"/>
          </a:xfrm>
          <a:prstGeom prst="rect">
            <a:avLst/>
          </a:prstGeom>
          <a:noFill/>
        </p:spPr>
        <p:txBody>
          <a:bodyPr wrap="square" rtlCol="0">
            <a:spAutoFit/>
          </a:bodyPr>
          <a:lstStyle/>
          <a:p>
            <a:pPr algn="ctr"/>
            <a:r>
              <a:rPr lang="en-AU" sz="2400" b="1" dirty="0">
                <a:solidFill>
                  <a:schemeClr val="bg1"/>
                </a:solidFill>
                <a:latin typeface="Verdana" panose="020B0604030504040204" pitchFamily="34" charset="0"/>
                <a:ea typeface="Verdana" panose="020B0604030504040204" pitchFamily="34" charset="0"/>
                <a:cs typeface="Verdana" panose="020B0604030504040204" pitchFamily="34" charset="0"/>
              </a:rPr>
              <a:t>Find out more:</a:t>
            </a:r>
          </a:p>
        </p:txBody>
      </p:sp>
      <p:pic>
        <p:nvPicPr>
          <p:cNvPr id="26" name="Picture 2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523842" y="5963999"/>
            <a:ext cx="268082" cy="350681"/>
          </a:xfrm>
          <a:prstGeom prst="rect">
            <a:avLst/>
          </a:prstGeom>
        </p:spPr>
      </p:pic>
      <p:pic>
        <p:nvPicPr>
          <p:cNvPr id="27" name="Picture 26"/>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90741" y="5963999"/>
            <a:ext cx="303833" cy="373742"/>
          </a:xfrm>
          <a:prstGeom prst="rect">
            <a:avLst/>
          </a:prstGeom>
        </p:spPr>
      </p:pic>
      <p:pic>
        <p:nvPicPr>
          <p:cNvPr id="28" name="Picture 27"/>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290741" y="5419185"/>
            <a:ext cx="360964" cy="373742"/>
          </a:xfrm>
          <a:prstGeom prst="rect">
            <a:avLst/>
          </a:prstGeom>
        </p:spPr>
      </p:pic>
      <p:sp>
        <p:nvSpPr>
          <p:cNvPr id="29" name="Text Placeholder 13"/>
          <p:cNvSpPr>
            <a:spLocks noGrp="1"/>
          </p:cNvSpPr>
          <p:nvPr>
            <p:ph type="body" sz="quarter" idx="10"/>
          </p:nvPr>
        </p:nvSpPr>
        <p:spPr>
          <a:xfrm>
            <a:off x="792782" y="5963511"/>
            <a:ext cx="2383425" cy="570639"/>
          </a:xfrm>
          <a:prstGeom prst="rect">
            <a:avLst/>
          </a:prstGeom>
        </p:spPr>
        <p:txBody>
          <a:bodyPr/>
          <a:lstStyle>
            <a:lvl1pPr marL="0" indent="0">
              <a:buNone/>
              <a:defRPr sz="2000">
                <a:solidFill>
                  <a:schemeClr val="bg1"/>
                </a:solidFill>
                <a:latin typeface="Verdana" panose="020B0604030504040204" pitchFamily="34" charset="0"/>
                <a:ea typeface="Verdana" panose="020B0604030504040204" pitchFamily="34" charset="0"/>
                <a:cs typeface="Verdana" panose="020B0604030504040204" pitchFamily="34" charset="0"/>
              </a:defRPr>
            </a:lvl1pPr>
            <a:lvl2pPr marL="457200" indent="0">
              <a:buNone/>
              <a:defRPr sz="2000">
                <a:solidFill>
                  <a:schemeClr val="bg1"/>
                </a:solidFill>
                <a:latin typeface="Verdana" panose="020B0604030504040204" pitchFamily="34" charset="0"/>
                <a:ea typeface="Verdana" panose="020B0604030504040204" pitchFamily="34" charset="0"/>
                <a:cs typeface="Verdana" panose="020B0604030504040204" pitchFamily="34" charset="0"/>
              </a:defRPr>
            </a:lvl2pPr>
            <a:lvl3pPr marL="914400" indent="0">
              <a:buNone/>
              <a:defRPr sz="2000">
                <a:solidFill>
                  <a:schemeClr val="bg1"/>
                </a:solidFill>
                <a:latin typeface="Verdana" panose="020B0604030504040204" pitchFamily="34" charset="0"/>
                <a:ea typeface="Verdana" panose="020B0604030504040204" pitchFamily="34" charset="0"/>
                <a:cs typeface="Verdana" panose="020B0604030504040204" pitchFamily="34" charset="0"/>
              </a:defRPr>
            </a:lvl3pPr>
            <a:lvl4pPr marL="1371600" indent="0">
              <a:buNone/>
              <a:defRPr sz="2000">
                <a:solidFill>
                  <a:schemeClr val="bg1"/>
                </a:solidFill>
                <a:latin typeface="Verdana" panose="020B0604030504040204" pitchFamily="34" charset="0"/>
                <a:ea typeface="Verdana" panose="020B0604030504040204" pitchFamily="34" charset="0"/>
                <a:cs typeface="Verdana" panose="020B0604030504040204" pitchFamily="34" charset="0"/>
              </a:defRPr>
            </a:lvl4pPr>
            <a:lvl5pPr marL="1828800" indent="0">
              <a:buNone/>
              <a:defRPr sz="2000">
                <a:solidFill>
                  <a:schemeClr val="bg1"/>
                </a:solidFill>
                <a:latin typeface="Verdana" panose="020B0604030504040204" pitchFamily="34" charset="0"/>
                <a:ea typeface="Verdana" panose="020B0604030504040204" pitchFamily="34" charset="0"/>
                <a:cs typeface="Verdana" panose="020B0604030504040204" pitchFamily="34" charset="0"/>
              </a:defRPr>
            </a:lvl5pPr>
          </a:lstStyle>
          <a:p>
            <a:pPr lvl="0"/>
            <a:endParaRPr lang="en-AU" dirty="0"/>
          </a:p>
        </p:txBody>
      </p:sp>
      <p:sp>
        <p:nvSpPr>
          <p:cNvPr id="30" name="Text Placeholder 17"/>
          <p:cNvSpPr>
            <a:spLocks noGrp="1"/>
          </p:cNvSpPr>
          <p:nvPr>
            <p:ph type="body" sz="quarter" idx="12"/>
          </p:nvPr>
        </p:nvSpPr>
        <p:spPr>
          <a:xfrm>
            <a:off x="3968989" y="5973445"/>
            <a:ext cx="7949665" cy="560705"/>
          </a:xfrm>
          <a:prstGeom prst="rect">
            <a:avLst/>
          </a:prstGeom>
        </p:spPr>
        <p:txBody>
          <a:bodyPr/>
          <a:lstStyle>
            <a:lvl1pPr marL="0" indent="0">
              <a:buNone/>
              <a:defRPr sz="2000">
                <a:solidFill>
                  <a:schemeClr val="bg1"/>
                </a:solidFill>
                <a:latin typeface="Verdana" panose="020B0604030504040204" pitchFamily="34" charset="0"/>
                <a:ea typeface="Verdana" panose="020B0604030504040204" pitchFamily="34" charset="0"/>
                <a:cs typeface="Verdana" panose="020B0604030504040204" pitchFamily="34" charset="0"/>
              </a:defRPr>
            </a:lvl1pPr>
            <a:lvl2pPr marL="457200" indent="0">
              <a:buNone/>
              <a:defRPr sz="2000">
                <a:solidFill>
                  <a:schemeClr val="bg1"/>
                </a:solidFill>
                <a:latin typeface="Verdana" panose="020B0604030504040204" pitchFamily="34" charset="0"/>
                <a:ea typeface="Verdana" panose="020B0604030504040204" pitchFamily="34" charset="0"/>
                <a:cs typeface="Verdana" panose="020B0604030504040204" pitchFamily="34" charset="0"/>
              </a:defRPr>
            </a:lvl2pPr>
            <a:lvl3pPr marL="914400" indent="0">
              <a:buNone/>
              <a:defRPr sz="2000">
                <a:solidFill>
                  <a:schemeClr val="bg1"/>
                </a:solidFill>
                <a:latin typeface="Verdana" panose="020B0604030504040204" pitchFamily="34" charset="0"/>
                <a:ea typeface="Verdana" panose="020B0604030504040204" pitchFamily="34" charset="0"/>
                <a:cs typeface="Verdana" panose="020B0604030504040204" pitchFamily="34" charset="0"/>
              </a:defRPr>
            </a:lvl3pPr>
            <a:lvl4pPr marL="1371600" indent="0">
              <a:buNone/>
              <a:defRPr sz="2000">
                <a:solidFill>
                  <a:schemeClr val="bg1"/>
                </a:solidFill>
                <a:latin typeface="Verdana" panose="020B0604030504040204" pitchFamily="34" charset="0"/>
                <a:ea typeface="Verdana" panose="020B0604030504040204" pitchFamily="34" charset="0"/>
                <a:cs typeface="Verdana" panose="020B0604030504040204" pitchFamily="34" charset="0"/>
              </a:defRPr>
            </a:lvl4pPr>
            <a:lvl5pPr marL="1828800" indent="0">
              <a:buNone/>
              <a:defRPr sz="2000">
                <a:solidFill>
                  <a:schemeClr val="bg1"/>
                </a:solidFill>
                <a:latin typeface="Verdana" panose="020B0604030504040204" pitchFamily="34" charset="0"/>
                <a:ea typeface="Verdana" panose="020B0604030504040204" pitchFamily="34" charset="0"/>
                <a:cs typeface="Verdana" panose="020B0604030504040204" pitchFamily="34" charset="0"/>
              </a:defRPr>
            </a:lvl5pPr>
          </a:lstStyle>
          <a:p>
            <a:pPr lvl="0"/>
            <a:endParaRPr lang="en-AU" dirty="0"/>
          </a:p>
        </p:txBody>
      </p:sp>
      <p:sp>
        <p:nvSpPr>
          <p:cNvPr id="31" name="Text Placeholder 13"/>
          <p:cNvSpPr>
            <a:spLocks noGrp="1"/>
          </p:cNvSpPr>
          <p:nvPr>
            <p:ph type="body" sz="quarter" idx="13"/>
          </p:nvPr>
        </p:nvSpPr>
        <p:spPr>
          <a:xfrm>
            <a:off x="792782" y="5428904"/>
            <a:ext cx="11125872" cy="358990"/>
          </a:xfrm>
          <a:prstGeom prst="rect">
            <a:avLst/>
          </a:prstGeom>
        </p:spPr>
        <p:txBody>
          <a:bodyPr/>
          <a:lstStyle>
            <a:lvl1pPr marL="0" indent="0">
              <a:buNone/>
              <a:defRPr sz="2000">
                <a:solidFill>
                  <a:schemeClr val="bg1"/>
                </a:solidFill>
                <a:latin typeface="Verdana" panose="020B0604030504040204" pitchFamily="34" charset="0"/>
                <a:ea typeface="Verdana" panose="020B0604030504040204" pitchFamily="34" charset="0"/>
                <a:cs typeface="Verdana" panose="020B0604030504040204" pitchFamily="34" charset="0"/>
              </a:defRPr>
            </a:lvl1pPr>
            <a:lvl2pPr marL="457200" indent="0">
              <a:buNone/>
              <a:defRPr sz="2000">
                <a:solidFill>
                  <a:schemeClr val="bg1"/>
                </a:solidFill>
                <a:latin typeface="Verdana" panose="020B0604030504040204" pitchFamily="34" charset="0"/>
                <a:ea typeface="Verdana" panose="020B0604030504040204" pitchFamily="34" charset="0"/>
                <a:cs typeface="Verdana" panose="020B0604030504040204" pitchFamily="34" charset="0"/>
              </a:defRPr>
            </a:lvl2pPr>
            <a:lvl3pPr marL="914400" indent="0">
              <a:buNone/>
              <a:defRPr sz="2000">
                <a:solidFill>
                  <a:schemeClr val="bg1"/>
                </a:solidFill>
                <a:latin typeface="Verdana" panose="020B0604030504040204" pitchFamily="34" charset="0"/>
                <a:ea typeface="Verdana" panose="020B0604030504040204" pitchFamily="34" charset="0"/>
                <a:cs typeface="Verdana" panose="020B0604030504040204" pitchFamily="34" charset="0"/>
              </a:defRPr>
            </a:lvl3pPr>
            <a:lvl4pPr marL="1371600" indent="0">
              <a:buNone/>
              <a:defRPr sz="2000">
                <a:solidFill>
                  <a:schemeClr val="bg1"/>
                </a:solidFill>
                <a:latin typeface="Verdana" panose="020B0604030504040204" pitchFamily="34" charset="0"/>
                <a:ea typeface="Verdana" panose="020B0604030504040204" pitchFamily="34" charset="0"/>
                <a:cs typeface="Verdana" panose="020B0604030504040204" pitchFamily="34" charset="0"/>
              </a:defRPr>
            </a:lvl4pPr>
            <a:lvl5pPr marL="1828800" indent="0">
              <a:buNone/>
              <a:defRPr sz="2000">
                <a:solidFill>
                  <a:schemeClr val="bg1"/>
                </a:solidFill>
                <a:latin typeface="Verdana" panose="020B0604030504040204" pitchFamily="34" charset="0"/>
                <a:ea typeface="Verdana" panose="020B0604030504040204" pitchFamily="34" charset="0"/>
                <a:cs typeface="Verdana" panose="020B0604030504040204" pitchFamily="34" charset="0"/>
              </a:defRPr>
            </a:lvl5pPr>
          </a:lstStyle>
          <a:p>
            <a:pPr lvl="0"/>
            <a:endParaRPr lang="en-AU" dirty="0"/>
          </a:p>
        </p:txBody>
      </p:sp>
      <p:sp>
        <p:nvSpPr>
          <p:cNvPr id="14" name="Text Placeholder 13"/>
          <p:cNvSpPr>
            <a:spLocks noGrp="1"/>
          </p:cNvSpPr>
          <p:nvPr>
            <p:ph type="body" sz="quarter" idx="14" hasCustomPrompt="1"/>
          </p:nvPr>
        </p:nvSpPr>
        <p:spPr>
          <a:xfrm>
            <a:off x="0" y="3122149"/>
            <a:ext cx="12192000" cy="1083630"/>
          </a:xfrm>
          <a:prstGeom prst="rect">
            <a:avLst/>
          </a:prstGeom>
        </p:spPr>
        <p:txBody>
          <a:bodyPr anchor="ctr" anchorCtr="0"/>
          <a:lstStyle>
            <a:lvl1pPr marL="0" indent="0" algn="ctr">
              <a:buNone/>
              <a:defRPr sz="280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marL="457200" indent="0">
              <a:buNone/>
              <a:defRPr sz="2000">
                <a:solidFill>
                  <a:schemeClr val="bg1"/>
                </a:solidFill>
                <a:latin typeface="Verdana" panose="020B0604030504040204" pitchFamily="34" charset="0"/>
                <a:ea typeface="Verdana" panose="020B0604030504040204" pitchFamily="34" charset="0"/>
                <a:cs typeface="Verdana" panose="020B0604030504040204" pitchFamily="34" charset="0"/>
              </a:defRPr>
            </a:lvl2pPr>
            <a:lvl3pPr marL="914400" indent="0">
              <a:buNone/>
              <a:defRPr sz="2000">
                <a:solidFill>
                  <a:schemeClr val="bg1"/>
                </a:solidFill>
                <a:latin typeface="Verdana" panose="020B0604030504040204" pitchFamily="34" charset="0"/>
                <a:ea typeface="Verdana" panose="020B0604030504040204" pitchFamily="34" charset="0"/>
                <a:cs typeface="Verdana" panose="020B0604030504040204" pitchFamily="34" charset="0"/>
              </a:defRPr>
            </a:lvl3pPr>
            <a:lvl4pPr marL="1371600" indent="0">
              <a:buNone/>
              <a:defRPr sz="2000">
                <a:solidFill>
                  <a:schemeClr val="bg1"/>
                </a:solidFill>
                <a:latin typeface="Verdana" panose="020B0604030504040204" pitchFamily="34" charset="0"/>
                <a:ea typeface="Verdana" panose="020B0604030504040204" pitchFamily="34" charset="0"/>
                <a:cs typeface="Verdana" panose="020B0604030504040204" pitchFamily="34" charset="0"/>
              </a:defRPr>
            </a:lvl4pPr>
            <a:lvl5pPr marL="1828800" indent="0">
              <a:buNone/>
              <a:defRPr sz="2000">
                <a:solidFill>
                  <a:schemeClr val="bg1"/>
                </a:solidFill>
                <a:latin typeface="Verdana" panose="020B0604030504040204" pitchFamily="34" charset="0"/>
                <a:ea typeface="Verdana" panose="020B0604030504040204" pitchFamily="34" charset="0"/>
                <a:cs typeface="Verdana" panose="020B0604030504040204" pitchFamily="34" charset="0"/>
              </a:defRPr>
            </a:lvl5pPr>
          </a:lstStyle>
          <a:p>
            <a:pPr lvl="0"/>
            <a:r>
              <a:rPr lang="en-AU" dirty="0"/>
              <a:t>Closing Text</a:t>
            </a:r>
          </a:p>
        </p:txBody>
      </p:sp>
      <p:sp>
        <p:nvSpPr>
          <p:cNvPr id="16" name="TextBox 15"/>
          <p:cNvSpPr txBox="1"/>
          <p:nvPr userDrawn="1"/>
        </p:nvSpPr>
        <p:spPr>
          <a:xfrm>
            <a:off x="9344025" y="6534150"/>
            <a:ext cx="2727029" cy="200055"/>
          </a:xfrm>
          <a:prstGeom prst="rect">
            <a:avLst/>
          </a:prstGeom>
          <a:noFill/>
        </p:spPr>
        <p:txBody>
          <a:bodyPr wrap="square" rtlCol="0">
            <a:spAutoFit/>
          </a:bodyPr>
          <a:lstStyle/>
          <a:p>
            <a:r>
              <a:rPr lang="en-AU" sz="700" dirty="0">
                <a:solidFill>
                  <a:schemeClr val="bg1"/>
                </a:solidFill>
                <a:latin typeface="Verdana" panose="020B0604030504040204" pitchFamily="34" charset="0"/>
                <a:ea typeface="Verdana" panose="020B0604030504040204" pitchFamily="34" charset="0"/>
                <a:cs typeface="Verdana" panose="020B0604030504040204" pitchFamily="34" charset="0"/>
              </a:rPr>
              <a:t>CRICOS QLD 00244B | NSW 02225M TEQSA: PRV12081</a:t>
            </a:r>
          </a:p>
        </p:txBody>
      </p:sp>
      <p:pic>
        <p:nvPicPr>
          <p:cNvPr id="15" name="Picture 14"/>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3723123" y="786215"/>
            <a:ext cx="4745753" cy="1835163"/>
          </a:xfrm>
          <a:prstGeom prst="rect">
            <a:avLst/>
          </a:prstGeom>
        </p:spPr>
      </p:pic>
    </p:spTree>
    <p:extLst>
      <p:ext uri="{BB962C8B-B14F-4D97-AF65-F5344CB8AC3E}">
        <p14:creationId xmlns:p14="http://schemas.microsoft.com/office/powerpoint/2010/main" val="40095391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DC7CE13-7A42-41B1-A063-8869B5070320}" type="datetimeFigureOut">
              <a:rPr lang="en-AU" smtClean="0"/>
              <a:t>23/07/2020</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F349E7C6-C5E9-4DF7-B6DA-964CC5E6B268}" type="slidenum">
              <a:rPr lang="en-AU" smtClean="0"/>
              <a:t>‹#›</a:t>
            </a:fld>
            <a:endParaRPr lang="en-AU"/>
          </a:p>
        </p:txBody>
      </p:sp>
    </p:spTree>
    <p:extLst>
      <p:ext uri="{BB962C8B-B14F-4D97-AF65-F5344CB8AC3E}">
        <p14:creationId xmlns:p14="http://schemas.microsoft.com/office/powerpoint/2010/main" val="29635672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12314969"/>
      </p:ext>
    </p:extLst>
  </p:cSld>
  <p:clrMap bg1="lt1" tx1="dk1" bg2="lt2" tx2="dk2" accent1="accent1" accent2="accent2" accent3="accent3" accent4="accent4" accent5="accent5" accent6="accent6" hlink="hlink" folHlink="folHlink"/>
  <p:sldLayoutIdLst>
    <p:sldLayoutId id="2147483681" r:id="rId1"/>
    <p:sldLayoutId id="2147483680" r:id="rId2"/>
    <p:sldLayoutId id="2147483660" r:id="rId3"/>
    <p:sldLayoutId id="2147483683" r:id="rId4"/>
    <p:sldLayoutId id="2147483662" r:id="rId5"/>
    <p:sldLayoutId id="2147483661" r:id="rId6"/>
    <p:sldLayoutId id="2147483682" r:id="rId7"/>
    <p:sldLayoutId id="2147483668" r:id="rId8"/>
    <p:sldLayoutId id="2147483684" r:id="rId9"/>
  </p:sldLayoutIdLst>
  <p:txStyles>
    <p:titleStyle>
      <a:lvl1pPr algn="l" defTabSz="914400" rtl="0" eaLnBrk="1" latinLnBrk="0" hangingPunct="1">
        <a:lnSpc>
          <a:spcPct val="90000"/>
        </a:lnSpc>
        <a:spcBef>
          <a:spcPct val="0"/>
        </a:spcBef>
        <a:buNone/>
        <a:defRPr sz="4000" b="1" kern="1200">
          <a:solidFill>
            <a:srgbClr val="FDBA12"/>
          </a:solidFill>
          <a:latin typeface="Verdana" panose="020B0604030504040204" pitchFamily="34" charset="0"/>
          <a:ea typeface="Verdana" panose="020B0604030504040204" pitchFamily="34" charset="0"/>
          <a:cs typeface="Verdana" panose="020B0604030504040204" pitchFamily="34" charset="0"/>
        </a:defRPr>
      </a:lvl1pPr>
    </p:titleStyle>
    <p:bodyStyle>
      <a:lvl1pPr marL="0" indent="0" algn="l" defTabSz="914400" rtl="0" eaLnBrk="1" latinLnBrk="0" hangingPunct="1">
        <a:lnSpc>
          <a:spcPct val="90000"/>
        </a:lnSpc>
        <a:spcBef>
          <a:spcPts val="1000"/>
        </a:spcBef>
        <a:buFont typeface="Arial" panose="020B0604020202020204" pitchFamily="34" charset="0"/>
        <a:buNone/>
        <a:defRPr sz="3600" b="1" kern="1200" baseline="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marL="457200" indent="0" algn="l" defTabSz="914400" rtl="0" eaLnBrk="1" latinLnBrk="0" hangingPunct="1">
        <a:lnSpc>
          <a:spcPct val="90000"/>
        </a:lnSpc>
        <a:spcBef>
          <a:spcPts val="500"/>
        </a:spcBef>
        <a:buFont typeface="Arial" panose="020B0604020202020204" pitchFamily="34" charset="0"/>
        <a:buNone/>
        <a:defRPr sz="24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chart" Target="../charts/chart4.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hyperlink" Target="https://www.socscistatistics.com/" TargetMode="Externa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9.xml"/><Relationship Id="rId4" Type="http://schemas.openxmlformats.org/officeDocument/2006/relationships/chart" Target="../charts/char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br>
              <a:rPr lang="en-AU" b="0" dirty="0"/>
            </a:br>
            <a:r>
              <a:rPr lang="en-AU" b="0" dirty="0"/>
              <a:t> Mandatory Practical 2 - Emotion	</a:t>
            </a:r>
            <a:br>
              <a:rPr lang="en-AU" b="0" dirty="0"/>
            </a:br>
            <a:endParaRPr lang="en-AU" dirty="0"/>
          </a:p>
        </p:txBody>
      </p:sp>
      <p:sp>
        <p:nvSpPr>
          <p:cNvPr id="3" name="Text Placeholder 2"/>
          <p:cNvSpPr>
            <a:spLocks noGrp="1"/>
          </p:cNvSpPr>
          <p:nvPr>
            <p:ph type="body" sz="quarter" idx="10"/>
          </p:nvPr>
        </p:nvSpPr>
        <p:spPr/>
        <p:txBody>
          <a:bodyPr/>
          <a:lstStyle/>
          <a:p>
            <a:r>
              <a:rPr lang="en-AU" dirty="0"/>
              <a:t>Gerry Tehan</a:t>
            </a:r>
          </a:p>
        </p:txBody>
      </p:sp>
    </p:spTree>
    <p:extLst>
      <p:ext uri="{BB962C8B-B14F-4D97-AF65-F5344CB8AC3E}">
        <p14:creationId xmlns:p14="http://schemas.microsoft.com/office/powerpoint/2010/main" val="6978862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168842" y="1824207"/>
            <a:ext cx="10320793" cy="3877985"/>
          </a:xfrm>
          <a:prstGeom prst="rect">
            <a:avLst/>
          </a:prstGeom>
        </p:spPr>
        <p:txBody>
          <a:bodyPr wrap="square">
            <a:spAutoFit/>
          </a:bodyPr>
          <a:lstStyle/>
          <a:p>
            <a:r>
              <a:rPr lang="en-AU" sz="1400" dirty="0"/>
              <a:t>The second line of evidence comes from direct attempts to examine emotion-specific autonomic nervous system reactivity. Although showing somewhat less consistency relative to the stress-related work described above, this research also suggests that </a:t>
            </a:r>
            <a:r>
              <a:rPr lang="en-AU" sz="1400" dirty="0">
                <a:solidFill>
                  <a:srgbClr val="00B0F0"/>
                </a:solidFill>
              </a:rPr>
              <a:t>discrete emotions produce specific patterns of autonomic reactivity </a:t>
            </a:r>
            <a:r>
              <a:rPr lang="en-AU" sz="1400" dirty="0"/>
              <a:t>(</a:t>
            </a:r>
            <a:r>
              <a:rPr lang="en-AU" sz="1400" dirty="0" err="1"/>
              <a:t>Ax</a:t>
            </a:r>
            <a:r>
              <a:rPr lang="en-AU" sz="1400" dirty="0"/>
              <a:t>, 1953; </a:t>
            </a:r>
            <a:r>
              <a:rPr lang="en-AU" sz="1400" dirty="0" err="1"/>
              <a:t>Levenson</a:t>
            </a:r>
            <a:r>
              <a:rPr lang="en-AU" sz="1400" dirty="0"/>
              <a:t>, Ekman, &amp; Friesen, 1990; Roberts &amp; </a:t>
            </a:r>
            <a:r>
              <a:rPr lang="en-AU" sz="1400" dirty="0" err="1"/>
              <a:t>Weerts</a:t>
            </a:r>
            <a:r>
              <a:rPr lang="en-AU" sz="1400" dirty="0"/>
              <a:t>, 1982; Schwartz, Weinberger, &amp; Singer, 1981). For example, this research suggests that </a:t>
            </a:r>
            <a:r>
              <a:rPr lang="en-AU" sz="1400" dirty="0">
                <a:solidFill>
                  <a:srgbClr val="7030A0"/>
                </a:solidFill>
              </a:rPr>
              <a:t>anger is associated with increased heart rate (HR) </a:t>
            </a:r>
            <a:r>
              <a:rPr lang="en-AU" sz="1400" dirty="0"/>
              <a:t>and finger temperature, whereas </a:t>
            </a:r>
            <a:r>
              <a:rPr lang="en-AU" sz="1400" dirty="0">
                <a:solidFill>
                  <a:srgbClr val="7030A0"/>
                </a:solidFill>
              </a:rPr>
              <a:t>fear is associated with increased HR </a:t>
            </a:r>
            <a:r>
              <a:rPr lang="en-AU" sz="1400" dirty="0"/>
              <a:t>and </a:t>
            </a:r>
            <a:r>
              <a:rPr lang="en-AU" sz="1400" dirty="0" err="1"/>
              <a:t>electrodermal</a:t>
            </a:r>
            <a:r>
              <a:rPr lang="en-AU" sz="1400" dirty="0"/>
              <a:t> activity, and decreased digit temperature. In contrast, </a:t>
            </a:r>
            <a:r>
              <a:rPr lang="en-AU" sz="1400" dirty="0">
                <a:solidFill>
                  <a:srgbClr val="7030A0"/>
                </a:solidFill>
              </a:rPr>
              <a:t>disgust is associated with a decreased HR </a:t>
            </a:r>
            <a:r>
              <a:rPr lang="en-AU" sz="1400" dirty="0"/>
              <a:t>and increased </a:t>
            </a:r>
            <a:r>
              <a:rPr lang="en-AU" sz="1400" dirty="0" err="1"/>
              <a:t>electrodermal</a:t>
            </a:r>
            <a:r>
              <a:rPr lang="en-AU" sz="1400" dirty="0"/>
              <a:t> responding (for a review, see </a:t>
            </a:r>
            <a:r>
              <a:rPr lang="en-AU" sz="1400" dirty="0" err="1"/>
              <a:t>Cacioppo</a:t>
            </a:r>
            <a:r>
              <a:rPr lang="en-AU" sz="1400" dirty="0"/>
              <a:t>, Klein, </a:t>
            </a:r>
            <a:r>
              <a:rPr lang="en-AU" sz="1400" dirty="0" err="1"/>
              <a:t>Berntson</a:t>
            </a:r>
            <a:r>
              <a:rPr lang="en-AU" sz="1400" dirty="0"/>
              <a:t>, &amp; Hatfield, 1993). Theoretically, these patterns provide physiological support for the unique action tendency associated with each discrete emotion (</a:t>
            </a:r>
            <a:r>
              <a:rPr lang="en-AU" sz="1400" dirty="0" err="1"/>
              <a:t>Frijda</a:t>
            </a:r>
            <a:r>
              <a:rPr lang="en-AU" sz="1400" dirty="0"/>
              <a:t>, 1987; Lazarus, 1991; Scherer, 1984). Unfortunately, the autonomic specificity research does not always replicate, and the findings across studies—sometimes by the same investigators—are not always consistent. For example, using facial configurations to elicit emotion, </a:t>
            </a:r>
            <a:r>
              <a:rPr lang="en-AU" sz="1400" dirty="0" err="1"/>
              <a:t>Levenson</a:t>
            </a:r>
            <a:r>
              <a:rPr lang="en-AU" sz="1400" dirty="0"/>
              <a:t> et al. (1990) found that fear was associated with increased HR, whereas, using film segments to elicit emotion, Fredrickson and </a:t>
            </a:r>
            <a:r>
              <a:rPr lang="en-AU" sz="1400" dirty="0" err="1"/>
              <a:t>Levenson</a:t>
            </a:r>
            <a:r>
              <a:rPr lang="en-AU" sz="1400" dirty="0"/>
              <a:t> (1998) found that fear was associated with decreased HR..  </a:t>
            </a:r>
          </a:p>
          <a:p>
            <a:endParaRPr lang="en-AU" sz="1400" dirty="0">
              <a:solidFill>
                <a:srgbClr val="C00000"/>
              </a:solidFill>
              <a:latin typeface="AdvPSMER-R"/>
            </a:endParaRPr>
          </a:p>
          <a:p>
            <a:pPr algn="ctr"/>
            <a:r>
              <a:rPr lang="en-AU" dirty="0">
                <a:solidFill>
                  <a:srgbClr val="C00000"/>
                </a:solidFill>
                <a:latin typeface="AdvPSMER-R"/>
              </a:rPr>
              <a:t>Research Question:</a:t>
            </a:r>
          </a:p>
          <a:p>
            <a:pPr algn="ctr"/>
            <a:r>
              <a:rPr lang="en-AU" dirty="0">
                <a:solidFill>
                  <a:srgbClr val="C00000"/>
                </a:solidFill>
                <a:latin typeface="AdvPSMER-R"/>
              </a:rPr>
              <a:t>Does fright produce differences in autonomic reactivity.</a:t>
            </a:r>
            <a:endParaRPr lang="en-AU" dirty="0">
              <a:solidFill>
                <a:srgbClr val="C00000"/>
              </a:solidFill>
            </a:endParaRPr>
          </a:p>
        </p:txBody>
      </p:sp>
      <p:sp>
        <p:nvSpPr>
          <p:cNvPr id="2" name="Rectangle 1"/>
          <p:cNvSpPr/>
          <p:nvPr/>
        </p:nvSpPr>
        <p:spPr>
          <a:xfrm>
            <a:off x="2602727" y="317520"/>
            <a:ext cx="8886908" cy="738664"/>
          </a:xfrm>
          <a:prstGeom prst="rect">
            <a:avLst/>
          </a:prstGeom>
        </p:spPr>
        <p:txBody>
          <a:bodyPr wrap="square">
            <a:spAutoFit/>
          </a:bodyPr>
          <a:lstStyle/>
          <a:p>
            <a:r>
              <a:rPr lang="en-AU" sz="1400" dirty="0" err="1">
                <a:solidFill>
                  <a:srgbClr val="333333"/>
                </a:solidFill>
                <a:latin typeface="Helvetica" panose="020B0604020202020204" pitchFamily="34" charset="0"/>
              </a:rPr>
              <a:t>Herrald</a:t>
            </a:r>
            <a:r>
              <a:rPr lang="en-AU" sz="1400" dirty="0">
                <a:solidFill>
                  <a:srgbClr val="333333"/>
                </a:solidFill>
                <a:latin typeface="Helvetica" panose="020B0604020202020204" pitchFamily="34" charset="0"/>
              </a:rPr>
              <a:t>, M. M., &amp; </a:t>
            </a:r>
            <a:r>
              <a:rPr lang="en-AU" sz="1400" dirty="0" err="1">
                <a:solidFill>
                  <a:srgbClr val="333333"/>
                </a:solidFill>
                <a:latin typeface="Helvetica" panose="020B0604020202020204" pitchFamily="34" charset="0"/>
              </a:rPr>
              <a:t>Tomaka</a:t>
            </a:r>
            <a:r>
              <a:rPr lang="en-AU" sz="1400" dirty="0">
                <a:solidFill>
                  <a:srgbClr val="333333"/>
                </a:solidFill>
                <a:latin typeface="Helvetica" panose="020B0604020202020204" pitchFamily="34" charset="0"/>
              </a:rPr>
              <a:t>, J. (2002). Patterns of emotion-specific appraisal, coping, and cardiovascular reactivity during an ongoing emotional episode. </a:t>
            </a:r>
            <a:r>
              <a:rPr lang="en-AU" sz="1400" i="1" dirty="0">
                <a:solidFill>
                  <a:srgbClr val="333333"/>
                </a:solidFill>
                <a:latin typeface="Helvetica" panose="020B0604020202020204" pitchFamily="34" charset="0"/>
              </a:rPr>
              <a:t>Journal of Personality and Social Psychology</a:t>
            </a:r>
            <a:r>
              <a:rPr lang="en-AU" sz="1400" dirty="0">
                <a:solidFill>
                  <a:srgbClr val="333333"/>
                </a:solidFill>
                <a:latin typeface="Helvetica" panose="020B0604020202020204" pitchFamily="34" charset="0"/>
              </a:rPr>
              <a:t>, </a:t>
            </a:r>
            <a:r>
              <a:rPr lang="en-AU" sz="1400" i="1" dirty="0">
                <a:solidFill>
                  <a:srgbClr val="333333"/>
                </a:solidFill>
                <a:latin typeface="Helvetica" panose="020B0604020202020204" pitchFamily="34" charset="0"/>
              </a:rPr>
              <a:t>83</a:t>
            </a:r>
            <a:r>
              <a:rPr lang="en-AU" sz="1400" dirty="0">
                <a:solidFill>
                  <a:srgbClr val="333333"/>
                </a:solidFill>
                <a:latin typeface="Helvetica" panose="020B0604020202020204" pitchFamily="34" charset="0"/>
              </a:rPr>
              <a:t>(2), 434–450. https://doi-org.ezproxy.usq.edu.au/10.1037/0022-3514.83.2.434</a:t>
            </a:r>
            <a:endParaRPr lang="en-AU" sz="1400" dirty="0"/>
          </a:p>
        </p:txBody>
      </p:sp>
    </p:spTree>
    <p:extLst>
      <p:ext uri="{BB962C8B-B14F-4D97-AF65-F5344CB8AC3E}">
        <p14:creationId xmlns:p14="http://schemas.microsoft.com/office/powerpoint/2010/main" val="12489243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0049" y="601175"/>
            <a:ext cx="6096000" cy="923330"/>
          </a:xfrm>
          <a:prstGeom prst="rect">
            <a:avLst/>
          </a:prstGeom>
        </p:spPr>
        <p:txBody>
          <a:bodyPr>
            <a:spAutoFit/>
          </a:bodyPr>
          <a:lstStyle/>
          <a:p>
            <a:pPr marL="285750" indent="-285750">
              <a:buFont typeface="Arial" panose="020B0604020202020204" pitchFamily="34" charset="0"/>
              <a:buChar char="•"/>
            </a:pPr>
            <a:r>
              <a:rPr lang="en-AU" dirty="0">
                <a:solidFill>
                  <a:srgbClr val="7030A0"/>
                </a:solidFill>
              </a:rPr>
              <a:t>Define the research question, state the theoretical hypotheses, and determine the concepts to test</a:t>
            </a:r>
          </a:p>
        </p:txBody>
      </p:sp>
      <p:sp>
        <p:nvSpPr>
          <p:cNvPr id="5" name="Text Box 6"/>
          <p:cNvSpPr txBox="1">
            <a:spLocks noChangeArrowheads="1"/>
          </p:cNvSpPr>
          <p:nvPr/>
        </p:nvSpPr>
        <p:spPr bwMode="auto">
          <a:xfrm>
            <a:off x="1515025" y="3658478"/>
            <a:ext cx="1044827" cy="6465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1200" dirty="0">
                <a:latin typeface="Times New Roman" panose="02020603050405020304" pitchFamily="18" charset="0"/>
              </a:rPr>
              <a:t>systematic empirical observations</a:t>
            </a:r>
          </a:p>
        </p:txBody>
      </p:sp>
      <p:sp>
        <p:nvSpPr>
          <p:cNvPr id="6" name="Text Box 7"/>
          <p:cNvSpPr txBox="1">
            <a:spLocks noChangeArrowheads="1"/>
          </p:cNvSpPr>
          <p:nvPr/>
        </p:nvSpPr>
        <p:spPr bwMode="auto">
          <a:xfrm>
            <a:off x="217998" y="2536269"/>
            <a:ext cx="1044827" cy="8312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1200">
                <a:latin typeface="Times New Roman" panose="02020603050405020304" pitchFamily="18" charset="0"/>
              </a:rPr>
              <a:t>testing: comparing the observations with the theory</a:t>
            </a:r>
          </a:p>
        </p:txBody>
      </p:sp>
      <p:sp>
        <p:nvSpPr>
          <p:cNvPr id="7" name="Text Box 8"/>
          <p:cNvSpPr txBox="1">
            <a:spLocks noChangeArrowheads="1"/>
          </p:cNvSpPr>
          <p:nvPr/>
        </p:nvSpPr>
        <p:spPr bwMode="auto">
          <a:xfrm>
            <a:off x="2739994" y="2474151"/>
            <a:ext cx="1044827" cy="11083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1200">
                <a:latin typeface="Times New Roman" panose="02020603050405020304" pitchFamily="18" charset="0"/>
              </a:rPr>
              <a:t>generating predictions </a:t>
            </a:r>
          </a:p>
          <a:p>
            <a:pPr algn="ctr" eaLnBrk="1" hangingPunct="1">
              <a:spcBef>
                <a:spcPct val="50000"/>
              </a:spcBef>
            </a:pPr>
            <a:r>
              <a:rPr lang="en-US" altLang="en-US" sz="1200">
                <a:latin typeface="Times New Roman" panose="02020603050405020304" pitchFamily="18" charset="0"/>
              </a:rPr>
              <a:t>(what would the theory lead you to observe?)</a:t>
            </a:r>
          </a:p>
        </p:txBody>
      </p:sp>
      <p:cxnSp>
        <p:nvCxnSpPr>
          <p:cNvPr id="8" name="AutoShape 9"/>
          <p:cNvCxnSpPr>
            <a:cxnSpLocks noChangeShapeType="1"/>
            <a:endCxn id="7" idx="0"/>
          </p:cNvCxnSpPr>
          <p:nvPr/>
        </p:nvCxnSpPr>
        <p:spPr bwMode="auto">
          <a:xfrm>
            <a:off x="2487794" y="1780229"/>
            <a:ext cx="774613" cy="693922"/>
          </a:xfrm>
          <a:prstGeom prst="curvedConnector2">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 name="AutoShape 10"/>
          <p:cNvCxnSpPr>
            <a:cxnSpLocks noChangeShapeType="1"/>
            <a:stCxn id="7" idx="2"/>
            <a:endCxn id="5" idx="3"/>
          </p:cNvCxnSpPr>
          <p:nvPr/>
        </p:nvCxnSpPr>
        <p:spPr bwMode="auto">
          <a:xfrm rot="5400000">
            <a:off x="2711665" y="3430619"/>
            <a:ext cx="399680" cy="702556"/>
          </a:xfrm>
          <a:prstGeom prst="curvedConnector2">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 name="AutoShape 11"/>
          <p:cNvCxnSpPr>
            <a:cxnSpLocks noChangeShapeType="1"/>
            <a:stCxn id="5" idx="1"/>
            <a:endCxn id="6" idx="2"/>
          </p:cNvCxnSpPr>
          <p:nvPr/>
        </p:nvCxnSpPr>
        <p:spPr bwMode="auto">
          <a:xfrm rot="10800000">
            <a:off x="740411" y="3367505"/>
            <a:ext cx="774613" cy="614640"/>
          </a:xfrm>
          <a:prstGeom prst="curvedConnector2">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 name="AutoShape 12"/>
          <p:cNvCxnSpPr>
            <a:cxnSpLocks noChangeShapeType="1"/>
            <a:stCxn id="6" idx="0"/>
          </p:cNvCxnSpPr>
          <p:nvPr/>
        </p:nvCxnSpPr>
        <p:spPr bwMode="auto">
          <a:xfrm rot="5400000" flipH="1" flipV="1">
            <a:off x="713294" y="1806562"/>
            <a:ext cx="756040" cy="702556"/>
          </a:xfrm>
          <a:prstGeom prst="curvedConnector2">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8" name="Group 17"/>
          <p:cNvGrpSpPr/>
          <p:nvPr/>
        </p:nvGrpSpPr>
        <p:grpSpPr>
          <a:xfrm>
            <a:off x="4037022" y="1779820"/>
            <a:ext cx="7913024" cy="2745820"/>
            <a:chOff x="4566592" y="1431235"/>
            <a:chExt cx="7331355" cy="2745820"/>
          </a:xfrm>
        </p:grpSpPr>
        <p:sp>
          <p:nvSpPr>
            <p:cNvPr id="16" name="Rectangle 15"/>
            <p:cNvSpPr/>
            <p:nvPr/>
          </p:nvSpPr>
          <p:spPr>
            <a:xfrm>
              <a:off x="4566592" y="2125566"/>
              <a:ext cx="7331355" cy="881001"/>
            </a:xfrm>
            <a:prstGeom prst="rect">
              <a:avLst/>
            </a:prstGeom>
            <a:solidFill>
              <a:schemeClr val="accent1">
                <a:alpha val="92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r"/>
              <a:r>
                <a:rPr lang="en-AU" sz="1200" dirty="0"/>
                <a:t>Identify Concepts</a:t>
              </a:r>
            </a:p>
          </p:txBody>
        </p:sp>
        <p:sp>
          <p:nvSpPr>
            <p:cNvPr id="12" name="TextBox 11"/>
            <p:cNvSpPr txBox="1"/>
            <p:nvPr/>
          </p:nvSpPr>
          <p:spPr>
            <a:xfrm>
              <a:off x="4566592" y="1653287"/>
              <a:ext cx="6098651" cy="2523768"/>
            </a:xfrm>
            <a:prstGeom prst="rect">
              <a:avLst/>
            </a:prstGeom>
            <a:noFill/>
          </p:spPr>
          <p:txBody>
            <a:bodyPr wrap="square" rtlCol="0">
              <a:spAutoFit/>
            </a:bodyPr>
            <a:lstStyle/>
            <a:p>
              <a:r>
                <a:rPr lang="en-AU" sz="1600" dirty="0">
                  <a:latin typeface="AdvPSMER-R"/>
                </a:rPr>
                <a:t>Does fright produce differences in autonomic reactivity</a:t>
              </a:r>
              <a:r>
                <a:rPr lang="en-AU" sz="1600" dirty="0">
                  <a:solidFill>
                    <a:srgbClr val="C00000"/>
                  </a:solidFill>
                  <a:latin typeface="AdvPSMER-R"/>
                </a:rPr>
                <a:t>.</a:t>
              </a:r>
            </a:p>
            <a:p>
              <a:endParaRPr lang="en-AU" sz="1600" dirty="0">
                <a:solidFill>
                  <a:srgbClr val="C00000"/>
                </a:solidFill>
                <a:latin typeface="AdvPSMER-R"/>
              </a:endParaRPr>
            </a:p>
            <a:p>
              <a:r>
                <a:rPr lang="en-AU" dirty="0"/>
                <a:t>Fright</a:t>
              </a:r>
            </a:p>
            <a:p>
              <a:r>
                <a:rPr lang="en-AU" dirty="0"/>
                <a:t>Autonomic nervous system reactivity</a:t>
              </a:r>
            </a:p>
            <a:p>
              <a:endParaRPr lang="en-AU" dirty="0"/>
            </a:p>
            <a:p>
              <a:endParaRPr lang="en-AU" altLang="en-US" b="1" dirty="0">
                <a:solidFill>
                  <a:srgbClr val="C00000"/>
                </a:solidFill>
                <a:latin typeface="Times New Roman" panose="02020603050405020304" pitchFamily="18" charset="0"/>
              </a:endParaRPr>
            </a:p>
            <a:p>
              <a:r>
                <a:rPr lang="en-AU" altLang="en-US" b="1" dirty="0">
                  <a:solidFill>
                    <a:srgbClr val="C00000"/>
                  </a:solidFill>
                  <a:latin typeface="Times New Roman" panose="02020603050405020304" pitchFamily="18" charset="0"/>
                </a:rPr>
                <a:t>Are there differences in nervous system reactivity between</a:t>
              </a:r>
            </a:p>
            <a:p>
              <a:r>
                <a:rPr lang="en-AU" altLang="en-US" b="1" dirty="0">
                  <a:solidFill>
                    <a:srgbClr val="C00000"/>
                  </a:solidFill>
                  <a:latin typeface="Times New Roman" panose="02020603050405020304" pitchFamily="18" charset="0"/>
                </a:rPr>
                <a:t>high and low levels of fright</a:t>
              </a:r>
            </a:p>
            <a:p>
              <a:endParaRPr lang="en-AU" dirty="0"/>
            </a:p>
          </p:txBody>
        </p:sp>
        <p:sp>
          <p:nvSpPr>
            <p:cNvPr id="15" name="Right Arrow 14"/>
            <p:cNvSpPr/>
            <p:nvPr/>
          </p:nvSpPr>
          <p:spPr>
            <a:xfrm flipH="1">
              <a:off x="10082254" y="1431235"/>
              <a:ext cx="1781092"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100" dirty="0"/>
                <a:t>Research Question</a:t>
              </a:r>
            </a:p>
          </p:txBody>
        </p:sp>
        <p:sp>
          <p:nvSpPr>
            <p:cNvPr id="17" name="Right Arrow 16"/>
            <p:cNvSpPr/>
            <p:nvPr/>
          </p:nvSpPr>
          <p:spPr>
            <a:xfrm flipH="1">
              <a:off x="9895959" y="3541402"/>
              <a:ext cx="200198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100" dirty="0"/>
                <a:t>Theoretical Hypothesis</a:t>
              </a:r>
            </a:p>
          </p:txBody>
        </p:sp>
      </p:grpSp>
      <p:sp>
        <p:nvSpPr>
          <p:cNvPr id="13" name="TextBox 12"/>
          <p:cNvSpPr txBox="1"/>
          <p:nvPr/>
        </p:nvSpPr>
        <p:spPr>
          <a:xfrm>
            <a:off x="1442592" y="1376793"/>
            <a:ext cx="1117260" cy="1277273"/>
          </a:xfrm>
          <a:prstGeom prst="rect">
            <a:avLst/>
          </a:prstGeom>
          <a:noFill/>
        </p:spPr>
        <p:txBody>
          <a:bodyPr wrap="square" rtlCol="0">
            <a:spAutoFit/>
          </a:bodyPr>
          <a:lstStyle/>
          <a:p>
            <a:pPr algn="ctr"/>
            <a:r>
              <a:rPr lang="en-AU" sz="1100" dirty="0">
                <a:solidFill>
                  <a:srgbClr val="C00000"/>
                </a:solidFill>
                <a:latin typeface="AdvPSMER-R"/>
              </a:rPr>
              <a:t>Is fright associated with changes in autonomic nervous system reactivity.</a:t>
            </a:r>
            <a:endParaRPr lang="en-AU" sz="1100" dirty="0">
              <a:solidFill>
                <a:srgbClr val="C00000"/>
              </a:solidFill>
            </a:endParaRPr>
          </a:p>
        </p:txBody>
      </p:sp>
    </p:spTree>
    <p:extLst>
      <p:ext uri="{BB962C8B-B14F-4D97-AF65-F5344CB8AC3E}">
        <p14:creationId xmlns:p14="http://schemas.microsoft.com/office/powerpoint/2010/main" val="14334211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0049" y="601175"/>
            <a:ext cx="6096000" cy="646331"/>
          </a:xfrm>
          <a:prstGeom prst="rect">
            <a:avLst/>
          </a:prstGeom>
        </p:spPr>
        <p:txBody>
          <a:bodyPr>
            <a:spAutoFit/>
          </a:bodyPr>
          <a:lstStyle/>
          <a:p>
            <a:pPr marL="285750" indent="-285750">
              <a:buFont typeface="Arial" panose="020B0604020202020204" pitchFamily="34" charset="0"/>
              <a:buChar char="•"/>
            </a:pPr>
            <a:r>
              <a:rPr lang="en-AU" dirty="0">
                <a:solidFill>
                  <a:srgbClr val="7030A0"/>
                </a:solidFill>
              </a:rPr>
              <a:t>determine the variables and state the operational hypotheses</a:t>
            </a:r>
          </a:p>
        </p:txBody>
      </p:sp>
      <p:grpSp>
        <p:nvGrpSpPr>
          <p:cNvPr id="3" name="Group 4"/>
          <p:cNvGrpSpPr>
            <a:grpSpLocks/>
          </p:cNvGrpSpPr>
          <p:nvPr/>
        </p:nvGrpSpPr>
        <p:grpSpPr bwMode="auto">
          <a:xfrm>
            <a:off x="217998" y="1641281"/>
            <a:ext cx="3566823" cy="2663714"/>
            <a:chOff x="528" y="1104"/>
            <a:chExt cx="4752" cy="3259"/>
          </a:xfrm>
        </p:grpSpPr>
        <p:sp>
          <p:nvSpPr>
            <p:cNvPr id="4" name="Text Box 5"/>
            <p:cNvSpPr txBox="1">
              <a:spLocks noChangeArrowheads="1"/>
            </p:cNvSpPr>
            <p:nvPr/>
          </p:nvSpPr>
          <p:spPr bwMode="auto">
            <a:xfrm>
              <a:off x="2160" y="1104"/>
              <a:ext cx="1392" cy="16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AU" altLang="en-US" sz="1200" b="1" dirty="0">
                  <a:solidFill>
                    <a:srgbClr val="FF0000"/>
                  </a:solidFill>
                  <a:latin typeface="Times New Roman" panose="02020603050405020304" pitchFamily="18" charset="0"/>
                </a:rPr>
                <a:t>Are there differences in heart rate between informative and horror movies</a:t>
              </a:r>
            </a:p>
          </p:txBody>
        </p:sp>
        <p:sp>
          <p:nvSpPr>
            <p:cNvPr id="5" name="Text Box 6"/>
            <p:cNvSpPr txBox="1">
              <a:spLocks noChangeArrowheads="1"/>
            </p:cNvSpPr>
            <p:nvPr/>
          </p:nvSpPr>
          <p:spPr bwMode="auto">
            <a:xfrm>
              <a:off x="2256" y="3572"/>
              <a:ext cx="1392" cy="7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1200">
                  <a:latin typeface="Times New Roman" panose="02020603050405020304" pitchFamily="18" charset="0"/>
                </a:rPr>
                <a:t>systematic empirical observations</a:t>
              </a:r>
            </a:p>
          </p:txBody>
        </p:sp>
        <p:sp>
          <p:nvSpPr>
            <p:cNvPr id="6" name="Text Box 7"/>
            <p:cNvSpPr txBox="1">
              <a:spLocks noChangeArrowheads="1"/>
            </p:cNvSpPr>
            <p:nvPr/>
          </p:nvSpPr>
          <p:spPr bwMode="auto">
            <a:xfrm>
              <a:off x="528" y="2199"/>
              <a:ext cx="1392" cy="10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1200">
                  <a:latin typeface="Times New Roman" panose="02020603050405020304" pitchFamily="18" charset="0"/>
                </a:rPr>
                <a:t>testing: comparing the observations with the theory</a:t>
              </a:r>
            </a:p>
          </p:txBody>
        </p:sp>
        <p:sp>
          <p:nvSpPr>
            <p:cNvPr id="7" name="Text Box 8"/>
            <p:cNvSpPr txBox="1">
              <a:spLocks noChangeArrowheads="1"/>
            </p:cNvSpPr>
            <p:nvPr/>
          </p:nvSpPr>
          <p:spPr bwMode="auto">
            <a:xfrm>
              <a:off x="3888" y="2123"/>
              <a:ext cx="1392" cy="18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1200" dirty="0">
                  <a:solidFill>
                    <a:srgbClr val="00B050"/>
                  </a:solidFill>
                  <a:latin typeface="Times New Roman" panose="02020603050405020304" pitchFamily="18" charset="0"/>
                </a:rPr>
                <a:t>Generating risky predictions </a:t>
              </a:r>
            </a:p>
            <a:p>
              <a:pPr algn="ctr" eaLnBrk="1" hangingPunct="1">
                <a:spcBef>
                  <a:spcPct val="50000"/>
                </a:spcBef>
              </a:pPr>
              <a:r>
                <a:rPr lang="en-US" altLang="en-US" sz="1200" dirty="0">
                  <a:solidFill>
                    <a:srgbClr val="00B050"/>
                  </a:solidFill>
                  <a:latin typeface="Times New Roman" panose="02020603050405020304" pitchFamily="18" charset="0"/>
                </a:rPr>
                <a:t>(what would the theory lead you to observe?)</a:t>
              </a:r>
            </a:p>
          </p:txBody>
        </p:sp>
        <p:cxnSp>
          <p:nvCxnSpPr>
            <p:cNvPr id="8" name="AutoShape 9"/>
            <p:cNvCxnSpPr>
              <a:cxnSpLocks noChangeShapeType="1"/>
              <a:stCxn id="4" idx="3"/>
              <a:endCxn id="7" idx="0"/>
            </p:cNvCxnSpPr>
            <p:nvPr/>
          </p:nvCxnSpPr>
          <p:spPr bwMode="auto">
            <a:xfrm>
              <a:off x="3552" y="1952"/>
              <a:ext cx="1032" cy="171"/>
            </a:xfrm>
            <a:prstGeom prst="curvedConnector2">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 name="AutoShape 10"/>
            <p:cNvCxnSpPr>
              <a:cxnSpLocks noChangeShapeType="1"/>
              <a:stCxn id="7" idx="2"/>
              <a:endCxn id="5" idx="3"/>
            </p:cNvCxnSpPr>
            <p:nvPr/>
          </p:nvCxnSpPr>
          <p:spPr bwMode="auto">
            <a:xfrm rot="5400000">
              <a:off x="3872" y="3255"/>
              <a:ext cx="489" cy="936"/>
            </a:xfrm>
            <a:prstGeom prst="curvedConnector2">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 name="AutoShape 11"/>
            <p:cNvCxnSpPr>
              <a:cxnSpLocks noChangeShapeType="1"/>
              <a:stCxn id="5" idx="1"/>
              <a:endCxn id="6" idx="2"/>
            </p:cNvCxnSpPr>
            <p:nvPr/>
          </p:nvCxnSpPr>
          <p:spPr bwMode="auto">
            <a:xfrm rot="10800000">
              <a:off x="1224" y="3216"/>
              <a:ext cx="1032" cy="752"/>
            </a:xfrm>
            <a:prstGeom prst="curvedConnector2">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 name="AutoShape 12"/>
            <p:cNvCxnSpPr>
              <a:cxnSpLocks noChangeShapeType="1"/>
              <a:stCxn id="6" idx="0"/>
              <a:endCxn id="4" idx="1"/>
            </p:cNvCxnSpPr>
            <p:nvPr/>
          </p:nvCxnSpPr>
          <p:spPr bwMode="auto">
            <a:xfrm rot="5400000" flipH="1" flipV="1">
              <a:off x="1568" y="1607"/>
              <a:ext cx="247" cy="936"/>
            </a:xfrm>
            <a:prstGeom prst="curvedConnector2">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14" name="TextBox 13"/>
          <p:cNvSpPr txBox="1"/>
          <p:nvPr/>
        </p:nvSpPr>
        <p:spPr>
          <a:xfrm>
            <a:off x="5009791" y="3827699"/>
            <a:ext cx="5860111" cy="584775"/>
          </a:xfrm>
          <a:prstGeom prst="rect">
            <a:avLst/>
          </a:prstGeom>
          <a:noFill/>
        </p:spPr>
        <p:txBody>
          <a:bodyPr wrap="square" rtlCol="0">
            <a:spAutoFit/>
          </a:bodyPr>
          <a:lstStyle/>
          <a:p>
            <a:r>
              <a:rPr lang="en-AU" sz="1600" dirty="0">
                <a:solidFill>
                  <a:srgbClr val="00B0F0"/>
                </a:solidFill>
              </a:rPr>
              <a:t>Fright: Informative movie (Low) &amp; Horror movie (High)</a:t>
            </a:r>
          </a:p>
          <a:p>
            <a:r>
              <a:rPr lang="en-AU" sz="1600" dirty="0">
                <a:solidFill>
                  <a:srgbClr val="7030A0"/>
                </a:solidFill>
              </a:rPr>
              <a:t>Autonomic Nervous system reactivity: Heart Rate</a:t>
            </a:r>
          </a:p>
        </p:txBody>
      </p:sp>
      <p:sp>
        <p:nvSpPr>
          <p:cNvPr id="13" name="TextBox 12"/>
          <p:cNvSpPr txBox="1"/>
          <p:nvPr/>
        </p:nvSpPr>
        <p:spPr>
          <a:xfrm>
            <a:off x="5880613" y="2998172"/>
            <a:ext cx="4360669" cy="660305"/>
          </a:xfrm>
          <a:prstGeom prst="rect">
            <a:avLst/>
          </a:prstGeom>
          <a:noFill/>
          <a:ln>
            <a:solidFill>
              <a:srgbClr val="00B050"/>
            </a:solidFill>
          </a:ln>
        </p:spPr>
        <p:txBody>
          <a:bodyPr wrap="square" rtlCol="0">
            <a:spAutoFit/>
          </a:bodyPr>
          <a:lstStyle/>
          <a:p>
            <a:pPr algn="ctr"/>
            <a:r>
              <a:rPr lang="en-AU" b="1" dirty="0">
                <a:solidFill>
                  <a:srgbClr val="00B050"/>
                </a:solidFill>
              </a:rPr>
              <a:t>Turning Concepts into Variables Operationalisation</a:t>
            </a:r>
          </a:p>
        </p:txBody>
      </p:sp>
      <p:sp>
        <p:nvSpPr>
          <p:cNvPr id="18" name="Rectangle 17"/>
          <p:cNvSpPr/>
          <p:nvPr/>
        </p:nvSpPr>
        <p:spPr>
          <a:xfrm>
            <a:off x="17226" y="5058992"/>
            <a:ext cx="12056828" cy="1138773"/>
          </a:xfrm>
          <a:prstGeom prst="rect">
            <a:avLst/>
          </a:prstGeom>
        </p:spPr>
        <p:txBody>
          <a:bodyPr wrap="square">
            <a:spAutoFit/>
          </a:bodyPr>
          <a:lstStyle/>
          <a:p>
            <a:r>
              <a:rPr lang="en-AU" altLang="en-US" b="1" dirty="0">
                <a:solidFill>
                  <a:srgbClr val="FF0000"/>
                </a:solidFill>
                <a:latin typeface="Times New Roman" panose="02020603050405020304" pitchFamily="18" charset="0"/>
              </a:rPr>
              <a:t>Are there differences in heart rate between informative and horror movies</a:t>
            </a:r>
          </a:p>
          <a:p>
            <a:endParaRPr lang="en-AU" altLang="en-US" b="1" dirty="0">
              <a:solidFill>
                <a:srgbClr val="FF0000"/>
              </a:solidFill>
              <a:latin typeface="Times New Roman" panose="02020603050405020304" pitchFamily="18" charset="0"/>
            </a:endParaRPr>
          </a:p>
          <a:p>
            <a:endParaRPr lang="en-AU" altLang="en-US" sz="1600" b="1" dirty="0">
              <a:solidFill>
                <a:srgbClr val="FF0000"/>
              </a:solidFill>
              <a:latin typeface="Times New Roman" panose="02020603050405020304" pitchFamily="18" charset="0"/>
            </a:endParaRPr>
          </a:p>
          <a:p>
            <a:r>
              <a:rPr lang="en-AU" altLang="en-US" sz="1600" b="1" dirty="0">
                <a:solidFill>
                  <a:srgbClr val="0070C0"/>
                </a:solidFill>
                <a:latin typeface="Times New Roman" panose="02020603050405020304" pitchFamily="18" charset="0"/>
              </a:rPr>
              <a:t>Heart rate will be higher in horror movies than informative movies.</a:t>
            </a:r>
          </a:p>
        </p:txBody>
      </p:sp>
      <p:sp>
        <p:nvSpPr>
          <p:cNvPr id="21" name="Right Arrow 20"/>
          <p:cNvSpPr/>
          <p:nvPr/>
        </p:nvSpPr>
        <p:spPr>
          <a:xfrm flipH="1">
            <a:off x="9951057" y="5109156"/>
            <a:ext cx="2122997" cy="36520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100" dirty="0"/>
              <a:t>Operational Hypothesis</a:t>
            </a:r>
          </a:p>
        </p:txBody>
      </p:sp>
      <p:grpSp>
        <p:nvGrpSpPr>
          <p:cNvPr id="23" name="Group 22"/>
          <p:cNvGrpSpPr/>
          <p:nvPr/>
        </p:nvGrpSpPr>
        <p:grpSpPr>
          <a:xfrm>
            <a:off x="4739576" y="1107244"/>
            <a:ext cx="7334478" cy="1692671"/>
            <a:chOff x="4494535" y="685346"/>
            <a:chExt cx="7334478" cy="1692671"/>
          </a:xfrm>
        </p:grpSpPr>
        <p:sp>
          <p:nvSpPr>
            <p:cNvPr id="24" name="Rectangle 23"/>
            <p:cNvSpPr/>
            <p:nvPr/>
          </p:nvSpPr>
          <p:spPr>
            <a:xfrm>
              <a:off x="4497658" y="1173149"/>
              <a:ext cx="7331355" cy="479732"/>
            </a:xfrm>
            <a:prstGeom prst="rect">
              <a:avLst/>
            </a:prstGeom>
            <a:solidFill>
              <a:schemeClr val="accent1">
                <a:alpha val="92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r"/>
              <a:r>
                <a:rPr lang="en-AU" sz="1200" dirty="0"/>
                <a:t>Identify Concepts</a:t>
              </a:r>
            </a:p>
          </p:txBody>
        </p:sp>
        <p:sp>
          <p:nvSpPr>
            <p:cNvPr id="25" name="TextBox 24"/>
            <p:cNvSpPr txBox="1"/>
            <p:nvPr/>
          </p:nvSpPr>
          <p:spPr>
            <a:xfrm>
              <a:off x="4494535" y="808357"/>
              <a:ext cx="6098651" cy="1569660"/>
            </a:xfrm>
            <a:prstGeom prst="rect">
              <a:avLst/>
            </a:prstGeom>
            <a:noFill/>
          </p:spPr>
          <p:txBody>
            <a:bodyPr wrap="square" rtlCol="0">
              <a:spAutoFit/>
            </a:bodyPr>
            <a:lstStyle/>
            <a:p>
              <a:r>
                <a:rPr lang="en-AU" sz="1200" dirty="0">
                  <a:latin typeface="AdvPSMER-R"/>
                </a:rPr>
                <a:t>Does fright produce differences in autonomic reactivity</a:t>
              </a:r>
            </a:p>
            <a:p>
              <a:endParaRPr lang="en-AU" sz="1200" dirty="0"/>
            </a:p>
            <a:p>
              <a:r>
                <a:rPr lang="en-AU" sz="1200" dirty="0"/>
                <a:t>Fright</a:t>
              </a:r>
            </a:p>
            <a:p>
              <a:r>
                <a:rPr lang="en-AU" sz="1200" dirty="0"/>
                <a:t>Autonomic nervous system reactivity</a:t>
              </a:r>
            </a:p>
            <a:p>
              <a:endParaRPr lang="en-AU" sz="1200" dirty="0"/>
            </a:p>
            <a:p>
              <a:endParaRPr lang="en-AU" altLang="en-US" sz="1200" b="1" dirty="0">
                <a:solidFill>
                  <a:srgbClr val="C00000"/>
                </a:solidFill>
                <a:latin typeface="Times New Roman" panose="02020603050405020304" pitchFamily="18" charset="0"/>
              </a:endParaRPr>
            </a:p>
            <a:p>
              <a:r>
                <a:rPr lang="en-AU" altLang="en-US" sz="1200" b="1" dirty="0">
                  <a:solidFill>
                    <a:srgbClr val="C00000"/>
                  </a:solidFill>
                  <a:latin typeface="Times New Roman" panose="02020603050405020304" pitchFamily="18" charset="0"/>
                </a:rPr>
                <a:t>Are there differences in nervous system reactivity between</a:t>
              </a:r>
            </a:p>
            <a:p>
              <a:r>
                <a:rPr lang="en-AU" altLang="en-US" sz="1200" b="1" dirty="0">
                  <a:solidFill>
                    <a:srgbClr val="C00000"/>
                  </a:solidFill>
                  <a:latin typeface="Times New Roman" panose="02020603050405020304" pitchFamily="18" charset="0"/>
                </a:rPr>
                <a:t>high and low levels of fright</a:t>
              </a:r>
            </a:p>
          </p:txBody>
        </p:sp>
        <p:sp>
          <p:nvSpPr>
            <p:cNvPr id="26" name="Right Arrow 25"/>
            <p:cNvSpPr/>
            <p:nvPr/>
          </p:nvSpPr>
          <p:spPr>
            <a:xfrm flipH="1">
              <a:off x="10247237" y="685346"/>
              <a:ext cx="1534067" cy="29042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050" dirty="0"/>
                <a:t>Research Question</a:t>
              </a:r>
            </a:p>
          </p:txBody>
        </p:sp>
        <p:sp>
          <p:nvSpPr>
            <p:cNvPr id="27" name="Right Arrow 26"/>
            <p:cNvSpPr/>
            <p:nvPr/>
          </p:nvSpPr>
          <p:spPr>
            <a:xfrm flipH="1">
              <a:off x="9827025" y="1879109"/>
              <a:ext cx="2001988" cy="34628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100" dirty="0"/>
                <a:t>Theoretical Hypothesis</a:t>
              </a:r>
            </a:p>
          </p:txBody>
        </p:sp>
      </p:grpSp>
    </p:spTree>
    <p:extLst>
      <p:ext uri="{BB962C8B-B14F-4D97-AF65-F5344CB8AC3E}">
        <p14:creationId xmlns:p14="http://schemas.microsoft.com/office/powerpoint/2010/main" val="11566829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5"/>
          <p:cNvSpPr txBox="1">
            <a:spLocks noChangeArrowheads="1"/>
          </p:cNvSpPr>
          <p:nvPr/>
        </p:nvSpPr>
        <p:spPr>
          <a:xfrm>
            <a:off x="2707419" y="576469"/>
            <a:ext cx="8229600" cy="974035"/>
          </a:xfrm>
          <a:prstGeom prst="rect">
            <a:avLst/>
          </a:prstGeom>
        </p:spPr>
        <p:txBody>
          <a:bodyPr/>
          <a:lstStyle>
            <a:lvl1pPr algn="l" defTabSz="914400" rtl="0" eaLnBrk="1" latinLnBrk="0" hangingPunct="1">
              <a:lnSpc>
                <a:spcPct val="90000"/>
              </a:lnSpc>
              <a:spcBef>
                <a:spcPct val="0"/>
              </a:spcBef>
              <a:buNone/>
              <a:defRPr sz="4000" b="1" kern="1200">
                <a:solidFill>
                  <a:srgbClr val="FDBA12"/>
                </a:solidFill>
                <a:latin typeface="Verdana" panose="020B0604030504040204" pitchFamily="34" charset="0"/>
                <a:ea typeface="Verdana" panose="020B0604030504040204" pitchFamily="34" charset="0"/>
                <a:cs typeface="Verdana" panose="020B0604030504040204" pitchFamily="34" charset="0"/>
              </a:defRPr>
            </a:lvl1pPr>
          </a:lstStyle>
          <a:p>
            <a:r>
              <a:rPr lang="en-US" altLang="en-US" sz="2800" dirty="0"/>
              <a:t>Interlude #3 Design &amp; Methodology</a:t>
            </a:r>
          </a:p>
          <a:p>
            <a:pPr algn="ctr"/>
            <a:r>
              <a:rPr lang="en-US" altLang="en-US" sz="2800" dirty="0"/>
              <a:t>Type of Investigation</a:t>
            </a:r>
          </a:p>
        </p:txBody>
      </p:sp>
      <p:sp>
        <p:nvSpPr>
          <p:cNvPr id="3" name="Rectangle 6"/>
          <p:cNvSpPr txBox="1">
            <a:spLocks noChangeArrowheads="1"/>
          </p:cNvSpPr>
          <p:nvPr/>
        </p:nvSpPr>
        <p:spPr>
          <a:xfrm>
            <a:off x="1121134" y="1550504"/>
            <a:ext cx="9986837" cy="4191000"/>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3600" b="1" kern="1200" baseline="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marL="457200" indent="0" algn="l" defTabSz="914400" rtl="0" eaLnBrk="1" latinLnBrk="0" hangingPunct="1">
              <a:lnSpc>
                <a:spcPct val="90000"/>
              </a:lnSpc>
              <a:spcBef>
                <a:spcPts val="500"/>
              </a:spcBef>
              <a:buFont typeface="Arial" panose="020B0604020202020204" pitchFamily="34" charset="0"/>
              <a:buNone/>
              <a:defRPr sz="24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altLang="en-US" sz="2800" dirty="0">
                <a:solidFill>
                  <a:srgbClr val="FFC000"/>
                </a:solidFill>
              </a:rPr>
              <a:t>Experiments</a:t>
            </a:r>
            <a:r>
              <a:rPr lang="en-US" altLang="en-US" sz="2800" dirty="0"/>
              <a:t> ask whether systematic variation in one variable produces variation in another variable. Does one variable have an effect on another. Can </a:t>
            </a:r>
            <a:r>
              <a:rPr lang="en-US" altLang="en-US" sz="2800"/>
              <a:t>we observe </a:t>
            </a:r>
            <a:r>
              <a:rPr lang="en-US" altLang="en-US" sz="2800" dirty="0"/>
              <a:t>differences between </a:t>
            </a:r>
            <a:r>
              <a:rPr lang="en-US" altLang="en-US" sz="2800" dirty="0" err="1"/>
              <a:t>contitions</a:t>
            </a:r>
            <a:r>
              <a:rPr lang="en-US" altLang="en-US" sz="2800" dirty="0"/>
              <a:t>.</a:t>
            </a:r>
          </a:p>
          <a:p>
            <a:r>
              <a:rPr lang="en-US" altLang="en-US" sz="2400" dirty="0">
                <a:solidFill>
                  <a:srgbClr val="7030A0"/>
                </a:solidFill>
              </a:rPr>
              <a:t>Does exposure to horror or informative movies have an effect on heart rate?</a:t>
            </a:r>
          </a:p>
          <a:p>
            <a:r>
              <a:rPr lang="en-US" altLang="en-US" sz="2400" dirty="0">
                <a:solidFill>
                  <a:srgbClr val="7030A0"/>
                </a:solidFill>
              </a:rPr>
              <a:t>Are there heart rate </a:t>
            </a:r>
            <a:r>
              <a:rPr lang="en-US" altLang="en-US" sz="2400" dirty="0">
                <a:solidFill>
                  <a:srgbClr val="0090BA"/>
                </a:solidFill>
              </a:rPr>
              <a:t>differences</a:t>
            </a:r>
            <a:r>
              <a:rPr lang="en-US" altLang="en-US" sz="2400" dirty="0">
                <a:solidFill>
                  <a:srgbClr val="7030A0"/>
                </a:solidFill>
              </a:rPr>
              <a:t> between horror and informative movies</a:t>
            </a:r>
            <a:endParaRPr lang="en-US" altLang="en-US" sz="2800" dirty="0">
              <a:solidFill>
                <a:srgbClr val="FFC000"/>
              </a:solidFill>
            </a:endParaRPr>
          </a:p>
          <a:p>
            <a:r>
              <a:rPr lang="en-US" altLang="en-US" sz="2800" dirty="0">
                <a:solidFill>
                  <a:srgbClr val="FFC000"/>
                </a:solidFill>
              </a:rPr>
              <a:t>Correlational</a:t>
            </a:r>
            <a:r>
              <a:rPr lang="en-US" altLang="en-US" sz="2800" dirty="0"/>
              <a:t> designs investigate whether there is a relationship between two or more variables.</a:t>
            </a:r>
            <a:endParaRPr lang="en-US" altLang="en-US" sz="2400" dirty="0"/>
          </a:p>
          <a:p>
            <a:r>
              <a:rPr lang="en-AU" altLang="en-US" sz="2800" dirty="0">
                <a:solidFill>
                  <a:srgbClr val="7030A0"/>
                </a:solidFill>
                <a:latin typeface="Times New Roman" panose="02020603050405020304" pitchFamily="18" charset="0"/>
              </a:rPr>
              <a:t>Is the degree of scariness in movies </a:t>
            </a:r>
            <a:r>
              <a:rPr lang="en-AU" altLang="en-US" sz="2800" dirty="0">
                <a:solidFill>
                  <a:srgbClr val="0090BA"/>
                </a:solidFill>
                <a:latin typeface="Times New Roman" panose="02020603050405020304" pitchFamily="18" charset="0"/>
              </a:rPr>
              <a:t>related</a:t>
            </a:r>
            <a:r>
              <a:rPr lang="en-AU" altLang="en-US" sz="2800" dirty="0">
                <a:solidFill>
                  <a:srgbClr val="7030A0"/>
                </a:solidFill>
                <a:latin typeface="Times New Roman" panose="02020603050405020304" pitchFamily="18" charset="0"/>
              </a:rPr>
              <a:t> to heart rate?</a:t>
            </a:r>
          </a:p>
        </p:txBody>
      </p:sp>
    </p:spTree>
    <p:extLst>
      <p:ext uri="{BB962C8B-B14F-4D97-AF65-F5344CB8AC3E}">
        <p14:creationId xmlns:p14="http://schemas.microsoft.com/office/powerpoint/2010/main" val="38190090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5"/>
          <p:cNvSpPr txBox="1">
            <a:spLocks noChangeArrowheads="1"/>
          </p:cNvSpPr>
          <p:nvPr/>
        </p:nvSpPr>
        <p:spPr>
          <a:xfrm>
            <a:off x="2707419" y="576469"/>
            <a:ext cx="8229600" cy="974035"/>
          </a:xfrm>
          <a:prstGeom prst="rect">
            <a:avLst/>
          </a:prstGeom>
        </p:spPr>
        <p:txBody>
          <a:bodyPr/>
          <a:lstStyle>
            <a:lvl1pPr algn="l" defTabSz="914400" rtl="0" eaLnBrk="1" latinLnBrk="0" hangingPunct="1">
              <a:lnSpc>
                <a:spcPct val="90000"/>
              </a:lnSpc>
              <a:spcBef>
                <a:spcPct val="0"/>
              </a:spcBef>
              <a:buNone/>
              <a:defRPr sz="4000" b="1" kern="1200">
                <a:solidFill>
                  <a:srgbClr val="FDBA12"/>
                </a:solidFill>
                <a:latin typeface="Verdana" panose="020B0604030504040204" pitchFamily="34" charset="0"/>
                <a:ea typeface="Verdana" panose="020B0604030504040204" pitchFamily="34" charset="0"/>
                <a:cs typeface="Verdana" panose="020B0604030504040204" pitchFamily="34" charset="0"/>
              </a:defRPr>
            </a:lvl1pPr>
          </a:lstStyle>
          <a:p>
            <a:r>
              <a:rPr lang="en-US" altLang="en-US" sz="2800" dirty="0"/>
              <a:t>Interlude #3 </a:t>
            </a:r>
          </a:p>
          <a:p>
            <a:r>
              <a:rPr lang="en-US" altLang="en-US" sz="2800" dirty="0"/>
              <a:t>Elements of an Experiment</a:t>
            </a:r>
          </a:p>
        </p:txBody>
      </p:sp>
      <p:sp>
        <p:nvSpPr>
          <p:cNvPr id="3" name="Rectangle 6"/>
          <p:cNvSpPr txBox="1">
            <a:spLocks noChangeArrowheads="1"/>
          </p:cNvSpPr>
          <p:nvPr/>
        </p:nvSpPr>
        <p:spPr>
          <a:xfrm>
            <a:off x="1121134" y="1550504"/>
            <a:ext cx="9986837" cy="3615856"/>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3600" b="1" kern="1200" baseline="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marL="457200" indent="0" algn="l" defTabSz="914400" rtl="0" eaLnBrk="1" latinLnBrk="0" hangingPunct="1">
              <a:lnSpc>
                <a:spcPct val="90000"/>
              </a:lnSpc>
              <a:spcBef>
                <a:spcPts val="500"/>
              </a:spcBef>
              <a:buFont typeface="Arial" panose="020B0604020202020204" pitchFamily="34" charset="0"/>
              <a:buNone/>
              <a:defRPr sz="24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altLang="en-US" sz="2800" dirty="0"/>
              <a:t>Experiments ask whether systematic variation in one variable produces variation in another variable</a:t>
            </a:r>
          </a:p>
          <a:p>
            <a:pPr lvl="1"/>
            <a:r>
              <a:rPr lang="en-US" altLang="en-US" sz="2800" dirty="0">
                <a:solidFill>
                  <a:schemeClr val="accent1"/>
                </a:solidFill>
              </a:rPr>
              <a:t>Independent variable</a:t>
            </a:r>
            <a:r>
              <a:rPr lang="en-US" altLang="en-US" sz="2800" dirty="0"/>
              <a:t> (IV)</a:t>
            </a:r>
          </a:p>
          <a:p>
            <a:pPr lvl="2"/>
            <a:r>
              <a:rPr lang="en-US" altLang="en-US" dirty="0"/>
              <a:t>Manipulated by experimenter</a:t>
            </a:r>
          </a:p>
          <a:p>
            <a:pPr lvl="2"/>
            <a:r>
              <a:rPr lang="en-US" altLang="en-US" dirty="0"/>
              <a:t>Has multiple levels</a:t>
            </a:r>
          </a:p>
          <a:p>
            <a:pPr lvl="2"/>
            <a:r>
              <a:rPr lang="en-US" altLang="en-US" dirty="0"/>
              <a:t>Is categorical</a:t>
            </a:r>
          </a:p>
          <a:p>
            <a:pPr lvl="1"/>
            <a:r>
              <a:rPr lang="en-US" altLang="en-US" sz="2800" dirty="0">
                <a:solidFill>
                  <a:schemeClr val="accent1"/>
                </a:solidFill>
              </a:rPr>
              <a:t>Dependent variable</a:t>
            </a:r>
            <a:r>
              <a:rPr lang="en-US" altLang="en-US" sz="2800" dirty="0"/>
              <a:t> (DV): </a:t>
            </a:r>
          </a:p>
          <a:p>
            <a:pPr lvl="2"/>
            <a:r>
              <a:rPr lang="en-US" altLang="en-US" dirty="0"/>
              <a:t>What is measured</a:t>
            </a:r>
          </a:p>
          <a:p>
            <a:pPr lvl="2"/>
            <a:r>
              <a:rPr lang="en-US" altLang="en-US" dirty="0"/>
              <a:t>Participants response</a:t>
            </a:r>
          </a:p>
          <a:p>
            <a:pPr lvl="2"/>
            <a:r>
              <a:rPr lang="en-US" altLang="en-US" dirty="0"/>
              <a:t>Is continuous</a:t>
            </a:r>
          </a:p>
          <a:p>
            <a:r>
              <a:rPr lang="en-US" altLang="en-US" sz="2800" dirty="0"/>
              <a:t>Experiments investigate the </a:t>
            </a:r>
            <a:r>
              <a:rPr lang="en-US" altLang="en-US" sz="2800" dirty="0">
                <a:solidFill>
                  <a:schemeClr val="accent1"/>
                </a:solidFill>
              </a:rPr>
              <a:t>effect</a:t>
            </a:r>
            <a:r>
              <a:rPr lang="en-US" altLang="en-US" sz="2800" dirty="0"/>
              <a:t> of the IV on the </a:t>
            </a:r>
            <a:r>
              <a:rPr lang="en-US" altLang="en-US" sz="2400" dirty="0"/>
              <a:t>DV. Are there </a:t>
            </a:r>
            <a:r>
              <a:rPr lang="en-US" altLang="en-US" sz="2400" dirty="0">
                <a:solidFill>
                  <a:srgbClr val="0090BA"/>
                </a:solidFill>
              </a:rPr>
              <a:t>difference</a:t>
            </a:r>
            <a:r>
              <a:rPr lang="en-US" altLang="en-US" sz="2400" dirty="0">
                <a:solidFill>
                  <a:srgbClr val="00B0F0"/>
                </a:solidFill>
              </a:rPr>
              <a:t>s</a:t>
            </a:r>
            <a:r>
              <a:rPr lang="en-US" altLang="en-US" sz="2400" dirty="0"/>
              <a:t> on the DV between the levels of the IV</a:t>
            </a:r>
          </a:p>
          <a:p>
            <a:endParaRPr lang="en-US" altLang="en-US" sz="2800" dirty="0"/>
          </a:p>
        </p:txBody>
      </p:sp>
    </p:spTree>
    <p:extLst>
      <p:ext uri="{BB962C8B-B14F-4D97-AF65-F5344CB8AC3E}">
        <p14:creationId xmlns:p14="http://schemas.microsoft.com/office/powerpoint/2010/main" val="21203662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229193" y="1578711"/>
            <a:ext cx="10346715" cy="3477875"/>
          </a:xfrm>
          <a:prstGeom prst="rect">
            <a:avLst/>
          </a:prstGeom>
        </p:spPr>
        <p:txBody>
          <a:bodyPr wrap="square">
            <a:spAutoFit/>
          </a:bodyPr>
          <a:lstStyle/>
          <a:p>
            <a:r>
              <a:rPr lang="en-US" altLang="en-US" sz="2800" dirty="0">
                <a:solidFill>
                  <a:srgbClr val="FFC000"/>
                </a:solidFill>
              </a:rPr>
              <a:t>Correlational</a:t>
            </a:r>
            <a:r>
              <a:rPr lang="en-US" altLang="en-US" sz="2800" dirty="0"/>
              <a:t> designs investigate whether there is a </a:t>
            </a:r>
            <a:r>
              <a:rPr lang="en-US" altLang="en-US" sz="2800" dirty="0">
                <a:solidFill>
                  <a:srgbClr val="0090BA"/>
                </a:solidFill>
              </a:rPr>
              <a:t>relationship</a:t>
            </a:r>
            <a:r>
              <a:rPr lang="en-US" altLang="en-US" sz="2800" dirty="0"/>
              <a:t> between two or more variables.</a:t>
            </a:r>
          </a:p>
          <a:p>
            <a:endParaRPr lang="en-US" altLang="en-US" sz="2800" dirty="0"/>
          </a:p>
          <a:p>
            <a:r>
              <a:rPr lang="en-US" altLang="en-US" sz="2800" dirty="0"/>
              <a:t>To what extent is the order of one set of scores (measured, participant response, continuous) maintained in a second set of scores (measured, participant response, continuous) from the same person</a:t>
            </a:r>
          </a:p>
          <a:p>
            <a:endParaRPr lang="en-US" altLang="en-US" sz="2400" dirty="0"/>
          </a:p>
        </p:txBody>
      </p:sp>
      <p:sp>
        <p:nvSpPr>
          <p:cNvPr id="2" name="Rectangle 1"/>
          <p:cNvSpPr/>
          <p:nvPr/>
        </p:nvSpPr>
        <p:spPr>
          <a:xfrm>
            <a:off x="2453640" y="4863376"/>
            <a:ext cx="6096000" cy="1569660"/>
          </a:xfrm>
          <a:prstGeom prst="rect">
            <a:avLst/>
          </a:prstGeom>
        </p:spPr>
        <p:txBody>
          <a:bodyPr>
            <a:spAutoFit/>
          </a:bodyPr>
          <a:lstStyle/>
          <a:p>
            <a:r>
              <a:rPr lang="en-US" altLang="en-US" sz="2400" dirty="0"/>
              <a:t>Each variable is:</a:t>
            </a:r>
          </a:p>
          <a:p>
            <a:pPr lvl="2"/>
            <a:r>
              <a:rPr lang="en-US" altLang="en-US" sz="2400" dirty="0"/>
              <a:t>What is measured</a:t>
            </a:r>
          </a:p>
          <a:p>
            <a:pPr lvl="2"/>
            <a:r>
              <a:rPr lang="en-US" altLang="en-US" sz="2400" dirty="0"/>
              <a:t>Participants response</a:t>
            </a:r>
          </a:p>
          <a:p>
            <a:pPr lvl="2"/>
            <a:r>
              <a:rPr lang="en-US" altLang="en-US" sz="2400" dirty="0"/>
              <a:t>Is continuous</a:t>
            </a:r>
          </a:p>
        </p:txBody>
      </p:sp>
    </p:spTree>
    <p:extLst>
      <p:ext uri="{BB962C8B-B14F-4D97-AF65-F5344CB8AC3E}">
        <p14:creationId xmlns:p14="http://schemas.microsoft.com/office/powerpoint/2010/main" val="17663604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1922371079"/>
              </p:ext>
            </p:extLst>
          </p:nvPr>
        </p:nvGraphicFramePr>
        <p:xfrm>
          <a:off x="3589327" y="1449622"/>
          <a:ext cx="6610435" cy="4303594"/>
        </p:xfrm>
        <a:graphic>
          <a:graphicData uri="http://schemas.openxmlformats.org/drawingml/2006/table">
            <a:tbl>
              <a:tblPr firstRow="1" bandRow="1">
                <a:tableStyleId>{5C22544A-7EE6-4342-B048-85BDC9FD1C3A}</a:tableStyleId>
              </a:tblPr>
              <a:tblGrid>
                <a:gridCol w="3121329">
                  <a:extLst>
                    <a:ext uri="{9D8B030D-6E8A-4147-A177-3AD203B41FA5}">
                      <a16:colId xmlns:a16="http://schemas.microsoft.com/office/drawing/2014/main" val="1893892095"/>
                    </a:ext>
                  </a:extLst>
                </a:gridCol>
                <a:gridCol w="1744553">
                  <a:extLst>
                    <a:ext uri="{9D8B030D-6E8A-4147-A177-3AD203B41FA5}">
                      <a16:colId xmlns:a16="http://schemas.microsoft.com/office/drawing/2014/main" val="3451455410"/>
                    </a:ext>
                  </a:extLst>
                </a:gridCol>
                <a:gridCol w="1744553">
                  <a:extLst>
                    <a:ext uri="{9D8B030D-6E8A-4147-A177-3AD203B41FA5}">
                      <a16:colId xmlns:a16="http://schemas.microsoft.com/office/drawing/2014/main" val="4152922346"/>
                    </a:ext>
                  </a:extLst>
                </a:gridCol>
              </a:tblGrid>
              <a:tr h="240628">
                <a:tc>
                  <a:txBody>
                    <a:bodyPr/>
                    <a:lstStyle/>
                    <a:p>
                      <a:endParaRPr lang="en-AU" dirty="0"/>
                    </a:p>
                  </a:txBody>
                  <a:tcPr/>
                </a:tc>
                <a:tc>
                  <a:txBody>
                    <a:bodyPr/>
                    <a:lstStyle/>
                    <a:p>
                      <a:r>
                        <a:rPr lang="en-AU" dirty="0"/>
                        <a:t>Fright</a:t>
                      </a:r>
                    </a:p>
                  </a:txBody>
                  <a:tcPr/>
                </a:tc>
                <a:tc>
                  <a:txBody>
                    <a:bodyPr/>
                    <a:lstStyle/>
                    <a:p>
                      <a:r>
                        <a:rPr lang="en-AU" dirty="0"/>
                        <a:t>Heart Rate</a:t>
                      </a:r>
                    </a:p>
                  </a:txBody>
                  <a:tcPr/>
                </a:tc>
                <a:extLst>
                  <a:ext uri="{0D108BD9-81ED-4DB2-BD59-A6C34878D82A}">
                    <a16:rowId xmlns:a16="http://schemas.microsoft.com/office/drawing/2014/main" val="4282808820"/>
                  </a:ext>
                </a:extLst>
              </a:tr>
              <a:tr h="316888">
                <a:tc>
                  <a:txBody>
                    <a:bodyPr/>
                    <a:lstStyle/>
                    <a:p>
                      <a:r>
                        <a:rPr lang="en-AU" dirty="0">
                          <a:solidFill>
                            <a:srgbClr val="0070C0"/>
                          </a:solidFill>
                        </a:rPr>
                        <a:t>Does it Vary</a:t>
                      </a:r>
                    </a:p>
                  </a:txBody>
                  <a:tcPr/>
                </a:tc>
                <a:tc>
                  <a:txBody>
                    <a:bodyPr/>
                    <a:lstStyle/>
                    <a:p>
                      <a:r>
                        <a:rPr lang="en-AU" dirty="0"/>
                        <a:t>Yes</a:t>
                      </a:r>
                    </a:p>
                  </a:txBody>
                  <a:tcPr/>
                </a:tc>
                <a:tc>
                  <a:txBody>
                    <a:bodyPr/>
                    <a:lstStyle/>
                    <a:p>
                      <a:r>
                        <a:rPr lang="en-AU" dirty="0"/>
                        <a:t>Yes</a:t>
                      </a:r>
                    </a:p>
                  </a:txBody>
                  <a:tcPr/>
                </a:tc>
                <a:extLst>
                  <a:ext uri="{0D108BD9-81ED-4DB2-BD59-A6C34878D82A}">
                    <a16:rowId xmlns:a16="http://schemas.microsoft.com/office/drawing/2014/main" val="3346562280"/>
                  </a:ext>
                </a:extLst>
              </a:tr>
              <a:tr h="554554">
                <a:tc>
                  <a:txBody>
                    <a:bodyPr/>
                    <a:lstStyle/>
                    <a:p>
                      <a:r>
                        <a:rPr lang="en-AU" dirty="0">
                          <a:solidFill>
                            <a:srgbClr val="00B050"/>
                          </a:solidFill>
                        </a:rPr>
                        <a:t>Is it being Manipulated</a:t>
                      </a:r>
                    </a:p>
                  </a:txBody>
                  <a:tcPr/>
                </a:tc>
                <a:tc>
                  <a:txBody>
                    <a:bodyPr/>
                    <a:lstStyle/>
                    <a:p>
                      <a:r>
                        <a:rPr lang="en-AU" dirty="0"/>
                        <a:t>Yes</a:t>
                      </a:r>
                    </a:p>
                  </a:txBody>
                  <a:tcPr/>
                </a:tc>
                <a:tc>
                  <a:txBody>
                    <a:bodyPr/>
                    <a:lstStyle/>
                    <a:p>
                      <a:r>
                        <a:rPr lang="en-AU" dirty="0"/>
                        <a:t>No</a:t>
                      </a:r>
                    </a:p>
                  </a:txBody>
                  <a:tcPr/>
                </a:tc>
                <a:extLst>
                  <a:ext uri="{0D108BD9-81ED-4DB2-BD59-A6C34878D82A}">
                    <a16:rowId xmlns:a16="http://schemas.microsoft.com/office/drawing/2014/main" val="2718575900"/>
                  </a:ext>
                </a:extLst>
              </a:tr>
              <a:tr h="554554">
                <a:tc>
                  <a:txBody>
                    <a:bodyPr/>
                    <a:lstStyle/>
                    <a:p>
                      <a:r>
                        <a:rPr lang="en-AU" dirty="0">
                          <a:solidFill>
                            <a:srgbClr val="00B050"/>
                          </a:solidFill>
                        </a:rPr>
                        <a:t>Does</a:t>
                      </a:r>
                      <a:r>
                        <a:rPr lang="en-AU" baseline="0" dirty="0">
                          <a:solidFill>
                            <a:srgbClr val="00B050"/>
                          </a:solidFill>
                        </a:rPr>
                        <a:t> it have Multiple Levels</a:t>
                      </a:r>
                      <a:endParaRPr lang="en-AU" dirty="0">
                        <a:solidFill>
                          <a:srgbClr val="00B050"/>
                        </a:solidFill>
                      </a:endParaRPr>
                    </a:p>
                  </a:txBody>
                  <a:tcPr/>
                </a:tc>
                <a:tc>
                  <a:txBody>
                    <a:bodyPr/>
                    <a:lstStyle/>
                    <a:p>
                      <a:r>
                        <a:rPr lang="en-AU" dirty="0"/>
                        <a:t>Yes (2 levels</a:t>
                      </a:r>
                    </a:p>
                    <a:p>
                      <a:r>
                        <a:rPr lang="en-AU" dirty="0"/>
                        <a:t>Horror and Informative)</a:t>
                      </a:r>
                    </a:p>
                  </a:txBody>
                  <a:tcPr/>
                </a:tc>
                <a:tc>
                  <a:txBody>
                    <a:bodyPr/>
                    <a:lstStyle/>
                    <a:p>
                      <a:r>
                        <a:rPr lang="en-AU" dirty="0"/>
                        <a:t>No</a:t>
                      </a:r>
                    </a:p>
                  </a:txBody>
                  <a:tcPr/>
                </a:tc>
                <a:extLst>
                  <a:ext uri="{0D108BD9-81ED-4DB2-BD59-A6C34878D82A}">
                    <a16:rowId xmlns:a16="http://schemas.microsoft.com/office/drawing/2014/main" val="1510793868"/>
                  </a:ext>
                </a:extLst>
              </a:tr>
              <a:tr h="316888">
                <a:tc>
                  <a:txBody>
                    <a:bodyPr/>
                    <a:lstStyle/>
                    <a:p>
                      <a:r>
                        <a:rPr lang="en-AU" dirty="0">
                          <a:solidFill>
                            <a:srgbClr val="00B050"/>
                          </a:solidFill>
                        </a:rPr>
                        <a:t>Is it categorical</a:t>
                      </a:r>
                    </a:p>
                  </a:txBody>
                  <a:tcPr/>
                </a:tc>
                <a:tc>
                  <a:txBody>
                    <a:bodyPr/>
                    <a:lstStyle/>
                    <a:p>
                      <a:r>
                        <a:rPr lang="en-AU" dirty="0"/>
                        <a:t>Yes</a:t>
                      </a:r>
                    </a:p>
                  </a:txBody>
                  <a:tcPr/>
                </a:tc>
                <a:tc>
                  <a:txBody>
                    <a:bodyPr/>
                    <a:lstStyle/>
                    <a:p>
                      <a:r>
                        <a:rPr lang="en-AU" dirty="0"/>
                        <a:t>No</a:t>
                      </a:r>
                    </a:p>
                  </a:txBody>
                  <a:tcPr/>
                </a:tc>
                <a:extLst>
                  <a:ext uri="{0D108BD9-81ED-4DB2-BD59-A6C34878D82A}">
                    <a16:rowId xmlns:a16="http://schemas.microsoft.com/office/drawing/2014/main" val="3500996202"/>
                  </a:ext>
                </a:extLst>
              </a:tr>
              <a:tr h="316888">
                <a:tc>
                  <a:txBody>
                    <a:bodyPr/>
                    <a:lstStyle/>
                    <a:p>
                      <a:r>
                        <a:rPr lang="en-AU" dirty="0">
                          <a:solidFill>
                            <a:srgbClr val="C00000"/>
                          </a:solidFill>
                        </a:rPr>
                        <a:t>Is it being Measured</a:t>
                      </a:r>
                    </a:p>
                  </a:txBody>
                  <a:tcPr/>
                </a:tc>
                <a:tc>
                  <a:txBody>
                    <a:bodyPr/>
                    <a:lstStyle/>
                    <a:p>
                      <a:r>
                        <a:rPr lang="en-AU" dirty="0"/>
                        <a:t>No</a:t>
                      </a:r>
                    </a:p>
                  </a:txBody>
                  <a:tcPr/>
                </a:tc>
                <a:tc>
                  <a:txBody>
                    <a:bodyPr/>
                    <a:lstStyle/>
                    <a:p>
                      <a:r>
                        <a:rPr lang="en-AU" dirty="0"/>
                        <a:t>Yes</a:t>
                      </a:r>
                    </a:p>
                  </a:txBody>
                  <a:tcPr/>
                </a:tc>
                <a:extLst>
                  <a:ext uri="{0D108BD9-81ED-4DB2-BD59-A6C34878D82A}">
                    <a16:rowId xmlns:a16="http://schemas.microsoft.com/office/drawing/2014/main" val="2809901865"/>
                  </a:ext>
                </a:extLst>
              </a:tr>
              <a:tr h="554554">
                <a:tc>
                  <a:txBody>
                    <a:bodyPr/>
                    <a:lstStyle/>
                    <a:p>
                      <a:r>
                        <a:rPr lang="en-AU" dirty="0">
                          <a:solidFill>
                            <a:srgbClr val="C00000"/>
                          </a:solidFill>
                        </a:rPr>
                        <a:t>Is it the Participant Response</a:t>
                      </a:r>
                    </a:p>
                  </a:txBody>
                  <a:tcPr/>
                </a:tc>
                <a:tc>
                  <a:txBody>
                    <a:bodyPr/>
                    <a:lstStyle/>
                    <a:p>
                      <a:r>
                        <a:rPr lang="en-AU" dirty="0"/>
                        <a:t>No</a:t>
                      </a:r>
                    </a:p>
                  </a:txBody>
                  <a:tcPr/>
                </a:tc>
                <a:tc>
                  <a:txBody>
                    <a:bodyPr/>
                    <a:lstStyle/>
                    <a:p>
                      <a:r>
                        <a:rPr lang="en-AU" dirty="0"/>
                        <a:t>Yes</a:t>
                      </a:r>
                    </a:p>
                  </a:txBody>
                  <a:tcPr/>
                </a:tc>
                <a:extLst>
                  <a:ext uri="{0D108BD9-81ED-4DB2-BD59-A6C34878D82A}">
                    <a16:rowId xmlns:a16="http://schemas.microsoft.com/office/drawing/2014/main" val="443397137"/>
                  </a:ext>
                </a:extLst>
              </a:tr>
              <a:tr h="316888">
                <a:tc>
                  <a:txBody>
                    <a:bodyPr/>
                    <a:lstStyle/>
                    <a:p>
                      <a:r>
                        <a:rPr lang="en-AU" dirty="0">
                          <a:solidFill>
                            <a:srgbClr val="C00000"/>
                          </a:solidFill>
                        </a:rPr>
                        <a:t>Is</a:t>
                      </a:r>
                      <a:r>
                        <a:rPr lang="en-AU" baseline="0" dirty="0">
                          <a:solidFill>
                            <a:srgbClr val="C00000"/>
                          </a:solidFill>
                        </a:rPr>
                        <a:t> it continuous</a:t>
                      </a:r>
                      <a:endParaRPr lang="en-AU" dirty="0">
                        <a:solidFill>
                          <a:srgbClr val="C00000"/>
                        </a:solidFill>
                      </a:endParaRPr>
                    </a:p>
                  </a:txBody>
                  <a:tcPr/>
                </a:tc>
                <a:tc>
                  <a:txBody>
                    <a:bodyPr/>
                    <a:lstStyle/>
                    <a:p>
                      <a:r>
                        <a:rPr lang="en-AU" dirty="0"/>
                        <a:t>No</a:t>
                      </a:r>
                    </a:p>
                  </a:txBody>
                  <a:tcPr/>
                </a:tc>
                <a:tc>
                  <a:txBody>
                    <a:bodyPr/>
                    <a:lstStyle/>
                    <a:p>
                      <a:r>
                        <a:rPr lang="en-AU" dirty="0"/>
                        <a:t>Yes</a:t>
                      </a:r>
                    </a:p>
                  </a:txBody>
                  <a:tcPr/>
                </a:tc>
                <a:extLst>
                  <a:ext uri="{0D108BD9-81ED-4DB2-BD59-A6C34878D82A}">
                    <a16:rowId xmlns:a16="http://schemas.microsoft.com/office/drawing/2014/main" val="3436765365"/>
                  </a:ext>
                </a:extLst>
              </a:tr>
              <a:tr h="316888">
                <a:tc>
                  <a:txBody>
                    <a:bodyPr/>
                    <a:lstStyle/>
                    <a:p>
                      <a:r>
                        <a:rPr lang="en-AU" dirty="0">
                          <a:solidFill>
                            <a:srgbClr val="7030A0"/>
                          </a:solidFill>
                        </a:rPr>
                        <a:t>IV, DV or neither</a:t>
                      </a:r>
                    </a:p>
                  </a:txBody>
                  <a:tcPr/>
                </a:tc>
                <a:tc>
                  <a:txBody>
                    <a:bodyPr/>
                    <a:lstStyle/>
                    <a:p>
                      <a:r>
                        <a:rPr lang="en-AU" dirty="0"/>
                        <a:t>IV</a:t>
                      </a:r>
                    </a:p>
                  </a:txBody>
                  <a:tcPr/>
                </a:tc>
                <a:tc>
                  <a:txBody>
                    <a:bodyPr/>
                    <a:lstStyle/>
                    <a:p>
                      <a:r>
                        <a:rPr lang="en-AU" dirty="0"/>
                        <a:t>DV</a:t>
                      </a:r>
                    </a:p>
                  </a:txBody>
                  <a:tcPr/>
                </a:tc>
                <a:extLst>
                  <a:ext uri="{0D108BD9-81ED-4DB2-BD59-A6C34878D82A}">
                    <a16:rowId xmlns:a16="http://schemas.microsoft.com/office/drawing/2014/main" val="2336325003"/>
                  </a:ext>
                </a:extLst>
              </a:tr>
            </a:tbl>
          </a:graphicData>
        </a:graphic>
      </p:graphicFrame>
    </p:spTree>
    <p:extLst>
      <p:ext uri="{BB962C8B-B14F-4D97-AF65-F5344CB8AC3E}">
        <p14:creationId xmlns:p14="http://schemas.microsoft.com/office/powerpoint/2010/main" val="134330611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836417" y="3113015"/>
            <a:ext cx="11113475" cy="1200329"/>
          </a:xfrm>
          <a:prstGeom prst="rect">
            <a:avLst/>
          </a:prstGeom>
        </p:spPr>
        <p:txBody>
          <a:bodyPr wrap="square">
            <a:spAutoFit/>
          </a:bodyPr>
          <a:lstStyle/>
          <a:p>
            <a:pPr algn="ctr"/>
            <a:r>
              <a:rPr lang="en-AU" altLang="en-US" sz="2400" b="1" dirty="0">
                <a:solidFill>
                  <a:srgbClr val="00B050"/>
                </a:solidFill>
                <a:latin typeface="Times New Roman" panose="02020603050405020304" pitchFamily="18" charset="0"/>
              </a:rPr>
              <a:t>Expected outcomes that support Operational Hypothesis</a:t>
            </a:r>
          </a:p>
          <a:p>
            <a:pPr algn="ctr"/>
            <a:r>
              <a:rPr lang="en-AU" altLang="en-US" sz="2400" b="1" dirty="0">
                <a:solidFill>
                  <a:srgbClr val="0070C0"/>
                </a:solidFill>
                <a:latin typeface="Times New Roman" panose="02020603050405020304" pitchFamily="18" charset="0"/>
              </a:rPr>
              <a:t>Heart rate </a:t>
            </a:r>
            <a:r>
              <a:rPr lang="en-AU" altLang="en-US" sz="2400" b="1" dirty="0">
                <a:solidFill>
                  <a:srgbClr val="FF0000"/>
                </a:solidFill>
                <a:latin typeface="Times New Roman" panose="02020603050405020304" pitchFamily="18" charset="0"/>
              </a:rPr>
              <a:t>(DV) </a:t>
            </a:r>
            <a:r>
              <a:rPr lang="en-AU" altLang="en-US" sz="2400" b="1" dirty="0">
                <a:solidFill>
                  <a:srgbClr val="0070C0"/>
                </a:solidFill>
                <a:latin typeface="Times New Roman" panose="02020603050405020304" pitchFamily="18" charset="0"/>
              </a:rPr>
              <a:t>will be higher in horror movies </a:t>
            </a:r>
            <a:r>
              <a:rPr lang="en-AU" altLang="en-US" sz="2400" b="1" dirty="0">
                <a:solidFill>
                  <a:srgbClr val="FF0000"/>
                </a:solidFill>
                <a:latin typeface="Times New Roman" panose="02020603050405020304" pitchFamily="18" charset="0"/>
              </a:rPr>
              <a:t>(IV-Level 1) </a:t>
            </a:r>
            <a:r>
              <a:rPr lang="en-AU" altLang="en-US" sz="2400" b="1" dirty="0">
                <a:solidFill>
                  <a:srgbClr val="0070C0"/>
                </a:solidFill>
                <a:latin typeface="Times New Roman" panose="02020603050405020304" pitchFamily="18" charset="0"/>
              </a:rPr>
              <a:t>than informative movies </a:t>
            </a:r>
            <a:r>
              <a:rPr lang="en-AU" altLang="en-US" sz="2400" b="1" dirty="0">
                <a:solidFill>
                  <a:srgbClr val="FF0000"/>
                </a:solidFill>
                <a:latin typeface="Times New Roman" panose="02020603050405020304" pitchFamily="18" charset="0"/>
              </a:rPr>
              <a:t>(IV-Level 2) </a:t>
            </a:r>
            <a:r>
              <a:rPr lang="en-AU" altLang="en-US" sz="2400" b="1" dirty="0">
                <a:solidFill>
                  <a:srgbClr val="0070C0"/>
                </a:solidFill>
                <a:latin typeface="Times New Roman" panose="02020603050405020304" pitchFamily="18" charset="0"/>
              </a:rPr>
              <a:t>.</a:t>
            </a:r>
          </a:p>
        </p:txBody>
      </p:sp>
      <p:sp>
        <p:nvSpPr>
          <p:cNvPr id="4" name="Rectangle 3"/>
          <p:cNvSpPr/>
          <p:nvPr/>
        </p:nvSpPr>
        <p:spPr>
          <a:xfrm>
            <a:off x="708660" y="1938602"/>
            <a:ext cx="11113934" cy="830997"/>
          </a:xfrm>
          <a:prstGeom prst="rect">
            <a:avLst/>
          </a:prstGeom>
          <a:ln>
            <a:solidFill>
              <a:schemeClr val="accent1"/>
            </a:solidFill>
          </a:ln>
        </p:spPr>
        <p:txBody>
          <a:bodyPr wrap="square">
            <a:spAutoFit/>
          </a:bodyPr>
          <a:lstStyle/>
          <a:p>
            <a:pPr algn="ctr"/>
            <a:r>
              <a:rPr lang="en-AU" altLang="en-US" sz="2400" b="1" dirty="0">
                <a:solidFill>
                  <a:srgbClr val="00B050"/>
                </a:solidFill>
                <a:latin typeface="Times New Roman" panose="02020603050405020304" pitchFamily="18" charset="0"/>
              </a:rPr>
              <a:t>Operational Hypothesis</a:t>
            </a:r>
          </a:p>
          <a:p>
            <a:pPr algn="ctr"/>
            <a:r>
              <a:rPr lang="en-AU" altLang="en-US" sz="2400" b="1" dirty="0">
                <a:solidFill>
                  <a:srgbClr val="FF0000"/>
                </a:solidFill>
                <a:latin typeface="Times New Roman" panose="02020603050405020304" pitchFamily="18" charset="0"/>
              </a:rPr>
              <a:t>Are there </a:t>
            </a:r>
            <a:r>
              <a:rPr lang="en-AU" altLang="en-US" sz="2400" b="1" dirty="0">
                <a:solidFill>
                  <a:srgbClr val="7030A0"/>
                </a:solidFill>
                <a:latin typeface="Times New Roman" panose="02020603050405020304" pitchFamily="18" charset="0"/>
              </a:rPr>
              <a:t>differences</a:t>
            </a:r>
            <a:r>
              <a:rPr lang="en-AU" altLang="en-US" sz="2400" b="1" dirty="0">
                <a:solidFill>
                  <a:srgbClr val="FF0000"/>
                </a:solidFill>
                <a:latin typeface="Times New Roman" panose="02020603050405020304" pitchFamily="18" charset="0"/>
              </a:rPr>
              <a:t> in heart rate between informative and horror movies</a:t>
            </a:r>
          </a:p>
        </p:txBody>
      </p:sp>
    </p:spTree>
    <p:extLst>
      <p:ext uri="{BB962C8B-B14F-4D97-AF65-F5344CB8AC3E}">
        <p14:creationId xmlns:p14="http://schemas.microsoft.com/office/powerpoint/2010/main" val="104191024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4"/>
          <p:cNvGrpSpPr>
            <a:grpSpLocks/>
          </p:cNvGrpSpPr>
          <p:nvPr/>
        </p:nvGrpSpPr>
        <p:grpSpPr bwMode="auto">
          <a:xfrm>
            <a:off x="217998" y="1641281"/>
            <a:ext cx="3725949" cy="2663714"/>
            <a:chOff x="528" y="1104"/>
            <a:chExt cx="4964" cy="3259"/>
          </a:xfrm>
        </p:grpSpPr>
        <p:sp>
          <p:nvSpPr>
            <p:cNvPr id="3" name="Text Box 5"/>
            <p:cNvSpPr txBox="1">
              <a:spLocks noChangeArrowheads="1"/>
            </p:cNvSpPr>
            <p:nvPr/>
          </p:nvSpPr>
          <p:spPr bwMode="auto">
            <a:xfrm>
              <a:off x="2160" y="1104"/>
              <a:ext cx="1392" cy="16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AU" altLang="en-US" sz="1200" b="1" dirty="0">
                  <a:solidFill>
                    <a:srgbClr val="FF0000"/>
                  </a:solidFill>
                  <a:latin typeface="Times New Roman" panose="02020603050405020304" pitchFamily="18" charset="0"/>
                </a:rPr>
                <a:t>Are there differences in heart rate between informative and horror movies</a:t>
              </a:r>
            </a:p>
          </p:txBody>
        </p:sp>
        <p:sp>
          <p:nvSpPr>
            <p:cNvPr id="4" name="Text Box 6"/>
            <p:cNvSpPr txBox="1">
              <a:spLocks noChangeArrowheads="1"/>
            </p:cNvSpPr>
            <p:nvPr/>
          </p:nvSpPr>
          <p:spPr bwMode="auto">
            <a:xfrm>
              <a:off x="2256" y="3572"/>
              <a:ext cx="1392" cy="7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1200">
                  <a:latin typeface="Times New Roman" panose="02020603050405020304" pitchFamily="18" charset="0"/>
                </a:rPr>
                <a:t>systematic empirical observations</a:t>
              </a:r>
            </a:p>
          </p:txBody>
        </p:sp>
        <p:sp>
          <p:nvSpPr>
            <p:cNvPr id="5" name="Text Box 7"/>
            <p:cNvSpPr txBox="1">
              <a:spLocks noChangeArrowheads="1"/>
            </p:cNvSpPr>
            <p:nvPr/>
          </p:nvSpPr>
          <p:spPr bwMode="auto">
            <a:xfrm>
              <a:off x="528" y="2199"/>
              <a:ext cx="1392" cy="10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1200">
                  <a:latin typeface="Times New Roman" panose="02020603050405020304" pitchFamily="18" charset="0"/>
                </a:rPr>
                <a:t>testing: comparing the observations with the theory</a:t>
              </a:r>
            </a:p>
          </p:txBody>
        </p:sp>
        <p:sp>
          <p:nvSpPr>
            <p:cNvPr id="6" name="Text Box 8"/>
            <p:cNvSpPr txBox="1">
              <a:spLocks noChangeArrowheads="1"/>
            </p:cNvSpPr>
            <p:nvPr/>
          </p:nvSpPr>
          <p:spPr bwMode="auto">
            <a:xfrm>
              <a:off x="3077" y="2718"/>
              <a:ext cx="2415" cy="5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AU" altLang="en-US" sz="1200" b="1" dirty="0">
                  <a:solidFill>
                    <a:srgbClr val="00B050"/>
                  </a:solidFill>
                  <a:latin typeface="Times New Roman" panose="02020603050405020304" pitchFamily="18" charset="0"/>
                </a:rPr>
                <a:t>Heart rate: Horror&gt;Informative</a:t>
              </a:r>
              <a:r>
                <a:rPr lang="en-AU" altLang="en-US" sz="1200" b="1" dirty="0">
                  <a:solidFill>
                    <a:srgbClr val="0070C0"/>
                  </a:solidFill>
                  <a:latin typeface="Times New Roman" panose="02020603050405020304" pitchFamily="18" charset="0"/>
                </a:rPr>
                <a:t>.</a:t>
              </a:r>
            </a:p>
          </p:txBody>
        </p:sp>
        <p:cxnSp>
          <p:nvCxnSpPr>
            <p:cNvPr id="7" name="AutoShape 9"/>
            <p:cNvCxnSpPr>
              <a:cxnSpLocks noChangeShapeType="1"/>
              <a:stCxn id="3" idx="3"/>
              <a:endCxn id="6" idx="0"/>
            </p:cNvCxnSpPr>
            <p:nvPr/>
          </p:nvCxnSpPr>
          <p:spPr bwMode="auto">
            <a:xfrm>
              <a:off x="3552" y="1952"/>
              <a:ext cx="732" cy="766"/>
            </a:xfrm>
            <a:prstGeom prst="curvedConnector2">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 name="AutoShape 10"/>
            <p:cNvCxnSpPr>
              <a:cxnSpLocks noChangeShapeType="1"/>
              <a:stCxn id="6" idx="2"/>
              <a:endCxn id="4" idx="3"/>
            </p:cNvCxnSpPr>
            <p:nvPr/>
          </p:nvCxnSpPr>
          <p:spPr bwMode="auto">
            <a:xfrm rot="5400000">
              <a:off x="3624" y="3307"/>
              <a:ext cx="685" cy="636"/>
            </a:xfrm>
            <a:prstGeom prst="curvedConnector2">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 name="AutoShape 11"/>
            <p:cNvCxnSpPr>
              <a:cxnSpLocks noChangeShapeType="1"/>
              <a:stCxn id="4" idx="1"/>
              <a:endCxn id="5" idx="2"/>
            </p:cNvCxnSpPr>
            <p:nvPr/>
          </p:nvCxnSpPr>
          <p:spPr bwMode="auto">
            <a:xfrm rot="10800000">
              <a:off x="1224" y="3216"/>
              <a:ext cx="1032" cy="752"/>
            </a:xfrm>
            <a:prstGeom prst="curvedConnector2">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 name="AutoShape 12"/>
            <p:cNvCxnSpPr>
              <a:cxnSpLocks noChangeShapeType="1"/>
              <a:stCxn id="5" idx="0"/>
              <a:endCxn id="3" idx="1"/>
            </p:cNvCxnSpPr>
            <p:nvPr/>
          </p:nvCxnSpPr>
          <p:spPr bwMode="auto">
            <a:xfrm rot="5400000" flipH="1" flipV="1">
              <a:off x="1568" y="1607"/>
              <a:ext cx="247" cy="936"/>
            </a:xfrm>
            <a:prstGeom prst="curvedConnector2">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13" name="TextBox 12"/>
          <p:cNvSpPr txBox="1"/>
          <p:nvPr/>
        </p:nvSpPr>
        <p:spPr>
          <a:xfrm>
            <a:off x="8087241" y="1967121"/>
            <a:ext cx="3665551" cy="2585323"/>
          </a:xfrm>
          <a:prstGeom prst="rect">
            <a:avLst/>
          </a:prstGeom>
          <a:noFill/>
        </p:spPr>
        <p:txBody>
          <a:bodyPr wrap="square" rtlCol="0">
            <a:spAutoFit/>
          </a:bodyPr>
          <a:lstStyle/>
          <a:p>
            <a:r>
              <a:rPr lang="en-AU" sz="1600" dirty="0">
                <a:solidFill>
                  <a:srgbClr val="7030A0"/>
                </a:solidFill>
              </a:rPr>
              <a:t>Run the Experiment </a:t>
            </a:r>
          </a:p>
          <a:p>
            <a:pPr marL="342900" indent="-342900">
              <a:buFont typeface="+mj-lt"/>
              <a:buAutoNum type="arabicPeriod"/>
            </a:pPr>
            <a:r>
              <a:rPr lang="en-AU" sz="1600" dirty="0"/>
              <a:t>Get informed consent from participate – Check about horror movies</a:t>
            </a:r>
          </a:p>
          <a:p>
            <a:pPr marL="342900" indent="-342900">
              <a:buFont typeface="+mj-lt"/>
              <a:buAutoNum type="arabicPeriod"/>
            </a:pPr>
            <a:r>
              <a:rPr lang="en-AU" sz="1600" dirty="0"/>
              <a:t>Set up HR gear &amp; make sure it is functioning</a:t>
            </a:r>
          </a:p>
          <a:p>
            <a:pPr marL="342900" indent="-342900">
              <a:buFont typeface="+mj-lt"/>
              <a:buAutoNum type="arabicPeriod"/>
            </a:pPr>
            <a:r>
              <a:rPr lang="en-AU" sz="1600" dirty="0"/>
              <a:t>Start HR recording</a:t>
            </a:r>
          </a:p>
          <a:p>
            <a:pPr marL="342900" indent="-342900">
              <a:buFont typeface="+mj-lt"/>
              <a:buAutoNum type="arabicPeriod"/>
            </a:pPr>
            <a:r>
              <a:rPr lang="en-AU" sz="1600" dirty="0"/>
              <a:t>Play movies</a:t>
            </a:r>
          </a:p>
          <a:p>
            <a:pPr marL="342900" indent="-342900">
              <a:buFont typeface="+mj-lt"/>
              <a:buAutoNum type="arabicPeriod"/>
            </a:pPr>
            <a:r>
              <a:rPr lang="en-AU" sz="1600" dirty="0"/>
              <a:t>Thank participants &amp; debrief</a:t>
            </a:r>
          </a:p>
          <a:p>
            <a:pPr marL="342900" indent="-342900">
              <a:buFont typeface="+mj-lt"/>
              <a:buAutoNum type="arabicPeriod"/>
            </a:pPr>
            <a:endParaRPr lang="en-AU" dirty="0"/>
          </a:p>
        </p:txBody>
      </p:sp>
      <p:sp>
        <p:nvSpPr>
          <p:cNvPr id="14" name="TextBox 13"/>
          <p:cNvSpPr txBox="1"/>
          <p:nvPr/>
        </p:nvSpPr>
        <p:spPr>
          <a:xfrm>
            <a:off x="3700345" y="2063774"/>
            <a:ext cx="3665551" cy="1077218"/>
          </a:xfrm>
          <a:prstGeom prst="rect">
            <a:avLst/>
          </a:prstGeom>
          <a:noFill/>
        </p:spPr>
        <p:txBody>
          <a:bodyPr wrap="square" rtlCol="0">
            <a:spAutoFit/>
          </a:bodyPr>
          <a:lstStyle/>
          <a:p>
            <a:r>
              <a:rPr lang="en-AU" sz="1600" dirty="0">
                <a:solidFill>
                  <a:srgbClr val="7030A0"/>
                </a:solidFill>
              </a:rPr>
              <a:t>Pre Experiment </a:t>
            </a:r>
          </a:p>
          <a:p>
            <a:pPr marL="342900" indent="-342900">
              <a:buFont typeface="+mj-lt"/>
              <a:buAutoNum type="arabicPeriod"/>
            </a:pPr>
            <a:r>
              <a:rPr lang="en-AU" sz="1600" dirty="0"/>
              <a:t>Get Ethics approval</a:t>
            </a:r>
          </a:p>
          <a:p>
            <a:pPr marL="342900" indent="-342900">
              <a:buFont typeface="+mj-lt"/>
              <a:buAutoNum type="arabicPeriod"/>
            </a:pPr>
            <a:r>
              <a:rPr lang="en-AU" sz="1600" dirty="0"/>
              <a:t>Select Movies</a:t>
            </a:r>
          </a:p>
          <a:p>
            <a:pPr marL="342900" indent="-342900">
              <a:buFont typeface="+mj-lt"/>
              <a:buAutoNum type="arabicPeriod"/>
            </a:pPr>
            <a:r>
              <a:rPr lang="en-AU" sz="1600" dirty="0"/>
              <a:t>Get HR monitoring equipment</a:t>
            </a:r>
          </a:p>
        </p:txBody>
      </p:sp>
    </p:spTree>
    <p:extLst>
      <p:ext uri="{BB962C8B-B14F-4D97-AF65-F5344CB8AC3E}">
        <p14:creationId xmlns:p14="http://schemas.microsoft.com/office/powerpoint/2010/main" val="14653803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5"/>
          <p:cNvSpPr txBox="1">
            <a:spLocks noChangeArrowheads="1"/>
          </p:cNvSpPr>
          <p:nvPr/>
        </p:nvSpPr>
        <p:spPr>
          <a:xfrm>
            <a:off x="2707419" y="576469"/>
            <a:ext cx="8229600" cy="974035"/>
          </a:xfrm>
          <a:prstGeom prst="rect">
            <a:avLst/>
          </a:prstGeom>
        </p:spPr>
        <p:txBody>
          <a:bodyPr/>
          <a:lstStyle>
            <a:lvl1pPr algn="l" defTabSz="914400" rtl="0" eaLnBrk="1" latinLnBrk="0" hangingPunct="1">
              <a:lnSpc>
                <a:spcPct val="90000"/>
              </a:lnSpc>
              <a:spcBef>
                <a:spcPct val="0"/>
              </a:spcBef>
              <a:buNone/>
              <a:defRPr sz="4000" b="1" kern="1200">
                <a:solidFill>
                  <a:srgbClr val="FDBA12"/>
                </a:solidFill>
                <a:latin typeface="Verdana" panose="020B0604030504040204" pitchFamily="34" charset="0"/>
                <a:ea typeface="Verdana" panose="020B0604030504040204" pitchFamily="34" charset="0"/>
                <a:cs typeface="Verdana" panose="020B0604030504040204" pitchFamily="34" charset="0"/>
              </a:defRPr>
            </a:lvl1pPr>
          </a:lstStyle>
          <a:p>
            <a:r>
              <a:rPr lang="en-US" altLang="en-US" sz="2800" dirty="0"/>
              <a:t>Interlude #4 </a:t>
            </a:r>
          </a:p>
          <a:p>
            <a:r>
              <a:rPr lang="en-US" altLang="en-US" sz="2800" dirty="0"/>
              <a:t>Ethics and Consent</a:t>
            </a:r>
          </a:p>
        </p:txBody>
      </p:sp>
      <p:sp>
        <p:nvSpPr>
          <p:cNvPr id="3" name="Rectangle 6"/>
          <p:cNvSpPr txBox="1">
            <a:spLocks noChangeArrowheads="1"/>
          </p:cNvSpPr>
          <p:nvPr/>
        </p:nvSpPr>
        <p:spPr>
          <a:xfrm>
            <a:off x="1121134" y="1550504"/>
            <a:ext cx="4762831" cy="4191000"/>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3600" b="1" kern="1200" baseline="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marL="457200" indent="0" algn="l" defTabSz="914400" rtl="0" eaLnBrk="1" latinLnBrk="0" hangingPunct="1">
              <a:lnSpc>
                <a:spcPct val="90000"/>
              </a:lnSpc>
              <a:spcBef>
                <a:spcPts val="500"/>
              </a:spcBef>
              <a:buFont typeface="Arial" panose="020B0604020202020204" pitchFamily="34" charset="0"/>
              <a:buNone/>
              <a:defRPr sz="24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altLang="en-US" sz="2000" dirty="0">
                <a:solidFill>
                  <a:srgbClr val="7030A0"/>
                </a:solidFill>
              </a:rPr>
              <a:t>Behaving Ethically with participants</a:t>
            </a:r>
          </a:p>
          <a:p>
            <a:r>
              <a:rPr lang="en-US" altLang="en-US" sz="1800" dirty="0"/>
              <a:t>Name of Project &amp; Ethics Clearance</a:t>
            </a:r>
          </a:p>
          <a:p>
            <a:r>
              <a:rPr lang="en-US" altLang="en-US" sz="1800" dirty="0"/>
              <a:t>Experimenter Details</a:t>
            </a:r>
          </a:p>
          <a:p>
            <a:r>
              <a:rPr lang="en-US" altLang="en-US" sz="1800" dirty="0"/>
              <a:t>Description: Enough information for INFORMED consent</a:t>
            </a:r>
          </a:p>
          <a:p>
            <a:r>
              <a:rPr lang="en-US" altLang="en-US" sz="1800" dirty="0"/>
              <a:t>Participation:</a:t>
            </a:r>
          </a:p>
          <a:p>
            <a:pPr marL="285750" indent="-285750">
              <a:buFont typeface="Arial" panose="020B0604020202020204" pitchFamily="34" charset="0"/>
              <a:buChar char="•"/>
            </a:pPr>
            <a:r>
              <a:rPr lang="en-US" altLang="en-US" sz="1600" dirty="0"/>
              <a:t>What is being done</a:t>
            </a:r>
          </a:p>
          <a:p>
            <a:pPr marL="285750" indent="-285750">
              <a:buFont typeface="Arial" panose="020B0604020202020204" pitchFamily="34" charset="0"/>
              <a:buChar char="•"/>
            </a:pPr>
            <a:r>
              <a:rPr lang="en-US" altLang="en-US" sz="1600" dirty="0"/>
              <a:t>Time</a:t>
            </a:r>
          </a:p>
          <a:p>
            <a:pPr marL="285750" indent="-285750">
              <a:buFont typeface="Arial" panose="020B0604020202020204" pitchFamily="34" charset="0"/>
              <a:buChar char="•"/>
            </a:pPr>
            <a:r>
              <a:rPr lang="en-US" altLang="en-US" sz="1600" dirty="0"/>
              <a:t>Voluntary</a:t>
            </a:r>
          </a:p>
          <a:p>
            <a:pPr marL="285750" indent="-285750">
              <a:buFont typeface="Arial" panose="020B0604020202020204" pitchFamily="34" charset="0"/>
              <a:buChar char="•"/>
            </a:pPr>
            <a:r>
              <a:rPr lang="en-US" altLang="en-US" sz="1600" dirty="0"/>
              <a:t>Withdrawal of Data</a:t>
            </a:r>
          </a:p>
          <a:p>
            <a:pPr marL="285750" indent="-285750">
              <a:buFont typeface="Arial" panose="020B0604020202020204" pitchFamily="34" charset="0"/>
              <a:buChar char="•"/>
            </a:pPr>
            <a:r>
              <a:rPr lang="en-US" altLang="en-US" sz="1600" dirty="0"/>
              <a:t>Consequences</a:t>
            </a:r>
          </a:p>
          <a:p>
            <a:r>
              <a:rPr lang="en-US" altLang="en-US" sz="1800" dirty="0"/>
              <a:t>Benefits and Risks: Benefits should outweigh the risks</a:t>
            </a:r>
          </a:p>
        </p:txBody>
      </p:sp>
      <p:sp>
        <p:nvSpPr>
          <p:cNvPr id="4" name="Rectangle 6"/>
          <p:cNvSpPr txBox="1">
            <a:spLocks noChangeArrowheads="1"/>
          </p:cNvSpPr>
          <p:nvPr/>
        </p:nvSpPr>
        <p:spPr>
          <a:xfrm>
            <a:off x="6822219" y="1550504"/>
            <a:ext cx="4762831" cy="4191000"/>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3600" b="1" kern="1200" baseline="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marL="457200" indent="0" algn="l" defTabSz="914400" rtl="0" eaLnBrk="1" latinLnBrk="0" hangingPunct="1">
              <a:lnSpc>
                <a:spcPct val="90000"/>
              </a:lnSpc>
              <a:spcBef>
                <a:spcPts val="500"/>
              </a:spcBef>
              <a:buFont typeface="Arial" panose="020B0604020202020204" pitchFamily="34" charset="0"/>
              <a:buNone/>
              <a:defRPr sz="24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altLang="en-US" sz="2000" dirty="0">
                <a:solidFill>
                  <a:srgbClr val="7030A0"/>
                </a:solidFill>
              </a:rPr>
              <a:t>Behaving Ethically with participants</a:t>
            </a:r>
          </a:p>
          <a:p>
            <a:r>
              <a:rPr lang="en-US" altLang="en-US" sz="2000" dirty="0"/>
              <a:t>Privacy and Confidentiality:</a:t>
            </a:r>
          </a:p>
          <a:p>
            <a:pPr marL="285750" indent="-285750">
              <a:buFont typeface="Arial" panose="020B0604020202020204" pitchFamily="34" charset="0"/>
              <a:buChar char="•"/>
            </a:pPr>
            <a:r>
              <a:rPr lang="en-US" altLang="en-US" sz="1600" dirty="0"/>
              <a:t>Confidentiality</a:t>
            </a:r>
          </a:p>
          <a:p>
            <a:pPr marL="285750" indent="-285750">
              <a:buFont typeface="Arial" panose="020B0604020202020204" pitchFamily="34" charset="0"/>
              <a:buChar char="•"/>
            </a:pPr>
            <a:r>
              <a:rPr lang="en-US" altLang="en-US" sz="1600" dirty="0"/>
              <a:t>Security</a:t>
            </a:r>
          </a:p>
          <a:p>
            <a:pPr marL="285750" indent="-285750">
              <a:buFont typeface="Arial" panose="020B0604020202020204" pitchFamily="34" charset="0"/>
              <a:buChar char="•"/>
            </a:pPr>
            <a:r>
              <a:rPr lang="en-US" altLang="en-US" sz="1600" dirty="0"/>
              <a:t>Additional use of Data</a:t>
            </a:r>
          </a:p>
          <a:p>
            <a:pPr marL="285750" indent="-285750">
              <a:buFont typeface="Arial" panose="020B0604020202020204" pitchFamily="34" charset="0"/>
              <a:buChar char="•"/>
            </a:pPr>
            <a:r>
              <a:rPr lang="en-US" altLang="en-US" sz="1600" dirty="0"/>
              <a:t>Disposal of Data</a:t>
            </a:r>
          </a:p>
          <a:p>
            <a:r>
              <a:rPr lang="en-US" altLang="en-US" sz="2000" dirty="0"/>
              <a:t>How to provide consent</a:t>
            </a:r>
          </a:p>
          <a:p>
            <a:r>
              <a:rPr lang="en-US" altLang="en-US" sz="2000" dirty="0"/>
              <a:t>Who to contact:</a:t>
            </a:r>
          </a:p>
          <a:p>
            <a:pPr marL="342900" indent="-342900">
              <a:buFont typeface="Arial" panose="020B0604020202020204" pitchFamily="34" charset="0"/>
              <a:buChar char="•"/>
            </a:pPr>
            <a:r>
              <a:rPr lang="en-US" altLang="en-US" sz="1600" dirty="0"/>
              <a:t>Further Questions</a:t>
            </a:r>
          </a:p>
          <a:p>
            <a:pPr marL="342900" indent="-342900">
              <a:buFont typeface="Arial" panose="020B0604020202020204" pitchFamily="34" charset="0"/>
              <a:buChar char="•"/>
            </a:pPr>
            <a:r>
              <a:rPr lang="en-US" altLang="en-US" sz="1600" dirty="0"/>
              <a:t>Complain</a:t>
            </a:r>
          </a:p>
        </p:txBody>
      </p:sp>
    </p:spTree>
    <p:extLst>
      <p:ext uri="{BB962C8B-B14F-4D97-AF65-F5344CB8AC3E}">
        <p14:creationId xmlns:p14="http://schemas.microsoft.com/office/powerpoint/2010/main" val="8368321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5"/>
          <p:cNvSpPr txBox="1">
            <a:spLocks noChangeArrowheads="1"/>
          </p:cNvSpPr>
          <p:nvPr/>
        </p:nvSpPr>
        <p:spPr bwMode="auto">
          <a:xfrm>
            <a:off x="5227915" y="2001675"/>
            <a:ext cx="1739891" cy="9656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2000" dirty="0">
                <a:latin typeface="Times New Roman" panose="02020603050405020304" pitchFamily="18" charset="0"/>
              </a:rPr>
              <a:t>theory about how something works</a:t>
            </a:r>
          </a:p>
        </p:txBody>
      </p:sp>
      <p:sp>
        <p:nvSpPr>
          <p:cNvPr id="5" name="Text Box 6"/>
          <p:cNvSpPr txBox="1">
            <a:spLocks noChangeArrowheads="1"/>
          </p:cNvSpPr>
          <p:nvPr/>
        </p:nvSpPr>
        <p:spPr bwMode="auto">
          <a:xfrm>
            <a:off x="5347908" y="4497100"/>
            <a:ext cx="1739891" cy="9656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2000" dirty="0">
                <a:latin typeface="Times New Roman" panose="02020603050405020304" pitchFamily="18" charset="0"/>
              </a:rPr>
              <a:t>systematic empirical observations</a:t>
            </a:r>
          </a:p>
        </p:txBody>
      </p:sp>
      <p:sp>
        <p:nvSpPr>
          <p:cNvPr id="6" name="Text Box 7"/>
          <p:cNvSpPr txBox="1">
            <a:spLocks noChangeArrowheads="1"/>
          </p:cNvSpPr>
          <p:nvPr/>
        </p:nvSpPr>
        <p:spPr bwMode="auto">
          <a:xfrm>
            <a:off x="3188043" y="3108843"/>
            <a:ext cx="1739891" cy="12578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2000" dirty="0">
                <a:latin typeface="Times New Roman" panose="02020603050405020304" pitchFamily="18" charset="0"/>
              </a:rPr>
              <a:t>testing: comparing the observations with the theory</a:t>
            </a:r>
          </a:p>
        </p:txBody>
      </p:sp>
      <p:sp>
        <p:nvSpPr>
          <p:cNvPr id="7" name="Text Box 8"/>
          <p:cNvSpPr txBox="1">
            <a:spLocks noChangeArrowheads="1"/>
          </p:cNvSpPr>
          <p:nvPr/>
        </p:nvSpPr>
        <p:spPr bwMode="auto">
          <a:xfrm>
            <a:off x="7387780" y="3031998"/>
            <a:ext cx="1739891" cy="14924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2000" dirty="0">
                <a:latin typeface="Times New Roman" panose="02020603050405020304" pitchFamily="18" charset="0"/>
              </a:rPr>
              <a:t>generating predictions </a:t>
            </a:r>
          </a:p>
          <a:p>
            <a:pPr algn="ctr" eaLnBrk="1" hangingPunct="1">
              <a:spcBef>
                <a:spcPct val="50000"/>
              </a:spcBef>
            </a:pPr>
            <a:r>
              <a:rPr lang="en-US" altLang="en-US" sz="1600" dirty="0">
                <a:latin typeface="Times New Roman" panose="02020603050405020304" pitchFamily="18" charset="0"/>
              </a:rPr>
              <a:t>(what would the theory lead you to observe?)</a:t>
            </a:r>
          </a:p>
        </p:txBody>
      </p:sp>
      <p:cxnSp>
        <p:nvCxnSpPr>
          <p:cNvPr id="8" name="AutoShape 9"/>
          <p:cNvCxnSpPr>
            <a:cxnSpLocks noChangeShapeType="1"/>
            <a:stCxn id="4" idx="3"/>
            <a:endCxn id="7" idx="0"/>
          </p:cNvCxnSpPr>
          <p:nvPr/>
        </p:nvCxnSpPr>
        <p:spPr bwMode="auto">
          <a:xfrm>
            <a:off x="6967806" y="2298942"/>
            <a:ext cx="1289919" cy="733056"/>
          </a:xfrm>
          <a:prstGeom prst="curvedConnector2">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5" name="Rectangle 5"/>
          <p:cNvSpPr txBox="1">
            <a:spLocks noChangeArrowheads="1"/>
          </p:cNvSpPr>
          <p:nvPr/>
        </p:nvSpPr>
        <p:spPr>
          <a:xfrm>
            <a:off x="1556951" y="186233"/>
            <a:ext cx="9651782" cy="509325"/>
          </a:xfrm>
          <a:prstGeom prst="rect">
            <a:avLst/>
          </a:prstGeom>
        </p:spPr>
        <p:txBody>
          <a:bodyPr/>
          <a:lstStyle>
            <a:lvl1pPr algn="l" defTabSz="914400" rtl="0" eaLnBrk="1" latinLnBrk="0" hangingPunct="1">
              <a:lnSpc>
                <a:spcPct val="90000"/>
              </a:lnSpc>
              <a:spcBef>
                <a:spcPct val="0"/>
              </a:spcBef>
              <a:buNone/>
              <a:defRPr sz="4000" b="1" kern="1200">
                <a:solidFill>
                  <a:srgbClr val="FDBA12"/>
                </a:solidFill>
                <a:latin typeface="Verdana" panose="020B0604030504040204" pitchFamily="34" charset="0"/>
                <a:ea typeface="Verdana" panose="020B0604030504040204" pitchFamily="34" charset="0"/>
                <a:cs typeface="Verdana" panose="020B0604030504040204" pitchFamily="34" charset="0"/>
              </a:defRPr>
            </a:lvl1pPr>
          </a:lstStyle>
          <a:p>
            <a:pPr algn="ctr"/>
            <a:r>
              <a:rPr lang="en-US" altLang="en-US" sz="2400" dirty="0"/>
              <a:t>The Scientific Method and the research process</a:t>
            </a:r>
          </a:p>
        </p:txBody>
      </p:sp>
      <p:sp>
        <p:nvSpPr>
          <p:cNvPr id="2" name="Rectangle 1"/>
          <p:cNvSpPr/>
          <p:nvPr/>
        </p:nvSpPr>
        <p:spPr>
          <a:xfrm>
            <a:off x="4170633" y="760509"/>
            <a:ext cx="4367862" cy="1200329"/>
          </a:xfrm>
          <a:prstGeom prst="rect">
            <a:avLst/>
          </a:prstGeom>
          <a:ln>
            <a:solidFill>
              <a:srgbClr val="00B0F0"/>
            </a:solidFill>
          </a:ln>
        </p:spPr>
        <p:txBody>
          <a:bodyPr wrap="square">
            <a:spAutoFit/>
          </a:bodyPr>
          <a:lstStyle/>
          <a:p>
            <a:pPr indent="-342900">
              <a:buAutoNum type="arabicPeriod"/>
            </a:pPr>
            <a:r>
              <a:rPr lang="en-AU" b="1" dirty="0">
                <a:latin typeface="Calibri" panose="020F0502020204030204" pitchFamily="34" charset="0"/>
                <a:ea typeface="Calibri" panose="020F0502020204030204" pitchFamily="34" charset="0"/>
                <a:cs typeface="Times New Roman" panose="02020603050405020304" pitchFamily="18" charset="0"/>
              </a:rPr>
              <a:t>What is the research question?</a:t>
            </a:r>
          </a:p>
          <a:p>
            <a:pPr indent="-342900">
              <a:buFont typeface="Arial" panose="020B0604020202020204" pitchFamily="34" charset="0"/>
              <a:buChar char="•"/>
            </a:pPr>
            <a:r>
              <a:rPr lang="en-AU" b="1" dirty="0">
                <a:latin typeface="Calibri" panose="020F0502020204030204" pitchFamily="34" charset="0"/>
                <a:ea typeface="Calibri" panose="020F0502020204030204" pitchFamily="34" charset="0"/>
                <a:cs typeface="Times New Roman" panose="02020603050405020304" pitchFamily="18" charset="0"/>
              </a:rPr>
              <a:t>What are the theoretical variables / constructs.</a:t>
            </a:r>
          </a:p>
          <a:p>
            <a:pPr indent="-342900">
              <a:buFont typeface="Arial" panose="020B0604020202020204" pitchFamily="34" charset="0"/>
              <a:buChar char="•"/>
            </a:pPr>
            <a:r>
              <a:rPr lang="en-AU" b="1" dirty="0">
                <a:latin typeface="Calibri" panose="020F0502020204030204" pitchFamily="34" charset="0"/>
                <a:ea typeface="Calibri" panose="020F0502020204030204" pitchFamily="34" charset="0"/>
                <a:cs typeface="Times New Roman" panose="02020603050405020304" pitchFamily="18" charset="0"/>
              </a:rPr>
              <a:t>What are the operational variables</a:t>
            </a:r>
            <a:endParaRPr lang="en-AU" dirty="0">
              <a:latin typeface="Calibri" panose="020F0502020204030204" pitchFamily="34" charset="0"/>
              <a:ea typeface="Calibri" panose="020F0502020204030204" pitchFamily="34" charset="0"/>
              <a:cs typeface="Times New Roman" panose="02020603050405020304" pitchFamily="18" charset="0"/>
            </a:endParaRPr>
          </a:p>
        </p:txBody>
      </p:sp>
      <p:sp>
        <p:nvSpPr>
          <p:cNvPr id="12" name="Rectangle 11"/>
          <p:cNvSpPr/>
          <p:nvPr/>
        </p:nvSpPr>
        <p:spPr>
          <a:xfrm>
            <a:off x="8734438" y="1798001"/>
            <a:ext cx="3178630" cy="1025922"/>
          </a:xfrm>
          <a:prstGeom prst="rect">
            <a:avLst/>
          </a:prstGeom>
          <a:ln>
            <a:solidFill>
              <a:srgbClr val="00B0F0"/>
            </a:solidFill>
          </a:ln>
        </p:spPr>
        <p:txBody>
          <a:bodyPr wrap="square">
            <a:spAutoFit/>
          </a:bodyPr>
          <a:lstStyle/>
          <a:p>
            <a:pPr>
              <a:spcAft>
                <a:spcPts val="800"/>
              </a:spcAft>
            </a:pPr>
            <a:r>
              <a:rPr lang="en-AU" b="1" dirty="0">
                <a:latin typeface="Calibri" panose="020F0502020204030204" pitchFamily="34" charset="0"/>
                <a:ea typeface="Calibri" panose="020F0502020204030204" pitchFamily="34" charset="0"/>
                <a:cs typeface="Times New Roman" panose="02020603050405020304" pitchFamily="18" charset="0"/>
              </a:rPr>
              <a:t>2. What are the hypotheses? </a:t>
            </a:r>
            <a:endParaRPr lang="en-AU" dirty="0">
              <a:latin typeface="Calibri" panose="020F0502020204030204" pitchFamily="34" charset="0"/>
              <a:ea typeface="Calibri" panose="020F0502020204030204" pitchFamily="34" charset="0"/>
              <a:cs typeface="Times New Roman" panose="02020603050405020304" pitchFamily="18" charset="0"/>
            </a:endParaRPr>
          </a:p>
          <a:p>
            <a:r>
              <a:rPr lang="en-AU" b="1" dirty="0">
                <a:latin typeface="Calibri" panose="020F0502020204030204" pitchFamily="34" charset="0"/>
                <a:ea typeface="Calibri" panose="020F0502020204030204" pitchFamily="34" charset="0"/>
                <a:cs typeface="Times New Roman" panose="02020603050405020304" pitchFamily="18" charset="0"/>
              </a:rPr>
              <a:t>3. What do you expect to find if the theory is correct</a:t>
            </a:r>
            <a:endParaRPr lang="en-AU" dirty="0"/>
          </a:p>
        </p:txBody>
      </p:sp>
      <p:sp>
        <p:nvSpPr>
          <p:cNvPr id="13" name="Rectangle 12"/>
          <p:cNvSpPr/>
          <p:nvPr/>
        </p:nvSpPr>
        <p:spPr>
          <a:xfrm>
            <a:off x="8734438" y="4493135"/>
            <a:ext cx="3178630" cy="923330"/>
          </a:xfrm>
          <a:prstGeom prst="rect">
            <a:avLst/>
          </a:prstGeom>
          <a:ln>
            <a:solidFill>
              <a:srgbClr val="00B0F0"/>
            </a:solidFill>
          </a:ln>
        </p:spPr>
        <p:txBody>
          <a:bodyPr wrap="square">
            <a:spAutoFit/>
          </a:bodyPr>
          <a:lstStyle/>
          <a:p>
            <a:r>
              <a:rPr lang="en-AU" dirty="0">
                <a:latin typeface="Calibri" panose="020F0502020204030204" pitchFamily="34" charset="0"/>
                <a:ea typeface="Calibri" panose="020F0502020204030204" pitchFamily="34" charset="0"/>
                <a:cs typeface="Times New Roman" panose="02020603050405020304" pitchFamily="18" charset="0"/>
              </a:rPr>
              <a:t>4. </a:t>
            </a:r>
            <a:r>
              <a:rPr lang="en-AU" b="1" dirty="0">
                <a:latin typeface="Calibri" panose="020F0502020204030204" pitchFamily="34" charset="0"/>
                <a:ea typeface="Calibri" panose="020F0502020204030204" pitchFamily="34" charset="0"/>
                <a:cs typeface="Times New Roman" panose="02020603050405020304" pitchFamily="18" charset="0"/>
              </a:rPr>
              <a:t>What type of investigation is being used</a:t>
            </a:r>
            <a:endParaRPr lang="en-AU" dirty="0">
              <a:latin typeface="Calibri" panose="020F0502020204030204" pitchFamily="34" charset="0"/>
              <a:ea typeface="Calibri" panose="020F0502020204030204" pitchFamily="34" charset="0"/>
              <a:cs typeface="Times New Roman" panose="02020603050405020304" pitchFamily="18" charset="0"/>
            </a:endParaRPr>
          </a:p>
          <a:p>
            <a:r>
              <a:rPr lang="en-AU" dirty="0">
                <a:latin typeface="Calibri" panose="020F0502020204030204" pitchFamily="34" charset="0"/>
                <a:ea typeface="Calibri" panose="020F0502020204030204" pitchFamily="34" charset="0"/>
                <a:cs typeface="Times New Roman" panose="02020603050405020304" pitchFamily="18" charset="0"/>
              </a:rPr>
              <a:t>5. </a:t>
            </a:r>
            <a:r>
              <a:rPr lang="en-AU" b="1" dirty="0">
                <a:latin typeface="Calibri" panose="020F0502020204030204" pitchFamily="34" charset="0"/>
                <a:ea typeface="Calibri" panose="020F0502020204030204" pitchFamily="34" charset="0"/>
                <a:cs typeface="Times New Roman" panose="02020603050405020304" pitchFamily="18" charset="0"/>
              </a:rPr>
              <a:t>What are IVs and/or DV’s</a:t>
            </a:r>
            <a:endParaRPr lang="en-AU" dirty="0">
              <a:latin typeface="Calibri" panose="020F0502020204030204" pitchFamily="34" charset="0"/>
              <a:ea typeface="Calibri" panose="020F0502020204030204" pitchFamily="34" charset="0"/>
              <a:cs typeface="Times New Roman" panose="02020603050405020304" pitchFamily="18" charset="0"/>
            </a:endParaRPr>
          </a:p>
        </p:txBody>
      </p:sp>
      <p:sp>
        <p:nvSpPr>
          <p:cNvPr id="14" name="Rectangle 13"/>
          <p:cNvSpPr/>
          <p:nvPr/>
        </p:nvSpPr>
        <p:spPr>
          <a:xfrm>
            <a:off x="4170633" y="5515365"/>
            <a:ext cx="4367862" cy="1218819"/>
          </a:xfrm>
          <a:prstGeom prst="rect">
            <a:avLst/>
          </a:prstGeom>
          <a:ln>
            <a:solidFill>
              <a:srgbClr val="00B0F0"/>
            </a:solidFill>
          </a:ln>
        </p:spPr>
        <p:txBody>
          <a:bodyPr wrap="square">
            <a:spAutoFit/>
          </a:bodyPr>
          <a:lstStyle/>
          <a:p>
            <a:r>
              <a:rPr lang="en-AU" dirty="0">
                <a:latin typeface="Calibri" panose="020F0502020204030204" pitchFamily="34" charset="0"/>
                <a:ea typeface="Calibri" panose="020F0502020204030204" pitchFamily="34" charset="0"/>
                <a:cs typeface="Times New Roman" panose="02020603050405020304" pitchFamily="18" charset="0"/>
              </a:rPr>
              <a:t>6. </a:t>
            </a:r>
            <a:r>
              <a:rPr lang="en-AU" b="1" dirty="0">
                <a:latin typeface="Calibri" panose="020F0502020204030204" pitchFamily="34" charset="0"/>
                <a:ea typeface="Calibri" panose="020F0502020204030204" pitchFamily="34" charset="0"/>
                <a:cs typeface="Times New Roman" panose="02020603050405020304" pitchFamily="18" charset="0"/>
              </a:rPr>
              <a:t>Find Means, Standard Deviation</a:t>
            </a:r>
            <a:endParaRPr lang="en-AU" dirty="0">
              <a:latin typeface="Calibri" panose="020F0502020204030204" pitchFamily="34" charset="0"/>
              <a:ea typeface="Calibri" panose="020F0502020204030204" pitchFamily="34" charset="0"/>
              <a:cs typeface="Times New Roman" panose="02020603050405020304" pitchFamily="18" charset="0"/>
            </a:endParaRPr>
          </a:p>
          <a:p>
            <a:r>
              <a:rPr lang="en-AU" dirty="0">
                <a:latin typeface="Calibri" panose="020F0502020204030204" pitchFamily="34" charset="0"/>
                <a:ea typeface="Calibri" panose="020F0502020204030204" pitchFamily="34" charset="0"/>
                <a:cs typeface="Times New Roman" panose="02020603050405020304" pitchFamily="18" charset="0"/>
              </a:rPr>
              <a:t>7. </a:t>
            </a:r>
            <a:r>
              <a:rPr lang="en-AU" b="1" dirty="0">
                <a:latin typeface="Calibri" panose="020F0502020204030204" pitchFamily="34" charset="0"/>
                <a:ea typeface="Calibri" panose="020F0502020204030204" pitchFamily="34" charset="0"/>
                <a:cs typeface="Times New Roman" panose="02020603050405020304" pitchFamily="18" charset="0"/>
              </a:rPr>
              <a:t>What type of graph should we use</a:t>
            </a:r>
            <a:endParaRPr lang="en-AU" dirty="0">
              <a:latin typeface="Calibri" panose="020F0502020204030204" pitchFamily="34" charset="0"/>
              <a:ea typeface="Calibri" panose="020F0502020204030204" pitchFamily="34" charset="0"/>
              <a:cs typeface="Times New Roman" panose="02020603050405020304" pitchFamily="18" charset="0"/>
            </a:endParaRPr>
          </a:p>
          <a:p>
            <a:pPr>
              <a:tabLst>
                <a:tab pos="540385" algn="l"/>
              </a:tabLst>
            </a:pPr>
            <a:r>
              <a:rPr lang="en-AU" dirty="0">
                <a:latin typeface="Calibri" panose="020F0502020204030204" pitchFamily="34" charset="0"/>
                <a:ea typeface="Calibri" panose="020F0502020204030204" pitchFamily="34" charset="0"/>
                <a:cs typeface="Times New Roman" panose="02020603050405020304" pitchFamily="18" charset="0"/>
              </a:rPr>
              <a:t>8. </a:t>
            </a:r>
            <a:r>
              <a:rPr lang="en-AU" b="1" dirty="0">
                <a:latin typeface="Calibri" panose="020F0502020204030204" pitchFamily="34" charset="0"/>
                <a:ea typeface="Calibri" panose="020F0502020204030204" pitchFamily="34" charset="0"/>
                <a:cs typeface="Times New Roman" panose="02020603050405020304" pitchFamily="18" charset="0"/>
              </a:rPr>
              <a:t>Make appropriate Graph</a:t>
            </a:r>
            <a:endParaRPr lang="en-AU" dirty="0">
              <a:latin typeface="Calibri" panose="020F0502020204030204" pitchFamily="34" charset="0"/>
              <a:ea typeface="Calibri" panose="020F0502020204030204" pitchFamily="34" charset="0"/>
              <a:cs typeface="Times New Roman" panose="02020603050405020304" pitchFamily="18" charset="0"/>
            </a:endParaRPr>
          </a:p>
          <a:p>
            <a:pPr>
              <a:tabLst>
                <a:tab pos="540385" algn="l"/>
              </a:tabLst>
            </a:pPr>
            <a:r>
              <a:rPr lang="en-AU" dirty="0">
                <a:latin typeface="Calibri" panose="020F0502020204030204" pitchFamily="34" charset="0"/>
                <a:ea typeface="Calibri" panose="020F0502020204030204" pitchFamily="34" charset="0"/>
                <a:cs typeface="Times New Roman" panose="02020603050405020304" pitchFamily="18" charset="0"/>
              </a:rPr>
              <a:t>9. </a:t>
            </a:r>
            <a:r>
              <a:rPr lang="en-AU" b="1" dirty="0">
                <a:latin typeface="Calibri" panose="020F0502020204030204" pitchFamily="34" charset="0"/>
                <a:ea typeface="Calibri" panose="020F0502020204030204" pitchFamily="34" charset="0"/>
                <a:cs typeface="Times New Roman" panose="02020603050405020304" pitchFamily="18" charset="0"/>
              </a:rPr>
              <a:t>Does the data conform with expectations</a:t>
            </a:r>
            <a:endParaRPr lang="en-AU" dirty="0">
              <a:latin typeface="Calibri" panose="020F0502020204030204" pitchFamily="34" charset="0"/>
              <a:ea typeface="Calibri" panose="020F0502020204030204" pitchFamily="34" charset="0"/>
              <a:cs typeface="Times New Roman" panose="02020603050405020304" pitchFamily="18" charset="0"/>
            </a:endParaRPr>
          </a:p>
        </p:txBody>
      </p:sp>
      <p:sp>
        <p:nvSpPr>
          <p:cNvPr id="15" name="Rectangle 14"/>
          <p:cNvSpPr/>
          <p:nvPr/>
        </p:nvSpPr>
        <p:spPr>
          <a:xfrm>
            <a:off x="382919" y="4508219"/>
            <a:ext cx="3439893" cy="1258421"/>
          </a:xfrm>
          <a:prstGeom prst="rect">
            <a:avLst/>
          </a:prstGeom>
          <a:ln>
            <a:solidFill>
              <a:srgbClr val="00B0F0"/>
            </a:solidFill>
          </a:ln>
        </p:spPr>
        <p:txBody>
          <a:bodyPr wrap="square">
            <a:spAutoFit/>
          </a:bodyPr>
          <a:lstStyle/>
          <a:p>
            <a:pPr>
              <a:tabLst>
                <a:tab pos="540385" algn="l"/>
              </a:tabLst>
            </a:pPr>
            <a:r>
              <a:rPr lang="en-AU" dirty="0">
                <a:latin typeface="Calibri" panose="020F0502020204030204" pitchFamily="34" charset="0"/>
                <a:ea typeface="Calibri" panose="020F0502020204030204" pitchFamily="34" charset="0"/>
                <a:cs typeface="Times New Roman" panose="02020603050405020304" pitchFamily="18" charset="0"/>
              </a:rPr>
              <a:t>10.  </a:t>
            </a:r>
            <a:r>
              <a:rPr lang="en-AU" b="1" dirty="0">
                <a:latin typeface="Calibri" panose="020F0502020204030204" pitchFamily="34" charset="0"/>
                <a:ea typeface="Calibri" panose="020F0502020204030204" pitchFamily="34" charset="0"/>
                <a:cs typeface="Times New Roman" panose="02020603050405020304" pitchFamily="18" charset="0"/>
              </a:rPr>
              <a:t>What statistics do we use?</a:t>
            </a:r>
            <a:endParaRPr lang="en-AU" dirty="0">
              <a:latin typeface="Calibri" panose="020F0502020204030204" pitchFamily="34" charset="0"/>
              <a:ea typeface="Calibri" panose="020F0502020204030204" pitchFamily="34" charset="0"/>
              <a:cs typeface="Times New Roman" panose="02020603050405020304" pitchFamily="18" charset="0"/>
            </a:endParaRPr>
          </a:p>
          <a:p>
            <a:pPr marL="342900" indent="-342900">
              <a:lnSpc>
                <a:spcPct val="107000"/>
              </a:lnSpc>
              <a:buAutoNum type="arabicPeriod" startAt="11"/>
              <a:tabLst>
                <a:tab pos="540385" algn="l"/>
              </a:tabLst>
            </a:pPr>
            <a:r>
              <a:rPr lang="en-AU" b="1" dirty="0">
                <a:latin typeface="Calibri" panose="020F0502020204030204" pitchFamily="34" charset="0"/>
                <a:ea typeface="Calibri" panose="020F0502020204030204" pitchFamily="34" charset="0"/>
                <a:cs typeface="Times New Roman" panose="02020603050405020304" pitchFamily="18" charset="0"/>
              </a:rPr>
              <a:t>What is the value of the statistic and p-value</a:t>
            </a:r>
          </a:p>
          <a:p>
            <a:pPr marL="342900" indent="-342900">
              <a:lnSpc>
                <a:spcPct val="107000"/>
              </a:lnSpc>
              <a:spcAft>
                <a:spcPts val="800"/>
              </a:spcAft>
              <a:buAutoNum type="arabicPeriod" startAt="11"/>
              <a:tabLst>
                <a:tab pos="540385" algn="l"/>
              </a:tabLst>
            </a:pPr>
            <a:r>
              <a:rPr lang="en-AU" dirty="0">
                <a:latin typeface="Calibri" panose="020F0502020204030204" pitchFamily="34" charset="0"/>
                <a:ea typeface="Calibri" panose="020F0502020204030204" pitchFamily="34" charset="0"/>
                <a:cs typeface="Times New Roman" panose="02020603050405020304" pitchFamily="18" charset="0"/>
              </a:rPr>
              <a:t> </a:t>
            </a:r>
            <a:r>
              <a:rPr lang="en-AU" b="1" dirty="0">
                <a:latin typeface="Calibri" panose="020F0502020204030204" pitchFamily="34" charset="0"/>
                <a:ea typeface="Calibri" panose="020F0502020204030204" pitchFamily="34" charset="0"/>
                <a:cs typeface="Times New Roman" panose="02020603050405020304" pitchFamily="18" charset="0"/>
              </a:rPr>
              <a:t>Is the p-value less than (&lt;) .05</a:t>
            </a:r>
            <a:endParaRPr lang="en-AU" dirty="0">
              <a:latin typeface="Calibri" panose="020F0502020204030204" pitchFamily="34" charset="0"/>
              <a:ea typeface="Calibri" panose="020F0502020204030204" pitchFamily="34" charset="0"/>
              <a:cs typeface="Times New Roman" panose="02020603050405020304" pitchFamily="18" charset="0"/>
            </a:endParaRPr>
          </a:p>
        </p:txBody>
      </p:sp>
      <p:sp>
        <p:nvSpPr>
          <p:cNvPr id="16" name="Rectangle 15"/>
          <p:cNvSpPr/>
          <p:nvPr/>
        </p:nvSpPr>
        <p:spPr>
          <a:xfrm>
            <a:off x="364484" y="1799578"/>
            <a:ext cx="3457683" cy="1200329"/>
          </a:xfrm>
          <a:prstGeom prst="rect">
            <a:avLst/>
          </a:prstGeom>
          <a:ln>
            <a:solidFill>
              <a:srgbClr val="00B0F0"/>
            </a:solidFill>
          </a:ln>
        </p:spPr>
        <p:txBody>
          <a:bodyPr wrap="square">
            <a:spAutoFit/>
          </a:bodyPr>
          <a:lstStyle/>
          <a:p>
            <a:pPr>
              <a:tabLst>
                <a:tab pos="540385" algn="l"/>
              </a:tabLst>
            </a:pPr>
            <a:r>
              <a:rPr lang="en-AU" dirty="0">
                <a:latin typeface="Calibri" panose="020F0502020204030204" pitchFamily="34" charset="0"/>
                <a:ea typeface="Calibri" panose="020F0502020204030204" pitchFamily="34" charset="0"/>
                <a:cs typeface="Times New Roman" panose="02020603050405020304" pitchFamily="18" charset="0"/>
              </a:rPr>
              <a:t>13. </a:t>
            </a:r>
            <a:r>
              <a:rPr lang="en-AU" b="1" dirty="0">
                <a:latin typeface="Calibri" panose="020F0502020204030204" pitchFamily="34" charset="0"/>
                <a:ea typeface="Calibri" panose="020F0502020204030204" pitchFamily="34" charset="0"/>
                <a:cs typeface="Times New Roman" panose="02020603050405020304" pitchFamily="18" charset="0"/>
              </a:rPr>
              <a:t>Has the hypothesis been confirmed</a:t>
            </a:r>
            <a:endParaRPr lang="en-AU" dirty="0">
              <a:latin typeface="Calibri" panose="020F0502020204030204" pitchFamily="34" charset="0"/>
              <a:ea typeface="Calibri" panose="020F0502020204030204" pitchFamily="34" charset="0"/>
              <a:cs typeface="Times New Roman" panose="02020603050405020304" pitchFamily="18" charset="0"/>
            </a:endParaRPr>
          </a:p>
          <a:p>
            <a:pPr>
              <a:tabLst>
                <a:tab pos="540385" algn="l"/>
              </a:tabLst>
            </a:pPr>
            <a:r>
              <a:rPr lang="en-AU" dirty="0">
                <a:latin typeface="Calibri" panose="020F0502020204030204" pitchFamily="34" charset="0"/>
                <a:ea typeface="Calibri" panose="020F0502020204030204" pitchFamily="34" charset="0"/>
                <a:cs typeface="Times New Roman" panose="02020603050405020304" pitchFamily="18" charset="0"/>
              </a:rPr>
              <a:t>14. </a:t>
            </a:r>
            <a:r>
              <a:rPr lang="en-AU" b="1" dirty="0">
                <a:latin typeface="Calibri" panose="020F0502020204030204" pitchFamily="34" charset="0"/>
                <a:ea typeface="Calibri" panose="020F0502020204030204" pitchFamily="34" charset="0"/>
                <a:cs typeface="Times New Roman" panose="02020603050405020304" pitchFamily="18" charset="0"/>
              </a:rPr>
              <a:t>What is the answer to the research question</a:t>
            </a:r>
            <a:r>
              <a:rPr lang="en-AU" dirty="0">
                <a:latin typeface="Calibri" panose="020F0502020204030204" pitchFamily="34" charset="0"/>
                <a:ea typeface="Calibri" panose="020F0502020204030204" pitchFamily="34" charset="0"/>
                <a:cs typeface="Times New Roman" panose="02020603050405020304" pitchFamily="18" charset="0"/>
              </a:rPr>
              <a:t>.</a:t>
            </a:r>
          </a:p>
        </p:txBody>
      </p:sp>
      <p:sp>
        <p:nvSpPr>
          <p:cNvPr id="19" name="Rectangle 5"/>
          <p:cNvSpPr txBox="1">
            <a:spLocks noChangeArrowheads="1"/>
          </p:cNvSpPr>
          <p:nvPr/>
        </p:nvSpPr>
        <p:spPr>
          <a:xfrm>
            <a:off x="4407059" y="3753565"/>
            <a:ext cx="3600450" cy="509325"/>
          </a:xfrm>
          <a:prstGeom prst="rect">
            <a:avLst/>
          </a:prstGeom>
        </p:spPr>
        <p:txBody>
          <a:bodyPr/>
          <a:lstStyle>
            <a:lvl1pPr algn="l" defTabSz="914400" rtl="0" eaLnBrk="1" latinLnBrk="0" hangingPunct="1">
              <a:lnSpc>
                <a:spcPct val="90000"/>
              </a:lnSpc>
              <a:spcBef>
                <a:spcPct val="0"/>
              </a:spcBef>
              <a:buNone/>
              <a:defRPr sz="4000" b="1" kern="1200">
                <a:solidFill>
                  <a:srgbClr val="FDBA12"/>
                </a:solidFill>
                <a:latin typeface="Verdana" panose="020B0604030504040204" pitchFamily="34" charset="0"/>
                <a:ea typeface="Verdana" panose="020B0604030504040204" pitchFamily="34" charset="0"/>
                <a:cs typeface="Verdana" panose="020B0604030504040204" pitchFamily="34" charset="0"/>
              </a:defRPr>
            </a:lvl1pPr>
          </a:lstStyle>
          <a:p>
            <a:pPr algn="ctr"/>
            <a:r>
              <a:rPr lang="en-US" altLang="en-US" sz="1600" dirty="0">
                <a:solidFill>
                  <a:srgbClr val="7030A0"/>
                </a:solidFill>
              </a:rPr>
              <a:t>Scientific Method</a:t>
            </a:r>
          </a:p>
        </p:txBody>
      </p:sp>
      <p:cxnSp>
        <p:nvCxnSpPr>
          <p:cNvPr id="22" name="AutoShape 9"/>
          <p:cNvCxnSpPr>
            <a:cxnSpLocks noChangeShapeType="1"/>
          </p:cNvCxnSpPr>
          <p:nvPr/>
        </p:nvCxnSpPr>
        <p:spPr bwMode="auto">
          <a:xfrm flipV="1">
            <a:off x="7006972" y="4577053"/>
            <a:ext cx="1289919" cy="733056"/>
          </a:xfrm>
          <a:prstGeom prst="curvedConnector2">
            <a:avLst/>
          </a:prstGeom>
          <a:noFill/>
          <a:ln w="9525">
            <a:solidFill>
              <a:schemeClr val="tx1"/>
            </a:solidFill>
            <a:round/>
            <a:headEnd type="triangle"/>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 name="AutoShape 9"/>
          <p:cNvCxnSpPr>
            <a:cxnSpLocks noChangeShapeType="1"/>
          </p:cNvCxnSpPr>
          <p:nvPr/>
        </p:nvCxnSpPr>
        <p:spPr bwMode="auto">
          <a:xfrm flipH="1">
            <a:off x="4028227" y="2318029"/>
            <a:ext cx="1289919" cy="733056"/>
          </a:xfrm>
          <a:prstGeom prst="curvedConnector2">
            <a:avLst/>
          </a:prstGeom>
          <a:noFill/>
          <a:ln w="9525">
            <a:solidFill>
              <a:schemeClr val="tx1"/>
            </a:solidFill>
            <a:round/>
            <a:headEnd type="triangle"/>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AutoShape 9"/>
          <p:cNvCxnSpPr>
            <a:cxnSpLocks noChangeShapeType="1"/>
          </p:cNvCxnSpPr>
          <p:nvPr/>
        </p:nvCxnSpPr>
        <p:spPr bwMode="auto">
          <a:xfrm flipH="1" flipV="1">
            <a:off x="4067393" y="4596140"/>
            <a:ext cx="1289919" cy="733056"/>
          </a:xfrm>
          <a:prstGeom prst="curvedConnector2">
            <a:avLst/>
          </a:prstGeom>
          <a:noFill/>
          <a:ln w="9525">
            <a:solidFill>
              <a:schemeClr val="tx1"/>
            </a:solidFill>
            <a:round/>
            <a:headEnd type="none"/>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221405395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7151078" y="2039810"/>
            <a:ext cx="4695092" cy="3693319"/>
          </a:xfrm>
          <a:prstGeom prst="rect">
            <a:avLst/>
          </a:prstGeom>
          <a:noFill/>
        </p:spPr>
        <p:txBody>
          <a:bodyPr wrap="square" rtlCol="0">
            <a:spAutoFit/>
          </a:bodyPr>
          <a:lstStyle/>
          <a:p>
            <a:r>
              <a:rPr lang="en-AU" sz="2400" dirty="0"/>
              <a:t>Experiments typically evaluate hypotheses with reference to the mean (average) of sets of scores rather than the scores themselves</a:t>
            </a:r>
          </a:p>
          <a:p>
            <a:endParaRPr lang="en-AU" sz="2400" dirty="0"/>
          </a:p>
          <a:p>
            <a:r>
              <a:rPr lang="en-AU" sz="2400" dirty="0"/>
              <a:t>Correlational designs involve the scores themselves.</a:t>
            </a:r>
          </a:p>
          <a:p>
            <a:endParaRPr lang="en-AU" dirty="0"/>
          </a:p>
        </p:txBody>
      </p:sp>
      <p:sp>
        <p:nvSpPr>
          <p:cNvPr id="7" name="TextBox 6"/>
          <p:cNvSpPr txBox="1"/>
          <p:nvPr/>
        </p:nvSpPr>
        <p:spPr>
          <a:xfrm>
            <a:off x="4466492" y="439616"/>
            <a:ext cx="2135521" cy="523220"/>
          </a:xfrm>
          <a:prstGeom prst="rect">
            <a:avLst/>
          </a:prstGeom>
          <a:noFill/>
        </p:spPr>
        <p:txBody>
          <a:bodyPr wrap="none" rtlCol="0">
            <a:spAutoFit/>
          </a:bodyPr>
          <a:lstStyle/>
          <a:p>
            <a:r>
              <a:rPr lang="en-AU" sz="2800" dirty="0">
                <a:solidFill>
                  <a:srgbClr val="FFC000"/>
                </a:solidFill>
              </a:rPr>
              <a:t>Some data</a:t>
            </a:r>
          </a:p>
        </p:txBody>
      </p:sp>
      <p:graphicFrame>
        <p:nvGraphicFramePr>
          <p:cNvPr id="2" name="Table 1"/>
          <p:cNvGraphicFramePr>
            <a:graphicFrameLocks noGrp="1"/>
          </p:cNvGraphicFramePr>
          <p:nvPr>
            <p:extLst>
              <p:ext uri="{D42A27DB-BD31-4B8C-83A1-F6EECF244321}">
                <p14:modId xmlns:p14="http://schemas.microsoft.com/office/powerpoint/2010/main" val="1576170056"/>
              </p:ext>
            </p:extLst>
          </p:nvPr>
        </p:nvGraphicFramePr>
        <p:xfrm>
          <a:off x="3032760" y="1391285"/>
          <a:ext cx="3150870" cy="3130222"/>
        </p:xfrm>
        <a:graphic>
          <a:graphicData uri="http://schemas.openxmlformats.org/drawingml/2006/table">
            <a:tbl>
              <a:tblPr>
                <a:tableStyleId>{5C22544A-7EE6-4342-B048-85BDC9FD1C3A}</a:tableStyleId>
              </a:tblPr>
              <a:tblGrid>
                <a:gridCol w="1480552">
                  <a:extLst>
                    <a:ext uri="{9D8B030D-6E8A-4147-A177-3AD203B41FA5}">
                      <a16:colId xmlns:a16="http://schemas.microsoft.com/office/drawing/2014/main" val="1928540282"/>
                    </a:ext>
                  </a:extLst>
                </a:gridCol>
                <a:gridCol w="1670318">
                  <a:extLst>
                    <a:ext uri="{9D8B030D-6E8A-4147-A177-3AD203B41FA5}">
                      <a16:colId xmlns:a16="http://schemas.microsoft.com/office/drawing/2014/main" val="4012170661"/>
                    </a:ext>
                  </a:extLst>
                </a:gridCol>
              </a:tblGrid>
              <a:tr h="301297">
                <a:tc>
                  <a:txBody>
                    <a:bodyPr/>
                    <a:lstStyle/>
                    <a:p>
                      <a:pPr algn="ctr" fontAlgn="b"/>
                      <a:r>
                        <a:rPr lang="en-AU" sz="1400" u="none" strike="noStrike" dirty="0">
                          <a:effectLst/>
                        </a:rPr>
                        <a:t>Horror</a:t>
                      </a:r>
                      <a:endParaRPr lang="en-AU" sz="14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b"/>
                      <a:r>
                        <a:rPr lang="en-AU" sz="1400" b="0" i="0" u="none" strike="noStrike" dirty="0">
                          <a:solidFill>
                            <a:schemeClr val="dk1"/>
                          </a:solidFill>
                          <a:effectLst/>
                          <a:latin typeface="+mn-lt"/>
                        </a:rPr>
                        <a:t>Informative</a:t>
                      </a:r>
                      <a:endParaRPr lang="en-AU" sz="1400" b="0" i="0" u="none" strike="noStrike" dirty="0">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2719536909"/>
                  </a:ext>
                </a:extLst>
              </a:tr>
              <a:tr h="243412">
                <a:tc>
                  <a:txBody>
                    <a:bodyPr/>
                    <a:lstStyle/>
                    <a:p>
                      <a:pPr algn="ctr" fontAlgn="b"/>
                      <a:r>
                        <a:rPr lang="en-AU" sz="2000" b="0" i="0" u="none" strike="noStrike" dirty="0">
                          <a:solidFill>
                            <a:srgbClr val="000000"/>
                          </a:solidFill>
                          <a:effectLst/>
                          <a:latin typeface="Calibri" panose="020F0502020204030204" pitchFamily="34" charset="0"/>
                        </a:rPr>
                        <a:t>85</a:t>
                      </a:r>
                    </a:p>
                  </a:txBody>
                  <a:tcPr marL="9525" marR="9525" marT="9525" marB="0" anchor="b"/>
                </a:tc>
                <a:tc>
                  <a:txBody>
                    <a:bodyPr/>
                    <a:lstStyle/>
                    <a:p>
                      <a:pPr algn="ctr" fontAlgn="b"/>
                      <a:r>
                        <a:rPr lang="en-AU" sz="2000" b="0" i="0" u="none" strike="noStrike">
                          <a:solidFill>
                            <a:srgbClr val="000000"/>
                          </a:solidFill>
                          <a:effectLst/>
                          <a:latin typeface="Calibri" panose="020F0502020204030204" pitchFamily="34" charset="0"/>
                        </a:rPr>
                        <a:t>83</a:t>
                      </a:r>
                    </a:p>
                  </a:txBody>
                  <a:tcPr marL="9525" marR="9525" marT="9525" marB="0" anchor="b"/>
                </a:tc>
                <a:extLst>
                  <a:ext uri="{0D108BD9-81ED-4DB2-BD59-A6C34878D82A}">
                    <a16:rowId xmlns:a16="http://schemas.microsoft.com/office/drawing/2014/main" val="3266507991"/>
                  </a:ext>
                </a:extLst>
              </a:tr>
              <a:tr h="243412">
                <a:tc>
                  <a:txBody>
                    <a:bodyPr/>
                    <a:lstStyle/>
                    <a:p>
                      <a:pPr algn="ctr" fontAlgn="b"/>
                      <a:r>
                        <a:rPr lang="en-AU" sz="2000" b="0" i="0" u="none" strike="noStrike" dirty="0">
                          <a:solidFill>
                            <a:srgbClr val="000000"/>
                          </a:solidFill>
                          <a:effectLst/>
                          <a:latin typeface="Calibri" panose="020F0502020204030204" pitchFamily="34" charset="0"/>
                        </a:rPr>
                        <a:t>59</a:t>
                      </a:r>
                    </a:p>
                  </a:txBody>
                  <a:tcPr marL="9525" marR="9525" marT="9525" marB="0" anchor="b"/>
                </a:tc>
                <a:tc>
                  <a:txBody>
                    <a:bodyPr/>
                    <a:lstStyle/>
                    <a:p>
                      <a:pPr algn="ctr" fontAlgn="b"/>
                      <a:r>
                        <a:rPr lang="en-AU" sz="2000" b="0" i="0" u="none" strike="noStrike" dirty="0">
                          <a:solidFill>
                            <a:srgbClr val="000000"/>
                          </a:solidFill>
                          <a:effectLst/>
                          <a:latin typeface="Calibri" panose="020F0502020204030204" pitchFamily="34" charset="0"/>
                        </a:rPr>
                        <a:t>61</a:t>
                      </a:r>
                    </a:p>
                  </a:txBody>
                  <a:tcPr marL="9525" marR="9525" marT="9525" marB="0" anchor="b"/>
                </a:tc>
                <a:extLst>
                  <a:ext uri="{0D108BD9-81ED-4DB2-BD59-A6C34878D82A}">
                    <a16:rowId xmlns:a16="http://schemas.microsoft.com/office/drawing/2014/main" val="2537919909"/>
                  </a:ext>
                </a:extLst>
              </a:tr>
              <a:tr h="243412">
                <a:tc>
                  <a:txBody>
                    <a:bodyPr/>
                    <a:lstStyle/>
                    <a:p>
                      <a:pPr algn="ctr" fontAlgn="b"/>
                      <a:r>
                        <a:rPr lang="en-AU" sz="2000" b="0" i="0" u="none" strike="noStrike">
                          <a:solidFill>
                            <a:srgbClr val="000000"/>
                          </a:solidFill>
                          <a:effectLst/>
                          <a:latin typeface="Calibri" panose="020F0502020204030204" pitchFamily="34" charset="0"/>
                        </a:rPr>
                        <a:t>86</a:t>
                      </a:r>
                    </a:p>
                  </a:txBody>
                  <a:tcPr marL="9525" marR="9525" marT="9525" marB="0" anchor="b"/>
                </a:tc>
                <a:tc>
                  <a:txBody>
                    <a:bodyPr/>
                    <a:lstStyle/>
                    <a:p>
                      <a:pPr algn="ctr" fontAlgn="b"/>
                      <a:r>
                        <a:rPr lang="en-AU" sz="2000" b="0" i="0" u="none" strike="noStrike" dirty="0">
                          <a:solidFill>
                            <a:srgbClr val="000000"/>
                          </a:solidFill>
                          <a:effectLst/>
                          <a:latin typeface="Calibri" panose="020F0502020204030204" pitchFamily="34" charset="0"/>
                        </a:rPr>
                        <a:t>92</a:t>
                      </a:r>
                    </a:p>
                  </a:txBody>
                  <a:tcPr marL="9525" marR="9525" marT="9525" marB="0" anchor="b"/>
                </a:tc>
                <a:extLst>
                  <a:ext uri="{0D108BD9-81ED-4DB2-BD59-A6C34878D82A}">
                    <a16:rowId xmlns:a16="http://schemas.microsoft.com/office/drawing/2014/main" val="3665777939"/>
                  </a:ext>
                </a:extLst>
              </a:tr>
              <a:tr h="243412">
                <a:tc>
                  <a:txBody>
                    <a:bodyPr/>
                    <a:lstStyle/>
                    <a:p>
                      <a:pPr algn="ctr" fontAlgn="b"/>
                      <a:r>
                        <a:rPr lang="en-AU" sz="2000" b="0" i="0" u="none" strike="noStrike">
                          <a:solidFill>
                            <a:srgbClr val="000000"/>
                          </a:solidFill>
                          <a:effectLst/>
                          <a:latin typeface="Calibri" panose="020F0502020204030204" pitchFamily="34" charset="0"/>
                        </a:rPr>
                        <a:t>62</a:t>
                      </a:r>
                    </a:p>
                  </a:txBody>
                  <a:tcPr marL="9525" marR="9525" marT="9525" marB="0" anchor="b"/>
                </a:tc>
                <a:tc>
                  <a:txBody>
                    <a:bodyPr/>
                    <a:lstStyle/>
                    <a:p>
                      <a:pPr algn="ctr" fontAlgn="b"/>
                      <a:r>
                        <a:rPr lang="en-AU" sz="2000" b="0" i="0" u="none" strike="noStrike" dirty="0">
                          <a:solidFill>
                            <a:srgbClr val="000000"/>
                          </a:solidFill>
                          <a:effectLst/>
                          <a:latin typeface="Calibri" panose="020F0502020204030204" pitchFamily="34" charset="0"/>
                        </a:rPr>
                        <a:t>65</a:t>
                      </a:r>
                    </a:p>
                  </a:txBody>
                  <a:tcPr marL="9525" marR="9525" marT="9525" marB="0" anchor="b"/>
                </a:tc>
                <a:extLst>
                  <a:ext uri="{0D108BD9-81ED-4DB2-BD59-A6C34878D82A}">
                    <a16:rowId xmlns:a16="http://schemas.microsoft.com/office/drawing/2014/main" val="3196332664"/>
                  </a:ext>
                </a:extLst>
              </a:tr>
              <a:tr h="243412">
                <a:tc>
                  <a:txBody>
                    <a:bodyPr/>
                    <a:lstStyle/>
                    <a:p>
                      <a:pPr algn="ctr" fontAlgn="b"/>
                      <a:r>
                        <a:rPr lang="en-AU" sz="2000" b="0" i="0" u="none" strike="noStrike">
                          <a:solidFill>
                            <a:srgbClr val="000000"/>
                          </a:solidFill>
                          <a:effectLst/>
                          <a:latin typeface="Calibri" panose="020F0502020204030204" pitchFamily="34" charset="0"/>
                        </a:rPr>
                        <a:t>71</a:t>
                      </a:r>
                    </a:p>
                  </a:txBody>
                  <a:tcPr marL="9525" marR="9525" marT="9525" marB="0" anchor="b"/>
                </a:tc>
                <a:tc>
                  <a:txBody>
                    <a:bodyPr/>
                    <a:lstStyle/>
                    <a:p>
                      <a:pPr algn="ctr" fontAlgn="b"/>
                      <a:r>
                        <a:rPr lang="en-AU" sz="2000" b="0" i="0" u="none" strike="noStrike" dirty="0">
                          <a:solidFill>
                            <a:srgbClr val="000000"/>
                          </a:solidFill>
                          <a:effectLst/>
                          <a:latin typeface="Calibri" panose="020F0502020204030204" pitchFamily="34" charset="0"/>
                        </a:rPr>
                        <a:t>73</a:t>
                      </a:r>
                    </a:p>
                  </a:txBody>
                  <a:tcPr marL="9525" marR="9525" marT="9525" marB="0" anchor="b"/>
                </a:tc>
                <a:extLst>
                  <a:ext uri="{0D108BD9-81ED-4DB2-BD59-A6C34878D82A}">
                    <a16:rowId xmlns:a16="http://schemas.microsoft.com/office/drawing/2014/main" val="3824988120"/>
                  </a:ext>
                </a:extLst>
              </a:tr>
              <a:tr h="243412">
                <a:tc>
                  <a:txBody>
                    <a:bodyPr/>
                    <a:lstStyle/>
                    <a:p>
                      <a:pPr algn="ctr" fontAlgn="b"/>
                      <a:r>
                        <a:rPr lang="en-AU" sz="2000" b="0" i="0" u="none" strike="noStrike">
                          <a:solidFill>
                            <a:srgbClr val="000000"/>
                          </a:solidFill>
                          <a:effectLst/>
                          <a:latin typeface="Calibri" panose="020F0502020204030204" pitchFamily="34" charset="0"/>
                        </a:rPr>
                        <a:t>55</a:t>
                      </a:r>
                    </a:p>
                  </a:txBody>
                  <a:tcPr marL="9525" marR="9525" marT="9525" marB="0" anchor="b"/>
                </a:tc>
                <a:tc>
                  <a:txBody>
                    <a:bodyPr/>
                    <a:lstStyle/>
                    <a:p>
                      <a:pPr algn="ctr" fontAlgn="b"/>
                      <a:r>
                        <a:rPr lang="en-AU" sz="2000" b="0" i="0" u="none" strike="noStrike" dirty="0">
                          <a:solidFill>
                            <a:srgbClr val="000000"/>
                          </a:solidFill>
                          <a:effectLst/>
                          <a:latin typeface="Calibri" panose="020F0502020204030204" pitchFamily="34" charset="0"/>
                        </a:rPr>
                        <a:t>55</a:t>
                      </a:r>
                    </a:p>
                  </a:txBody>
                  <a:tcPr marL="9525" marR="9525" marT="9525" marB="0" anchor="b"/>
                </a:tc>
                <a:extLst>
                  <a:ext uri="{0D108BD9-81ED-4DB2-BD59-A6C34878D82A}">
                    <a16:rowId xmlns:a16="http://schemas.microsoft.com/office/drawing/2014/main" val="1656027500"/>
                  </a:ext>
                </a:extLst>
              </a:tr>
              <a:tr h="243412">
                <a:tc>
                  <a:txBody>
                    <a:bodyPr/>
                    <a:lstStyle/>
                    <a:p>
                      <a:pPr algn="ctr" fontAlgn="b"/>
                      <a:r>
                        <a:rPr lang="en-AU" sz="2000" b="0" i="0" u="none" strike="noStrike">
                          <a:solidFill>
                            <a:srgbClr val="000000"/>
                          </a:solidFill>
                          <a:effectLst/>
                          <a:latin typeface="Calibri" panose="020F0502020204030204" pitchFamily="34" charset="0"/>
                        </a:rPr>
                        <a:t>69</a:t>
                      </a:r>
                    </a:p>
                  </a:txBody>
                  <a:tcPr marL="9525" marR="9525" marT="9525" marB="0" anchor="b"/>
                </a:tc>
                <a:tc>
                  <a:txBody>
                    <a:bodyPr/>
                    <a:lstStyle/>
                    <a:p>
                      <a:pPr algn="ctr" fontAlgn="b"/>
                      <a:r>
                        <a:rPr lang="en-AU" sz="2000" b="0" i="0" u="none" strike="noStrike" dirty="0">
                          <a:solidFill>
                            <a:srgbClr val="000000"/>
                          </a:solidFill>
                          <a:effectLst/>
                          <a:latin typeface="Calibri" panose="020F0502020204030204" pitchFamily="34" charset="0"/>
                        </a:rPr>
                        <a:t>75</a:t>
                      </a:r>
                    </a:p>
                  </a:txBody>
                  <a:tcPr marL="9525" marR="9525" marT="9525" marB="0" anchor="b"/>
                </a:tc>
                <a:extLst>
                  <a:ext uri="{0D108BD9-81ED-4DB2-BD59-A6C34878D82A}">
                    <a16:rowId xmlns:a16="http://schemas.microsoft.com/office/drawing/2014/main" val="4121934239"/>
                  </a:ext>
                </a:extLst>
              </a:tr>
              <a:tr h="243412">
                <a:tc>
                  <a:txBody>
                    <a:bodyPr/>
                    <a:lstStyle/>
                    <a:p>
                      <a:pPr algn="ctr" fontAlgn="b"/>
                      <a:r>
                        <a:rPr lang="en-AU" sz="2000" b="0" i="0" u="none" strike="noStrike">
                          <a:solidFill>
                            <a:srgbClr val="000000"/>
                          </a:solidFill>
                          <a:effectLst/>
                          <a:latin typeface="Calibri" panose="020F0502020204030204" pitchFamily="34" charset="0"/>
                        </a:rPr>
                        <a:t>71</a:t>
                      </a:r>
                    </a:p>
                  </a:txBody>
                  <a:tcPr marL="9525" marR="9525" marT="9525" marB="0" anchor="b"/>
                </a:tc>
                <a:tc>
                  <a:txBody>
                    <a:bodyPr/>
                    <a:lstStyle/>
                    <a:p>
                      <a:pPr algn="ctr" fontAlgn="b"/>
                      <a:r>
                        <a:rPr lang="en-AU" sz="2000" b="0" i="0" u="none" strike="noStrike" dirty="0">
                          <a:solidFill>
                            <a:srgbClr val="000000"/>
                          </a:solidFill>
                          <a:effectLst/>
                          <a:latin typeface="Calibri" panose="020F0502020204030204" pitchFamily="34" charset="0"/>
                        </a:rPr>
                        <a:t>71</a:t>
                      </a:r>
                    </a:p>
                  </a:txBody>
                  <a:tcPr marL="9525" marR="9525" marT="9525" marB="0" anchor="b"/>
                </a:tc>
                <a:extLst>
                  <a:ext uri="{0D108BD9-81ED-4DB2-BD59-A6C34878D82A}">
                    <a16:rowId xmlns:a16="http://schemas.microsoft.com/office/drawing/2014/main" val="723722185"/>
                  </a:ext>
                </a:extLst>
              </a:tr>
              <a:tr h="243412">
                <a:tc>
                  <a:txBody>
                    <a:bodyPr/>
                    <a:lstStyle/>
                    <a:p>
                      <a:pPr algn="ctr" fontAlgn="b"/>
                      <a:r>
                        <a:rPr lang="en-AU" sz="2000" b="0" i="0" u="none" strike="noStrike" dirty="0">
                          <a:solidFill>
                            <a:srgbClr val="000000"/>
                          </a:solidFill>
                          <a:effectLst/>
                          <a:latin typeface="Calibri" panose="020F0502020204030204" pitchFamily="34" charset="0"/>
                        </a:rPr>
                        <a:t>62</a:t>
                      </a:r>
                    </a:p>
                  </a:txBody>
                  <a:tcPr marL="9525" marR="9525" marT="9525" marB="0" anchor="b"/>
                </a:tc>
                <a:tc>
                  <a:txBody>
                    <a:bodyPr/>
                    <a:lstStyle/>
                    <a:p>
                      <a:pPr algn="ctr" fontAlgn="b"/>
                      <a:r>
                        <a:rPr lang="en-AU" sz="2000" b="0" i="0" u="none" strike="noStrike" dirty="0">
                          <a:solidFill>
                            <a:srgbClr val="000000"/>
                          </a:solidFill>
                          <a:effectLst/>
                          <a:latin typeface="Calibri" panose="020F0502020204030204" pitchFamily="34" charset="0"/>
                        </a:rPr>
                        <a:t>59</a:t>
                      </a:r>
                    </a:p>
                  </a:txBody>
                  <a:tcPr marL="9525" marR="9525" marT="9525" marB="0" anchor="b"/>
                </a:tc>
                <a:extLst>
                  <a:ext uri="{0D108BD9-81ED-4DB2-BD59-A6C34878D82A}">
                    <a16:rowId xmlns:a16="http://schemas.microsoft.com/office/drawing/2014/main" val="1283885003"/>
                  </a:ext>
                </a:extLst>
              </a:tr>
            </a:tbl>
          </a:graphicData>
        </a:graphic>
      </p:graphicFrame>
    </p:spTree>
    <p:extLst>
      <p:ext uri="{BB962C8B-B14F-4D97-AF65-F5344CB8AC3E}">
        <p14:creationId xmlns:p14="http://schemas.microsoft.com/office/powerpoint/2010/main" val="265122326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526215" y="2077051"/>
            <a:ext cx="4220309" cy="3785652"/>
          </a:xfrm>
          <a:prstGeom prst="rect">
            <a:avLst/>
          </a:prstGeom>
        </p:spPr>
        <p:txBody>
          <a:bodyPr wrap="square">
            <a:spAutoFit/>
          </a:bodyPr>
          <a:lstStyle/>
          <a:p>
            <a:r>
              <a:rPr lang="en-AU" sz="2400" dirty="0"/>
              <a:t>Any set of numbers can be described by:</a:t>
            </a:r>
          </a:p>
          <a:p>
            <a:r>
              <a:rPr lang="en-AU" sz="2400" dirty="0"/>
              <a:t>1. A measure of central tendency of which the </a:t>
            </a:r>
            <a:r>
              <a:rPr lang="en-AU" sz="2400" dirty="0">
                <a:solidFill>
                  <a:srgbClr val="7030A0"/>
                </a:solidFill>
              </a:rPr>
              <a:t>mean</a:t>
            </a:r>
            <a:r>
              <a:rPr lang="en-AU" sz="2400" dirty="0"/>
              <a:t> is one</a:t>
            </a:r>
          </a:p>
          <a:p>
            <a:r>
              <a:rPr lang="en-AU" sz="2400" dirty="0"/>
              <a:t>2. A measure of variability (dispersion) of which </a:t>
            </a:r>
            <a:r>
              <a:rPr lang="en-AU" sz="2400" dirty="0">
                <a:solidFill>
                  <a:srgbClr val="7030A0"/>
                </a:solidFill>
              </a:rPr>
              <a:t>standard deviation </a:t>
            </a:r>
            <a:r>
              <a:rPr lang="en-AU" sz="2400" dirty="0"/>
              <a:t>and </a:t>
            </a:r>
            <a:r>
              <a:rPr lang="en-AU" sz="2400" dirty="0">
                <a:solidFill>
                  <a:srgbClr val="7030A0"/>
                </a:solidFill>
              </a:rPr>
              <a:t>standard error of the mean </a:t>
            </a:r>
            <a:r>
              <a:rPr lang="en-AU" sz="2400" dirty="0"/>
              <a:t>are two.</a:t>
            </a:r>
          </a:p>
        </p:txBody>
      </p:sp>
      <p:sp>
        <p:nvSpPr>
          <p:cNvPr id="4" name="TextBox 3"/>
          <p:cNvSpPr txBox="1"/>
          <p:nvPr/>
        </p:nvSpPr>
        <p:spPr>
          <a:xfrm>
            <a:off x="3887910" y="422031"/>
            <a:ext cx="5379999" cy="523220"/>
          </a:xfrm>
          <a:prstGeom prst="rect">
            <a:avLst/>
          </a:prstGeom>
          <a:noFill/>
        </p:spPr>
        <p:txBody>
          <a:bodyPr wrap="none" rtlCol="0">
            <a:spAutoFit/>
          </a:bodyPr>
          <a:lstStyle/>
          <a:p>
            <a:r>
              <a:rPr lang="en-AU" sz="2800" dirty="0">
                <a:solidFill>
                  <a:srgbClr val="FFC000"/>
                </a:solidFill>
              </a:rPr>
              <a:t>Step 1: Summarise the Data</a:t>
            </a:r>
          </a:p>
        </p:txBody>
      </p:sp>
      <p:graphicFrame>
        <p:nvGraphicFramePr>
          <p:cNvPr id="3" name="Table 2"/>
          <p:cNvGraphicFramePr>
            <a:graphicFrameLocks noGrp="1"/>
          </p:cNvGraphicFramePr>
          <p:nvPr>
            <p:extLst>
              <p:ext uri="{D42A27DB-BD31-4B8C-83A1-F6EECF244321}">
                <p14:modId xmlns:p14="http://schemas.microsoft.com/office/powerpoint/2010/main" val="4118070554"/>
              </p:ext>
            </p:extLst>
          </p:nvPr>
        </p:nvGraphicFramePr>
        <p:xfrm>
          <a:off x="2423160" y="1776116"/>
          <a:ext cx="3150870" cy="4387522"/>
        </p:xfrm>
        <a:graphic>
          <a:graphicData uri="http://schemas.openxmlformats.org/drawingml/2006/table">
            <a:tbl>
              <a:tblPr>
                <a:tableStyleId>{5C22544A-7EE6-4342-B048-85BDC9FD1C3A}</a:tableStyleId>
              </a:tblPr>
              <a:tblGrid>
                <a:gridCol w="1007256">
                  <a:extLst>
                    <a:ext uri="{9D8B030D-6E8A-4147-A177-3AD203B41FA5}">
                      <a16:colId xmlns:a16="http://schemas.microsoft.com/office/drawing/2014/main" val="1438613859"/>
                    </a:ext>
                  </a:extLst>
                </a:gridCol>
                <a:gridCol w="1007256">
                  <a:extLst>
                    <a:ext uri="{9D8B030D-6E8A-4147-A177-3AD203B41FA5}">
                      <a16:colId xmlns:a16="http://schemas.microsoft.com/office/drawing/2014/main" val="98695516"/>
                    </a:ext>
                  </a:extLst>
                </a:gridCol>
                <a:gridCol w="1136358">
                  <a:extLst>
                    <a:ext uri="{9D8B030D-6E8A-4147-A177-3AD203B41FA5}">
                      <a16:colId xmlns:a16="http://schemas.microsoft.com/office/drawing/2014/main" val="3368382535"/>
                    </a:ext>
                  </a:extLst>
                </a:gridCol>
              </a:tblGrid>
              <a:tr h="301297">
                <a:tc>
                  <a:txBody>
                    <a:bodyPr/>
                    <a:lstStyle/>
                    <a:p>
                      <a:pPr algn="ctr" fontAlgn="b"/>
                      <a:endParaRPr lang="en-AU" sz="14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b"/>
                      <a:r>
                        <a:rPr lang="en-AU" sz="1400" u="none" strike="noStrike" dirty="0">
                          <a:effectLst/>
                        </a:rPr>
                        <a:t>Horror</a:t>
                      </a:r>
                      <a:endParaRPr lang="en-AU" sz="14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b"/>
                      <a:r>
                        <a:rPr lang="en-AU" sz="1400" b="0" i="0" u="none" strike="noStrike" dirty="0">
                          <a:solidFill>
                            <a:schemeClr val="dk1"/>
                          </a:solidFill>
                          <a:effectLst/>
                          <a:latin typeface="+mn-lt"/>
                        </a:rPr>
                        <a:t>Informative</a:t>
                      </a:r>
                      <a:endParaRPr lang="en-AU" sz="1400" b="0" i="0" u="none" strike="noStrike" dirty="0">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3543832246"/>
                  </a:ext>
                </a:extLst>
              </a:tr>
              <a:tr h="243412">
                <a:tc>
                  <a:txBody>
                    <a:bodyPr/>
                    <a:lstStyle/>
                    <a:p>
                      <a:pPr algn="ctr" fontAlgn="b"/>
                      <a:endParaRPr lang="en-AU"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AU" sz="2000" b="0" i="0" u="none" strike="noStrike" dirty="0">
                          <a:solidFill>
                            <a:srgbClr val="000000"/>
                          </a:solidFill>
                          <a:effectLst/>
                          <a:latin typeface="Calibri" panose="020F0502020204030204" pitchFamily="34" charset="0"/>
                        </a:rPr>
                        <a:t>85</a:t>
                      </a:r>
                    </a:p>
                  </a:txBody>
                  <a:tcPr marL="9525" marR="9525" marT="9525" marB="0" anchor="b"/>
                </a:tc>
                <a:tc>
                  <a:txBody>
                    <a:bodyPr/>
                    <a:lstStyle/>
                    <a:p>
                      <a:pPr algn="ctr" fontAlgn="b"/>
                      <a:r>
                        <a:rPr lang="en-AU" sz="2000" b="0" i="0" u="none" strike="noStrike">
                          <a:solidFill>
                            <a:srgbClr val="000000"/>
                          </a:solidFill>
                          <a:effectLst/>
                          <a:latin typeface="Calibri" panose="020F0502020204030204" pitchFamily="34" charset="0"/>
                        </a:rPr>
                        <a:t>83</a:t>
                      </a:r>
                    </a:p>
                  </a:txBody>
                  <a:tcPr marL="9525" marR="9525" marT="9525" marB="0" anchor="b"/>
                </a:tc>
                <a:extLst>
                  <a:ext uri="{0D108BD9-81ED-4DB2-BD59-A6C34878D82A}">
                    <a16:rowId xmlns:a16="http://schemas.microsoft.com/office/drawing/2014/main" val="4145480359"/>
                  </a:ext>
                </a:extLst>
              </a:tr>
              <a:tr h="243412">
                <a:tc>
                  <a:txBody>
                    <a:bodyPr/>
                    <a:lstStyle/>
                    <a:p>
                      <a:pPr algn="ctr" fontAlgn="b"/>
                      <a:endParaRPr lang="en-AU"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AU" sz="2000" b="0" i="0" u="none" strike="noStrike" dirty="0">
                          <a:solidFill>
                            <a:srgbClr val="000000"/>
                          </a:solidFill>
                          <a:effectLst/>
                          <a:latin typeface="Calibri" panose="020F0502020204030204" pitchFamily="34" charset="0"/>
                        </a:rPr>
                        <a:t>59</a:t>
                      </a:r>
                    </a:p>
                  </a:txBody>
                  <a:tcPr marL="9525" marR="9525" marT="9525" marB="0" anchor="b"/>
                </a:tc>
                <a:tc>
                  <a:txBody>
                    <a:bodyPr/>
                    <a:lstStyle/>
                    <a:p>
                      <a:pPr algn="ctr" fontAlgn="b"/>
                      <a:r>
                        <a:rPr lang="en-AU" sz="2000" b="0" i="0" u="none" strike="noStrike" dirty="0">
                          <a:solidFill>
                            <a:srgbClr val="000000"/>
                          </a:solidFill>
                          <a:effectLst/>
                          <a:latin typeface="Calibri" panose="020F0502020204030204" pitchFamily="34" charset="0"/>
                        </a:rPr>
                        <a:t>61</a:t>
                      </a:r>
                    </a:p>
                  </a:txBody>
                  <a:tcPr marL="9525" marR="9525" marT="9525" marB="0" anchor="b"/>
                </a:tc>
                <a:extLst>
                  <a:ext uri="{0D108BD9-81ED-4DB2-BD59-A6C34878D82A}">
                    <a16:rowId xmlns:a16="http://schemas.microsoft.com/office/drawing/2014/main" val="3201963628"/>
                  </a:ext>
                </a:extLst>
              </a:tr>
              <a:tr h="243412">
                <a:tc>
                  <a:txBody>
                    <a:bodyPr/>
                    <a:lstStyle/>
                    <a:p>
                      <a:pPr algn="ctr" fontAlgn="b"/>
                      <a:endParaRPr lang="en-AU" sz="20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2000" b="0" i="0" u="none" strike="noStrike">
                          <a:solidFill>
                            <a:srgbClr val="000000"/>
                          </a:solidFill>
                          <a:effectLst/>
                          <a:latin typeface="Calibri" panose="020F0502020204030204" pitchFamily="34" charset="0"/>
                        </a:rPr>
                        <a:t>86</a:t>
                      </a:r>
                    </a:p>
                  </a:txBody>
                  <a:tcPr marL="9525" marR="9525" marT="9525" marB="0" anchor="b"/>
                </a:tc>
                <a:tc>
                  <a:txBody>
                    <a:bodyPr/>
                    <a:lstStyle/>
                    <a:p>
                      <a:pPr algn="ctr" fontAlgn="b"/>
                      <a:r>
                        <a:rPr lang="en-AU" sz="2000" b="0" i="0" u="none" strike="noStrike" dirty="0">
                          <a:solidFill>
                            <a:srgbClr val="000000"/>
                          </a:solidFill>
                          <a:effectLst/>
                          <a:latin typeface="Calibri" panose="020F0502020204030204" pitchFamily="34" charset="0"/>
                        </a:rPr>
                        <a:t>92</a:t>
                      </a:r>
                    </a:p>
                  </a:txBody>
                  <a:tcPr marL="9525" marR="9525" marT="9525" marB="0" anchor="b"/>
                </a:tc>
                <a:extLst>
                  <a:ext uri="{0D108BD9-81ED-4DB2-BD59-A6C34878D82A}">
                    <a16:rowId xmlns:a16="http://schemas.microsoft.com/office/drawing/2014/main" val="8196218"/>
                  </a:ext>
                </a:extLst>
              </a:tr>
              <a:tr h="243412">
                <a:tc>
                  <a:txBody>
                    <a:bodyPr/>
                    <a:lstStyle/>
                    <a:p>
                      <a:pPr algn="ctr" fontAlgn="b"/>
                      <a:endParaRPr lang="en-AU" sz="20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2000" b="0" i="0" u="none" strike="noStrike">
                          <a:solidFill>
                            <a:srgbClr val="000000"/>
                          </a:solidFill>
                          <a:effectLst/>
                          <a:latin typeface="Calibri" panose="020F0502020204030204" pitchFamily="34" charset="0"/>
                        </a:rPr>
                        <a:t>62</a:t>
                      </a:r>
                    </a:p>
                  </a:txBody>
                  <a:tcPr marL="9525" marR="9525" marT="9525" marB="0" anchor="b"/>
                </a:tc>
                <a:tc>
                  <a:txBody>
                    <a:bodyPr/>
                    <a:lstStyle/>
                    <a:p>
                      <a:pPr algn="ctr" fontAlgn="b"/>
                      <a:r>
                        <a:rPr lang="en-AU" sz="2000" b="0" i="0" u="none" strike="noStrike" dirty="0">
                          <a:solidFill>
                            <a:srgbClr val="000000"/>
                          </a:solidFill>
                          <a:effectLst/>
                          <a:latin typeface="Calibri" panose="020F0502020204030204" pitchFamily="34" charset="0"/>
                        </a:rPr>
                        <a:t>65</a:t>
                      </a:r>
                    </a:p>
                  </a:txBody>
                  <a:tcPr marL="9525" marR="9525" marT="9525" marB="0" anchor="b"/>
                </a:tc>
                <a:extLst>
                  <a:ext uri="{0D108BD9-81ED-4DB2-BD59-A6C34878D82A}">
                    <a16:rowId xmlns:a16="http://schemas.microsoft.com/office/drawing/2014/main" val="1562210126"/>
                  </a:ext>
                </a:extLst>
              </a:tr>
              <a:tr h="243412">
                <a:tc>
                  <a:txBody>
                    <a:bodyPr/>
                    <a:lstStyle/>
                    <a:p>
                      <a:pPr algn="ctr" fontAlgn="b"/>
                      <a:endParaRPr lang="en-AU" sz="20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2000" b="0" i="0" u="none" strike="noStrike">
                          <a:solidFill>
                            <a:srgbClr val="000000"/>
                          </a:solidFill>
                          <a:effectLst/>
                          <a:latin typeface="Calibri" panose="020F0502020204030204" pitchFamily="34" charset="0"/>
                        </a:rPr>
                        <a:t>71</a:t>
                      </a:r>
                    </a:p>
                  </a:txBody>
                  <a:tcPr marL="9525" marR="9525" marT="9525" marB="0" anchor="b"/>
                </a:tc>
                <a:tc>
                  <a:txBody>
                    <a:bodyPr/>
                    <a:lstStyle/>
                    <a:p>
                      <a:pPr algn="ctr" fontAlgn="b"/>
                      <a:r>
                        <a:rPr lang="en-AU" sz="2000" b="0" i="0" u="none" strike="noStrike" dirty="0">
                          <a:solidFill>
                            <a:srgbClr val="000000"/>
                          </a:solidFill>
                          <a:effectLst/>
                          <a:latin typeface="Calibri" panose="020F0502020204030204" pitchFamily="34" charset="0"/>
                        </a:rPr>
                        <a:t>73</a:t>
                      </a:r>
                    </a:p>
                  </a:txBody>
                  <a:tcPr marL="9525" marR="9525" marT="9525" marB="0" anchor="b"/>
                </a:tc>
                <a:extLst>
                  <a:ext uri="{0D108BD9-81ED-4DB2-BD59-A6C34878D82A}">
                    <a16:rowId xmlns:a16="http://schemas.microsoft.com/office/drawing/2014/main" val="892095554"/>
                  </a:ext>
                </a:extLst>
              </a:tr>
              <a:tr h="243412">
                <a:tc>
                  <a:txBody>
                    <a:bodyPr/>
                    <a:lstStyle/>
                    <a:p>
                      <a:pPr algn="ctr" fontAlgn="b"/>
                      <a:endParaRPr lang="en-AU" sz="20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2000" b="0" i="0" u="none" strike="noStrike">
                          <a:solidFill>
                            <a:srgbClr val="000000"/>
                          </a:solidFill>
                          <a:effectLst/>
                          <a:latin typeface="Calibri" panose="020F0502020204030204" pitchFamily="34" charset="0"/>
                        </a:rPr>
                        <a:t>55</a:t>
                      </a:r>
                    </a:p>
                  </a:txBody>
                  <a:tcPr marL="9525" marR="9525" marT="9525" marB="0" anchor="b"/>
                </a:tc>
                <a:tc>
                  <a:txBody>
                    <a:bodyPr/>
                    <a:lstStyle/>
                    <a:p>
                      <a:pPr algn="ctr" fontAlgn="b"/>
                      <a:r>
                        <a:rPr lang="en-AU" sz="2000" b="0" i="0" u="none" strike="noStrike" dirty="0">
                          <a:solidFill>
                            <a:srgbClr val="000000"/>
                          </a:solidFill>
                          <a:effectLst/>
                          <a:latin typeface="Calibri" panose="020F0502020204030204" pitchFamily="34" charset="0"/>
                        </a:rPr>
                        <a:t>55</a:t>
                      </a:r>
                    </a:p>
                  </a:txBody>
                  <a:tcPr marL="9525" marR="9525" marT="9525" marB="0" anchor="b"/>
                </a:tc>
                <a:extLst>
                  <a:ext uri="{0D108BD9-81ED-4DB2-BD59-A6C34878D82A}">
                    <a16:rowId xmlns:a16="http://schemas.microsoft.com/office/drawing/2014/main" val="3108969595"/>
                  </a:ext>
                </a:extLst>
              </a:tr>
              <a:tr h="243412">
                <a:tc>
                  <a:txBody>
                    <a:bodyPr/>
                    <a:lstStyle/>
                    <a:p>
                      <a:pPr algn="ctr" fontAlgn="b"/>
                      <a:endParaRPr lang="en-AU" sz="20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2000" b="0" i="0" u="none" strike="noStrike">
                          <a:solidFill>
                            <a:srgbClr val="000000"/>
                          </a:solidFill>
                          <a:effectLst/>
                          <a:latin typeface="Calibri" panose="020F0502020204030204" pitchFamily="34" charset="0"/>
                        </a:rPr>
                        <a:t>69</a:t>
                      </a:r>
                    </a:p>
                  </a:txBody>
                  <a:tcPr marL="9525" marR="9525" marT="9525" marB="0" anchor="b"/>
                </a:tc>
                <a:tc>
                  <a:txBody>
                    <a:bodyPr/>
                    <a:lstStyle/>
                    <a:p>
                      <a:pPr algn="ctr" fontAlgn="b"/>
                      <a:r>
                        <a:rPr lang="en-AU" sz="2000" b="0" i="0" u="none" strike="noStrike" dirty="0">
                          <a:solidFill>
                            <a:srgbClr val="000000"/>
                          </a:solidFill>
                          <a:effectLst/>
                          <a:latin typeface="Calibri" panose="020F0502020204030204" pitchFamily="34" charset="0"/>
                        </a:rPr>
                        <a:t>75</a:t>
                      </a:r>
                    </a:p>
                  </a:txBody>
                  <a:tcPr marL="9525" marR="9525" marT="9525" marB="0" anchor="b"/>
                </a:tc>
                <a:extLst>
                  <a:ext uri="{0D108BD9-81ED-4DB2-BD59-A6C34878D82A}">
                    <a16:rowId xmlns:a16="http://schemas.microsoft.com/office/drawing/2014/main" val="1665429882"/>
                  </a:ext>
                </a:extLst>
              </a:tr>
              <a:tr h="243412">
                <a:tc>
                  <a:txBody>
                    <a:bodyPr/>
                    <a:lstStyle/>
                    <a:p>
                      <a:pPr algn="ctr" fontAlgn="b"/>
                      <a:endParaRPr lang="en-AU" sz="20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AU" sz="2000" b="0" i="0" u="none" strike="noStrike">
                          <a:solidFill>
                            <a:srgbClr val="000000"/>
                          </a:solidFill>
                          <a:effectLst/>
                          <a:latin typeface="Calibri" panose="020F0502020204030204" pitchFamily="34" charset="0"/>
                        </a:rPr>
                        <a:t>71</a:t>
                      </a:r>
                    </a:p>
                  </a:txBody>
                  <a:tcPr marL="9525" marR="9525" marT="9525" marB="0" anchor="b"/>
                </a:tc>
                <a:tc>
                  <a:txBody>
                    <a:bodyPr/>
                    <a:lstStyle/>
                    <a:p>
                      <a:pPr algn="ctr" fontAlgn="b"/>
                      <a:r>
                        <a:rPr lang="en-AU" sz="2000" b="0" i="0" u="none" strike="noStrike" dirty="0">
                          <a:solidFill>
                            <a:srgbClr val="000000"/>
                          </a:solidFill>
                          <a:effectLst/>
                          <a:latin typeface="Calibri" panose="020F0502020204030204" pitchFamily="34" charset="0"/>
                        </a:rPr>
                        <a:t>71</a:t>
                      </a:r>
                    </a:p>
                  </a:txBody>
                  <a:tcPr marL="9525" marR="9525" marT="9525" marB="0" anchor="b"/>
                </a:tc>
                <a:extLst>
                  <a:ext uri="{0D108BD9-81ED-4DB2-BD59-A6C34878D82A}">
                    <a16:rowId xmlns:a16="http://schemas.microsoft.com/office/drawing/2014/main" val="3070434430"/>
                  </a:ext>
                </a:extLst>
              </a:tr>
              <a:tr h="243412">
                <a:tc>
                  <a:txBody>
                    <a:bodyPr/>
                    <a:lstStyle/>
                    <a:p>
                      <a:pPr algn="ctr" fontAlgn="b"/>
                      <a:endParaRPr lang="en-AU"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AU" sz="2000" b="0" i="0" u="none" strike="noStrike" dirty="0">
                          <a:solidFill>
                            <a:srgbClr val="000000"/>
                          </a:solidFill>
                          <a:effectLst/>
                          <a:latin typeface="Calibri" panose="020F0502020204030204" pitchFamily="34" charset="0"/>
                        </a:rPr>
                        <a:t>62</a:t>
                      </a:r>
                    </a:p>
                  </a:txBody>
                  <a:tcPr marL="9525" marR="9525" marT="9525" marB="0" anchor="b"/>
                </a:tc>
                <a:tc>
                  <a:txBody>
                    <a:bodyPr/>
                    <a:lstStyle/>
                    <a:p>
                      <a:pPr algn="ctr" fontAlgn="b"/>
                      <a:r>
                        <a:rPr lang="en-AU" sz="2000" b="0" i="0" u="none" strike="noStrike" dirty="0">
                          <a:solidFill>
                            <a:srgbClr val="000000"/>
                          </a:solidFill>
                          <a:effectLst/>
                          <a:latin typeface="Calibri" panose="020F0502020204030204" pitchFamily="34" charset="0"/>
                        </a:rPr>
                        <a:t>59</a:t>
                      </a:r>
                    </a:p>
                  </a:txBody>
                  <a:tcPr marL="9525" marR="9525" marT="9525" marB="0" anchor="b"/>
                </a:tc>
                <a:extLst>
                  <a:ext uri="{0D108BD9-81ED-4DB2-BD59-A6C34878D82A}">
                    <a16:rowId xmlns:a16="http://schemas.microsoft.com/office/drawing/2014/main" val="1938873665"/>
                  </a:ext>
                </a:extLst>
              </a:tr>
              <a:tr h="243412">
                <a:tc>
                  <a:txBody>
                    <a:bodyPr/>
                    <a:lstStyle/>
                    <a:p>
                      <a:pPr algn="ctr" fontAlgn="b"/>
                      <a:endParaRPr lang="en-AU"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endParaRPr lang="en-AU"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endParaRPr lang="en-AU" sz="20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851216303"/>
                  </a:ext>
                </a:extLst>
              </a:tr>
              <a:tr h="243412">
                <a:tc>
                  <a:txBody>
                    <a:bodyPr/>
                    <a:lstStyle/>
                    <a:p>
                      <a:pPr algn="ctr" fontAlgn="b"/>
                      <a:r>
                        <a:rPr lang="en-AU" sz="2000" b="0" i="0" u="none" strike="noStrike" dirty="0">
                          <a:solidFill>
                            <a:srgbClr val="000000"/>
                          </a:solidFill>
                          <a:effectLst/>
                          <a:latin typeface="Calibri" panose="020F0502020204030204" pitchFamily="34" charset="0"/>
                        </a:rPr>
                        <a:t>Mean</a:t>
                      </a:r>
                    </a:p>
                  </a:txBody>
                  <a:tcPr marL="9525" marR="9525" marT="9525" marB="0" anchor="b"/>
                </a:tc>
                <a:tc>
                  <a:txBody>
                    <a:bodyPr/>
                    <a:lstStyle/>
                    <a:p>
                      <a:pPr algn="ctr" fontAlgn="b"/>
                      <a:r>
                        <a:rPr lang="en-AU" sz="1600" b="0" i="0" u="none" strike="noStrike" dirty="0">
                          <a:solidFill>
                            <a:srgbClr val="000000"/>
                          </a:solidFill>
                          <a:effectLst/>
                          <a:latin typeface="Calibri" panose="020F0502020204030204" pitchFamily="34" charset="0"/>
                        </a:rPr>
                        <a:t>68.9</a:t>
                      </a:r>
                    </a:p>
                  </a:txBody>
                  <a:tcPr marL="9525" marR="9525" marT="9525" marB="0" anchor="b"/>
                </a:tc>
                <a:tc>
                  <a:txBody>
                    <a:bodyPr/>
                    <a:lstStyle/>
                    <a:p>
                      <a:pPr algn="ctr" fontAlgn="b"/>
                      <a:r>
                        <a:rPr lang="en-AU" sz="1600" b="0" i="0" u="none" strike="noStrike" dirty="0">
                          <a:solidFill>
                            <a:srgbClr val="000000"/>
                          </a:solidFill>
                          <a:effectLst/>
                          <a:latin typeface="Calibri" panose="020F0502020204030204" pitchFamily="34" charset="0"/>
                        </a:rPr>
                        <a:t>70.4</a:t>
                      </a:r>
                    </a:p>
                  </a:txBody>
                  <a:tcPr marL="9525" marR="9525" marT="9525" marB="0" anchor="b"/>
                </a:tc>
                <a:extLst>
                  <a:ext uri="{0D108BD9-81ED-4DB2-BD59-A6C34878D82A}">
                    <a16:rowId xmlns:a16="http://schemas.microsoft.com/office/drawing/2014/main" val="2046775952"/>
                  </a:ext>
                </a:extLst>
              </a:tr>
              <a:tr h="243412">
                <a:tc>
                  <a:txBody>
                    <a:bodyPr/>
                    <a:lstStyle/>
                    <a:p>
                      <a:pPr algn="ctr" fontAlgn="b"/>
                      <a:r>
                        <a:rPr lang="en-AU" sz="2000" b="0" i="0" u="none" strike="noStrike" dirty="0">
                          <a:solidFill>
                            <a:srgbClr val="000000"/>
                          </a:solidFill>
                          <a:effectLst/>
                          <a:latin typeface="Calibri" panose="020F0502020204030204" pitchFamily="34" charset="0"/>
                        </a:rPr>
                        <a:t>SD</a:t>
                      </a:r>
                    </a:p>
                  </a:txBody>
                  <a:tcPr marL="9525" marR="9525" marT="9525" marB="0" anchor="b"/>
                </a:tc>
                <a:tc>
                  <a:txBody>
                    <a:bodyPr/>
                    <a:lstStyle/>
                    <a:p>
                      <a:pPr algn="ctr" fontAlgn="b"/>
                      <a:r>
                        <a:rPr lang="en-AU" sz="1600" b="0" i="0" u="none" strike="noStrike">
                          <a:solidFill>
                            <a:srgbClr val="000000"/>
                          </a:solidFill>
                          <a:effectLst/>
                          <a:latin typeface="Calibri" panose="020F0502020204030204" pitchFamily="34" charset="0"/>
                        </a:rPr>
                        <a:t>10.9</a:t>
                      </a:r>
                    </a:p>
                  </a:txBody>
                  <a:tcPr marL="9525" marR="9525" marT="9525" marB="0" anchor="b"/>
                </a:tc>
                <a:tc>
                  <a:txBody>
                    <a:bodyPr/>
                    <a:lstStyle/>
                    <a:p>
                      <a:pPr algn="ctr" fontAlgn="b"/>
                      <a:r>
                        <a:rPr lang="en-AU" sz="1600" b="0" i="0" u="none" strike="noStrike" dirty="0">
                          <a:solidFill>
                            <a:srgbClr val="000000"/>
                          </a:solidFill>
                          <a:effectLst/>
                          <a:latin typeface="Calibri" panose="020F0502020204030204" pitchFamily="34" charset="0"/>
                        </a:rPr>
                        <a:t>11.9</a:t>
                      </a:r>
                    </a:p>
                  </a:txBody>
                  <a:tcPr marL="9525" marR="9525" marT="9525" marB="0" anchor="b"/>
                </a:tc>
                <a:extLst>
                  <a:ext uri="{0D108BD9-81ED-4DB2-BD59-A6C34878D82A}">
                    <a16:rowId xmlns:a16="http://schemas.microsoft.com/office/drawing/2014/main" val="2764004602"/>
                  </a:ext>
                </a:extLst>
              </a:tr>
              <a:tr h="243412">
                <a:tc>
                  <a:txBody>
                    <a:bodyPr/>
                    <a:lstStyle/>
                    <a:p>
                      <a:pPr algn="ctr" fontAlgn="b"/>
                      <a:r>
                        <a:rPr lang="en-AU" sz="2000" b="0" i="0" u="none" strike="noStrike" dirty="0">
                          <a:solidFill>
                            <a:srgbClr val="000000"/>
                          </a:solidFill>
                          <a:effectLst/>
                          <a:latin typeface="Calibri" panose="020F0502020204030204" pitchFamily="34" charset="0"/>
                        </a:rPr>
                        <a:t>SEM</a:t>
                      </a:r>
                    </a:p>
                  </a:txBody>
                  <a:tcPr marL="9525" marR="9525" marT="9525" marB="0" anchor="b"/>
                </a:tc>
                <a:tc>
                  <a:txBody>
                    <a:bodyPr/>
                    <a:lstStyle/>
                    <a:p>
                      <a:pPr algn="ctr" fontAlgn="b"/>
                      <a:r>
                        <a:rPr lang="en-AU" sz="1600" b="0" i="0" u="none" strike="noStrike" dirty="0">
                          <a:solidFill>
                            <a:srgbClr val="000000"/>
                          </a:solidFill>
                          <a:effectLst/>
                          <a:latin typeface="Calibri" panose="020F0502020204030204" pitchFamily="34" charset="0"/>
                        </a:rPr>
                        <a:t>3.63</a:t>
                      </a:r>
                    </a:p>
                  </a:txBody>
                  <a:tcPr marL="9525" marR="9525" marT="9525" marB="0" anchor="b"/>
                </a:tc>
                <a:tc>
                  <a:txBody>
                    <a:bodyPr/>
                    <a:lstStyle/>
                    <a:p>
                      <a:pPr algn="ctr" fontAlgn="b"/>
                      <a:r>
                        <a:rPr lang="en-AU" sz="1600" b="0" i="0" u="none" strike="noStrike" dirty="0">
                          <a:solidFill>
                            <a:srgbClr val="000000"/>
                          </a:solidFill>
                          <a:effectLst/>
                          <a:latin typeface="Calibri" panose="020F0502020204030204" pitchFamily="34" charset="0"/>
                        </a:rPr>
                        <a:t>3.98</a:t>
                      </a:r>
                    </a:p>
                  </a:txBody>
                  <a:tcPr marL="9525" marR="9525" marT="9525" marB="0" anchor="b"/>
                </a:tc>
                <a:extLst>
                  <a:ext uri="{0D108BD9-81ED-4DB2-BD59-A6C34878D82A}">
                    <a16:rowId xmlns:a16="http://schemas.microsoft.com/office/drawing/2014/main" val="2012634140"/>
                  </a:ext>
                </a:extLst>
              </a:tr>
            </a:tbl>
          </a:graphicData>
        </a:graphic>
      </p:graphicFrame>
    </p:spTree>
    <p:extLst>
      <p:ext uri="{BB962C8B-B14F-4D97-AF65-F5344CB8AC3E}">
        <p14:creationId xmlns:p14="http://schemas.microsoft.com/office/powerpoint/2010/main" val="371965542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887910" y="422031"/>
            <a:ext cx="4887877" cy="954107"/>
          </a:xfrm>
          <a:prstGeom prst="rect">
            <a:avLst/>
          </a:prstGeom>
          <a:noFill/>
        </p:spPr>
        <p:txBody>
          <a:bodyPr wrap="none" rtlCol="0">
            <a:spAutoFit/>
          </a:bodyPr>
          <a:lstStyle/>
          <a:p>
            <a:r>
              <a:rPr lang="en-AU" sz="2800" dirty="0">
                <a:solidFill>
                  <a:srgbClr val="FFC000"/>
                </a:solidFill>
              </a:rPr>
              <a:t>Step 2: Present Summary</a:t>
            </a:r>
          </a:p>
          <a:p>
            <a:r>
              <a:rPr lang="en-AU" sz="2800" dirty="0">
                <a:solidFill>
                  <a:srgbClr val="FFC000"/>
                </a:solidFill>
              </a:rPr>
              <a:t>Graphs and Tables</a:t>
            </a:r>
          </a:p>
        </p:txBody>
      </p:sp>
      <p:sp>
        <p:nvSpPr>
          <p:cNvPr id="3" name="TextBox 2"/>
          <p:cNvSpPr txBox="1"/>
          <p:nvPr/>
        </p:nvSpPr>
        <p:spPr>
          <a:xfrm>
            <a:off x="1124658" y="1409965"/>
            <a:ext cx="1309782" cy="830997"/>
          </a:xfrm>
          <a:prstGeom prst="rect">
            <a:avLst/>
          </a:prstGeom>
          <a:noFill/>
        </p:spPr>
        <p:txBody>
          <a:bodyPr wrap="none" rtlCol="0">
            <a:spAutoFit/>
          </a:bodyPr>
          <a:lstStyle/>
          <a:p>
            <a:r>
              <a:rPr lang="en-AU" sz="1600" dirty="0"/>
              <a:t>Tables</a:t>
            </a:r>
          </a:p>
          <a:p>
            <a:r>
              <a:rPr lang="en-AU" sz="1600" dirty="0"/>
              <a:t>Design</a:t>
            </a:r>
          </a:p>
          <a:p>
            <a:r>
              <a:rPr lang="en-AU" sz="1600" dirty="0"/>
              <a:t>Formatting</a:t>
            </a:r>
          </a:p>
        </p:txBody>
      </p:sp>
      <p:sp>
        <p:nvSpPr>
          <p:cNvPr id="10" name="TextBox 9"/>
          <p:cNvSpPr txBox="1"/>
          <p:nvPr/>
        </p:nvSpPr>
        <p:spPr>
          <a:xfrm>
            <a:off x="4390446" y="1718807"/>
            <a:ext cx="2914580" cy="2831544"/>
          </a:xfrm>
          <a:prstGeom prst="rect">
            <a:avLst/>
          </a:prstGeom>
          <a:noFill/>
        </p:spPr>
        <p:txBody>
          <a:bodyPr wrap="none" rtlCol="0">
            <a:spAutoFit/>
          </a:bodyPr>
          <a:lstStyle/>
          <a:p>
            <a:r>
              <a:rPr lang="en-AU" sz="1600" dirty="0"/>
              <a:t>Figures</a:t>
            </a:r>
          </a:p>
          <a:p>
            <a:r>
              <a:rPr lang="en-AU" sz="1600" dirty="0"/>
              <a:t>Experiments</a:t>
            </a:r>
          </a:p>
          <a:p>
            <a:pPr marL="285750" indent="-285750">
              <a:buFont typeface="Arial" panose="020B0604020202020204" pitchFamily="34" charset="0"/>
              <a:buChar char="•"/>
            </a:pPr>
            <a:r>
              <a:rPr lang="en-AU" sz="1600" dirty="0"/>
              <a:t>Bar graphs</a:t>
            </a:r>
          </a:p>
          <a:p>
            <a:pPr marL="285750" indent="-285750">
              <a:buFont typeface="Arial" panose="020B0604020202020204" pitchFamily="34" charset="0"/>
              <a:buChar char="•"/>
            </a:pPr>
            <a:r>
              <a:rPr lang="en-AU" sz="1600" dirty="0"/>
              <a:t>Line graphs</a:t>
            </a:r>
          </a:p>
          <a:p>
            <a:r>
              <a:rPr lang="en-AU" sz="1600" dirty="0"/>
              <a:t>Design</a:t>
            </a:r>
          </a:p>
          <a:p>
            <a:r>
              <a:rPr lang="en-AU" sz="1600" dirty="0"/>
              <a:t>Means and Error Bars</a:t>
            </a:r>
          </a:p>
          <a:p>
            <a:endParaRPr lang="en-AU" sz="1600" dirty="0"/>
          </a:p>
          <a:p>
            <a:r>
              <a:rPr lang="en-AU" sz="1600" dirty="0"/>
              <a:t>Correlational Designs</a:t>
            </a:r>
          </a:p>
          <a:p>
            <a:pPr marL="285750" indent="-285750">
              <a:buFont typeface="Arial" panose="020B0604020202020204" pitchFamily="34" charset="0"/>
              <a:buChar char="•"/>
            </a:pPr>
            <a:r>
              <a:rPr lang="en-AU" sz="1600" dirty="0"/>
              <a:t>Scatterplots</a:t>
            </a:r>
          </a:p>
          <a:p>
            <a:r>
              <a:rPr lang="en-AU" sz="1600" dirty="0"/>
              <a:t>Data points and </a:t>
            </a:r>
            <a:r>
              <a:rPr lang="en-AU" sz="1600" dirty="0" err="1"/>
              <a:t>trendlines</a:t>
            </a:r>
            <a:endParaRPr lang="en-AU" sz="1600" dirty="0"/>
          </a:p>
          <a:p>
            <a:r>
              <a:rPr lang="en-AU" sz="1600" dirty="0"/>
              <a:t>(Regression equations)</a:t>
            </a:r>
          </a:p>
        </p:txBody>
      </p:sp>
      <p:graphicFrame>
        <p:nvGraphicFramePr>
          <p:cNvPr id="5" name="Table 4"/>
          <p:cNvGraphicFramePr>
            <a:graphicFrameLocks noGrp="1"/>
          </p:cNvGraphicFramePr>
          <p:nvPr>
            <p:extLst>
              <p:ext uri="{D42A27DB-BD31-4B8C-83A1-F6EECF244321}">
                <p14:modId xmlns:p14="http://schemas.microsoft.com/office/powerpoint/2010/main" val="3255292849"/>
              </p:ext>
            </p:extLst>
          </p:nvPr>
        </p:nvGraphicFramePr>
        <p:xfrm>
          <a:off x="8127999" y="1761724"/>
          <a:ext cx="3329831" cy="2545080"/>
        </p:xfrm>
        <a:graphic>
          <a:graphicData uri="http://schemas.openxmlformats.org/drawingml/2006/table">
            <a:tbl>
              <a:tblPr>
                <a:tableStyleId>{5C22544A-7EE6-4342-B048-85BDC9FD1C3A}</a:tableStyleId>
              </a:tblPr>
              <a:tblGrid>
                <a:gridCol w="949784">
                  <a:extLst>
                    <a:ext uri="{9D8B030D-6E8A-4147-A177-3AD203B41FA5}">
                      <a16:colId xmlns:a16="http://schemas.microsoft.com/office/drawing/2014/main" val="1257627688"/>
                    </a:ext>
                  </a:extLst>
                </a:gridCol>
                <a:gridCol w="949784">
                  <a:extLst>
                    <a:ext uri="{9D8B030D-6E8A-4147-A177-3AD203B41FA5}">
                      <a16:colId xmlns:a16="http://schemas.microsoft.com/office/drawing/2014/main" val="3237295723"/>
                    </a:ext>
                  </a:extLst>
                </a:gridCol>
                <a:gridCol w="1430263">
                  <a:extLst>
                    <a:ext uri="{9D8B030D-6E8A-4147-A177-3AD203B41FA5}">
                      <a16:colId xmlns:a16="http://schemas.microsoft.com/office/drawing/2014/main" val="3866779919"/>
                    </a:ext>
                  </a:extLst>
                </a:gridCol>
              </a:tblGrid>
              <a:tr h="184150">
                <a:tc gridSpan="2">
                  <a:txBody>
                    <a:bodyPr/>
                    <a:lstStyle/>
                    <a:p>
                      <a:pPr algn="l" fontAlgn="b"/>
                      <a:r>
                        <a:rPr lang="en-AU" sz="1100" u="none" strike="noStrike">
                          <a:effectLst/>
                        </a:rPr>
                        <a:t>Scatterplot</a:t>
                      </a:r>
                      <a:endParaRPr lang="en-AU" sz="1100" b="0" i="0" u="none" strike="noStrike">
                        <a:solidFill>
                          <a:srgbClr val="000000"/>
                        </a:solidFill>
                        <a:effectLst/>
                        <a:latin typeface="Verdana" panose="020B0604030504040204" pitchFamily="34" charset="0"/>
                      </a:endParaRPr>
                    </a:p>
                  </a:txBody>
                  <a:tcPr marL="0" marR="0" marT="0" marB="0" anchor="b"/>
                </a:tc>
                <a:tc hMerge="1">
                  <a:txBody>
                    <a:bodyPr/>
                    <a:lstStyle/>
                    <a:p>
                      <a:endParaRPr lang="en-AU"/>
                    </a:p>
                  </a:txBody>
                  <a:tcPr/>
                </a:tc>
                <a:tc>
                  <a:txBody>
                    <a:bodyPr/>
                    <a:lstStyle/>
                    <a:p>
                      <a:pPr algn="l" fontAlgn="b"/>
                      <a:r>
                        <a:rPr lang="en-AU" sz="1100" u="none" strike="noStrike" dirty="0">
                          <a:effectLst/>
                        </a:rPr>
                        <a:t>Bar graph</a:t>
                      </a:r>
                      <a:endParaRPr lang="en-AU" sz="1100" b="0" i="0" u="none" strike="noStrike" dirty="0">
                        <a:solidFill>
                          <a:srgbClr val="000000"/>
                        </a:solidFill>
                        <a:effectLst/>
                        <a:latin typeface="Verdana" panose="020B0604030504040204" pitchFamily="34" charset="0"/>
                      </a:endParaRPr>
                    </a:p>
                  </a:txBody>
                  <a:tcPr marL="0" marR="0" marT="0" marB="0" anchor="b"/>
                </a:tc>
                <a:extLst>
                  <a:ext uri="{0D108BD9-81ED-4DB2-BD59-A6C34878D82A}">
                    <a16:rowId xmlns:a16="http://schemas.microsoft.com/office/drawing/2014/main" val="1980176915"/>
                  </a:ext>
                </a:extLst>
              </a:tr>
              <a:tr h="184150">
                <a:tc gridSpan="2">
                  <a:txBody>
                    <a:bodyPr/>
                    <a:lstStyle/>
                    <a:p>
                      <a:pPr algn="l" fontAlgn="b"/>
                      <a:r>
                        <a:rPr lang="en-AU" sz="1100" u="none" strike="noStrike">
                          <a:effectLst/>
                        </a:rPr>
                        <a:t>Y-axis Values</a:t>
                      </a:r>
                      <a:endParaRPr lang="en-AU" sz="1100" b="0" i="0" u="none" strike="noStrike">
                        <a:solidFill>
                          <a:srgbClr val="000000"/>
                        </a:solidFill>
                        <a:effectLst/>
                        <a:latin typeface="Verdana" panose="020B0604030504040204" pitchFamily="34" charset="0"/>
                      </a:endParaRPr>
                    </a:p>
                  </a:txBody>
                  <a:tcPr marL="0" marR="0" marT="0" marB="0" anchor="b"/>
                </a:tc>
                <a:tc hMerge="1">
                  <a:txBody>
                    <a:bodyPr/>
                    <a:lstStyle/>
                    <a:p>
                      <a:endParaRPr lang="en-AU"/>
                    </a:p>
                  </a:txBody>
                  <a:tcPr/>
                </a:tc>
                <a:tc>
                  <a:txBody>
                    <a:bodyPr/>
                    <a:lstStyle/>
                    <a:p>
                      <a:pPr algn="l" fontAlgn="b"/>
                      <a:r>
                        <a:rPr lang="en-AU" sz="1100" u="none" strike="noStrike">
                          <a:effectLst/>
                        </a:rPr>
                        <a:t>Oneway design</a:t>
                      </a:r>
                      <a:endParaRPr lang="en-AU" sz="1100" b="0" i="0" u="none" strike="noStrike">
                        <a:solidFill>
                          <a:srgbClr val="000000"/>
                        </a:solidFill>
                        <a:effectLst/>
                        <a:latin typeface="Verdana" panose="020B0604030504040204" pitchFamily="34" charset="0"/>
                      </a:endParaRPr>
                    </a:p>
                  </a:txBody>
                  <a:tcPr marL="0" marR="0" marT="0" marB="0" anchor="b"/>
                </a:tc>
                <a:extLst>
                  <a:ext uri="{0D108BD9-81ED-4DB2-BD59-A6C34878D82A}">
                    <a16:rowId xmlns:a16="http://schemas.microsoft.com/office/drawing/2014/main" val="3360866364"/>
                  </a:ext>
                </a:extLst>
              </a:tr>
              <a:tr h="184150">
                <a:tc gridSpan="2">
                  <a:txBody>
                    <a:bodyPr/>
                    <a:lstStyle/>
                    <a:p>
                      <a:pPr algn="l" fontAlgn="b"/>
                      <a:r>
                        <a:rPr lang="en-AU" sz="1100" u="none" strike="noStrike">
                          <a:effectLst/>
                        </a:rPr>
                        <a:t>Y-axis Label</a:t>
                      </a:r>
                      <a:endParaRPr lang="en-AU" sz="1100" b="0" i="0" u="none" strike="noStrike">
                        <a:solidFill>
                          <a:srgbClr val="000000"/>
                        </a:solidFill>
                        <a:effectLst/>
                        <a:latin typeface="Verdana" panose="020B0604030504040204" pitchFamily="34" charset="0"/>
                      </a:endParaRPr>
                    </a:p>
                  </a:txBody>
                  <a:tcPr marL="0" marR="0" marT="0" marB="0" anchor="b"/>
                </a:tc>
                <a:tc hMerge="1">
                  <a:txBody>
                    <a:bodyPr/>
                    <a:lstStyle/>
                    <a:p>
                      <a:endParaRPr lang="en-AU"/>
                    </a:p>
                  </a:txBody>
                  <a:tcPr/>
                </a:tc>
                <a:tc>
                  <a:txBody>
                    <a:bodyPr/>
                    <a:lstStyle/>
                    <a:p>
                      <a:pPr algn="l" fontAlgn="b"/>
                      <a:r>
                        <a:rPr lang="en-AU" sz="1100" u="none" strike="noStrike">
                          <a:effectLst/>
                        </a:rPr>
                        <a:t>Y-axis Values</a:t>
                      </a:r>
                      <a:endParaRPr lang="en-AU" sz="1100" b="0" i="0" u="none" strike="noStrike">
                        <a:solidFill>
                          <a:srgbClr val="000000"/>
                        </a:solidFill>
                        <a:effectLst/>
                        <a:latin typeface="Verdana" panose="020B0604030504040204" pitchFamily="34" charset="0"/>
                      </a:endParaRPr>
                    </a:p>
                  </a:txBody>
                  <a:tcPr marL="0" marR="0" marT="0" marB="0" anchor="b"/>
                </a:tc>
                <a:extLst>
                  <a:ext uri="{0D108BD9-81ED-4DB2-BD59-A6C34878D82A}">
                    <a16:rowId xmlns:a16="http://schemas.microsoft.com/office/drawing/2014/main" val="3324395925"/>
                  </a:ext>
                </a:extLst>
              </a:tr>
              <a:tr h="184150">
                <a:tc gridSpan="2">
                  <a:txBody>
                    <a:bodyPr/>
                    <a:lstStyle/>
                    <a:p>
                      <a:pPr algn="l" fontAlgn="b"/>
                      <a:r>
                        <a:rPr lang="en-AU" sz="1100" u="none" strike="noStrike">
                          <a:effectLst/>
                        </a:rPr>
                        <a:t>Y-axis visible</a:t>
                      </a:r>
                      <a:endParaRPr lang="en-AU" sz="1100" b="0" i="0" u="none" strike="noStrike">
                        <a:solidFill>
                          <a:srgbClr val="000000"/>
                        </a:solidFill>
                        <a:effectLst/>
                        <a:latin typeface="Verdana" panose="020B0604030504040204" pitchFamily="34" charset="0"/>
                      </a:endParaRPr>
                    </a:p>
                  </a:txBody>
                  <a:tcPr marL="0" marR="0" marT="0" marB="0" anchor="b"/>
                </a:tc>
                <a:tc hMerge="1">
                  <a:txBody>
                    <a:bodyPr/>
                    <a:lstStyle/>
                    <a:p>
                      <a:endParaRPr lang="en-AU"/>
                    </a:p>
                  </a:txBody>
                  <a:tcPr/>
                </a:tc>
                <a:tc>
                  <a:txBody>
                    <a:bodyPr/>
                    <a:lstStyle/>
                    <a:p>
                      <a:pPr algn="l" fontAlgn="b"/>
                      <a:r>
                        <a:rPr lang="en-AU" sz="1100" u="none" strike="noStrike">
                          <a:effectLst/>
                        </a:rPr>
                        <a:t>Y-axis Label</a:t>
                      </a:r>
                      <a:endParaRPr lang="en-AU" sz="1100" b="0" i="0" u="none" strike="noStrike">
                        <a:solidFill>
                          <a:srgbClr val="000000"/>
                        </a:solidFill>
                        <a:effectLst/>
                        <a:latin typeface="Verdana" panose="020B0604030504040204" pitchFamily="34" charset="0"/>
                      </a:endParaRPr>
                    </a:p>
                  </a:txBody>
                  <a:tcPr marL="0" marR="0" marT="0" marB="0" anchor="b"/>
                </a:tc>
                <a:extLst>
                  <a:ext uri="{0D108BD9-81ED-4DB2-BD59-A6C34878D82A}">
                    <a16:rowId xmlns:a16="http://schemas.microsoft.com/office/drawing/2014/main" val="223214684"/>
                  </a:ext>
                </a:extLst>
              </a:tr>
              <a:tr h="184150">
                <a:tc gridSpan="2">
                  <a:txBody>
                    <a:bodyPr/>
                    <a:lstStyle/>
                    <a:p>
                      <a:pPr algn="l" fontAlgn="b"/>
                      <a:r>
                        <a:rPr lang="en-AU" sz="1100" u="none" strike="noStrike">
                          <a:effectLst/>
                        </a:rPr>
                        <a:t>X-axis Values</a:t>
                      </a:r>
                      <a:endParaRPr lang="en-AU" sz="1100" b="0" i="0" u="none" strike="noStrike">
                        <a:solidFill>
                          <a:srgbClr val="000000"/>
                        </a:solidFill>
                        <a:effectLst/>
                        <a:latin typeface="Verdana" panose="020B0604030504040204" pitchFamily="34" charset="0"/>
                      </a:endParaRPr>
                    </a:p>
                  </a:txBody>
                  <a:tcPr marL="0" marR="0" marT="0" marB="0" anchor="b"/>
                </a:tc>
                <a:tc hMerge="1">
                  <a:txBody>
                    <a:bodyPr/>
                    <a:lstStyle/>
                    <a:p>
                      <a:endParaRPr lang="en-AU"/>
                    </a:p>
                  </a:txBody>
                  <a:tcPr/>
                </a:tc>
                <a:tc>
                  <a:txBody>
                    <a:bodyPr/>
                    <a:lstStyle/>
                    <a:p>
                      <a:pPr algn="l" fontAlgn="b"/>
                      <a:r>
                        <a:rPr lang="en-AU" sz="1100" u="none" strike="noStrike">
                          <a:effectLst/>
                        </a:rPr>
                        <a:t>Y-axis visible</a:t>
                      </a:r>
                      <a:endParaRPr lang="en-AU" sz="1100" b="0" i="0" u="none" strike="noStrike">
                        <a:solidFill>
                          <a:srgbClr val="000000"/>
                        </a:solidFill>
                        <a:effectLst/>
                        <a:latin typeface="Verdana" panose="020B0604030504040204" pitchFamily="34" charset="0"/>
                      </a:endParaRPr>
                    </a:p>
                  </a:txBody>
                  <a:tcPr marL="0" marR="0" marT="0" marB="0" anchor="b"/>
                </a:tc>
                <a:extLst>
                  <a:ext uri="{0D108BD9-81ED-4DB2-BD59-A6C34878D82A}">
                    <a16:rowId xmlns:a16="http://schemas.microsoft.com/office/drawing/2014/main" val="221854616"/>
                  </a:ext>
                </a:extLst>
              </a:tr>
              <a:tr h="184150">
                <a:tc gridSpan="2">
                  <a:txBody>
                    <a:bodyPr/>
                    <a:lstStyle/>
                    <a:p>
                      <a:pPr algn="l" fontAlgn="b"/>
                      <a:r>
                        <a:rPr lang="en-AU" sz="1100" u="none" strike="noStrike">
                          <a:effectLst/>
                        </a:rPr>
                        <a:t>X-axis Label</a:t>
                      </a:r>
                      <a:endParaRPr lang="en-AU" sz="1100" b="0" i="0" u="none" strike="noStrike">
                        <a:solidFill>
                          <a:srgbClr val="000000"/>
                        </a:solidFill>
                        <a:effectLst/>
                        <a:latin typeface="Verdana" panose="020B0604030504040204" pitchFamily="34" charset="0"/>
                      </a:endParaRPr>
                    </a:p>
                  </a:txBody>
                  <a:tcPr marL="0" marR="0" marT="0" marB="0" anchor="b"/>
                </a:tc>
                <a:tc hMerge="1">
                  <a:txBody>
                    <a:bodyPr/>
                    <a:lstStyle/>
                    <a:p>
                      <a:endParaRPr lang="en-AU"/>
                    </a:p>
                  </a:txBody>
                  <a:tcPr/>
                </a:tc>
                <a:tc>
                  <a:txBody>
                    <a:bodyPr/>
                    <a:lstStyle/>
                    <a:p>
                      <a:pPr algn="l" fontAlgn="b"/>
                      <a:r>
                        <a:rPr lang="en-AU" sz="1100" u="none" strike="noStrike">
                          <a:effectLst/>
                        </a:rPr>
                        <a:t>X-axis Values</a:t>
                      </a:r>
                      <a:endParaRPr lang="en-AU" sz="1100" b="0" i="0" u="none" strike="noStrike">
                        <a:solidFill>
                          <a:srgbClr val="000000"/>
                        </a:solidFill>
                        <a:effectLst/>
                        <a:latin typeface="Verdana" panose="020B0604030504040204" pitchFamily="34" charset="0"/>
                      </a:endParaRPr>
                    </a:p>
                  </a:txBody>
                  <a:tcPr marL="0" marR="0" marT="0" marB="0" anchor="b"/>
                </a:tc>
                <a:extLst>
                  <a:ext uri="{0D108BD9-81ED-4DB2-BD59-A6C34878D82A}">
                    <a16:rowId xmlns:a16="http://schemas.microsoft.com/office/drawing/2014/main" val="2293037856"/>
                  </a:ext>
                </a:extLst>
              </a:tr>
              <a:tr h="184150">
                <a:tc gridSpan="2">
                  <a:txBody>
                    <a:bodyPr/>
                    <a:lstStyle/>
                    <a:p>
                      <a:pPr algn="l" fontAlgn="b"/>
                      <a:r>
                        <a:rPr lang="en-AU" sz="1100" u="none" strike="noStrike">
                          <a:effectLst/>
                        </a:rPr>
                        <a:t>X-axis visible</a:t>
                      </a:r>
                      <a:endParaRPr lang="en-AU" sz="1100" b="0" i="0" u="none" strike="noStrike">
                        <a:solidFill>
                          <a:srgbClr val="000000"/>
                        </a:solidFill>
                        <a:effectLst/>
                        <a:latin typeface="Verdana" panose="020B0604030504040204" pitchFamily="34" charset="0"/>
                      </a:endParaRPr>
                    </a:p>
                  </a:txBody>
                  <a:tcPr marL="0" marR="0" marT="0" marB="0" anchor="b"/>
                </a:tc>
                <a:tc hMerge="1">
                  <a:txBody>
                    <a:bodyPr/>
                    <a:lstStyle/>
                    <a:p>
                      <a:endParaRPr lang="en-AU"/>
                    </a:p>
                  </a:txBody>
                  <a:tcPr/>
                </a:tc>
                <a:tc>
                  <a:txBody>
                    <a:bodyPr/>
                    <a:lstStyle/>
                    <a:p>
                      <a:pPr algn="l" fontAlgn="b"/>
                      <a:r>
                        <a:rPr lang="en-AU" sz="1100" u="none" strike="noStrike">
                          <a:effectLst/>
                        </a:rPr>
                        <a:t>X-axis Label</a:t>
                      </a:r>
                      <a:endParaRPr lang="en-AU" sz="1100" b="0" i="0" u="none" strike="noStrike">
                        <a:solidFill>
                          <a:srgbClr val="000000"/>
                        </a:solidFill>
                        <a:effectLst/>
                        <a:latin typeface="Verdana" panose="020B0604030504040204" pitchFamily="34" charset="0"/>
                      </a:endParaRPr>
                    </a:p>
                  </a:txBody>
                  <a:tcPr marL="0" marR="0" marT="0" marB="0" anchor="b"/>
                </a:tc>
                <a:extLst>
                  <a:ext uri="{0D108BD9-81ED-4DB2-BD59-A6C34878D82A}">
                    <a16:rowId xmlns:a16="http://schemas.microsoft.com/office/drawing/2014/main" val="2979734755"/>
                  </a:ext>
                </a:extLst>
              </a:tr>
              <a:tr h="184150">
                <a:tc gridSpan="2">
                  <a:txBody>
                    <a:bodyPr/>
                    <a:lstStyle/>
                    <a:p>
                      <a:pPr algn="l" fontAlgn="b"/>
                      <a:r>
                        <a:rPr lang="en-AU" sz="1100" u="none" strike="noStrike">
                          <a:effectLst/>
                        </a:rPr>
                        <a:t>Trendline present</a:t>
                      </a:r>
                      <a:endParaRPr lang="en-AU" sz="1100" b="0" i="0" u="none" strike="noStrike">
                        <a:solidFill>
                          <a:srgbClr val="000000"/>
                        </a:solidFill>
                        <a:effectLst/>
                        <a:latin typeface="Verdana" panose="020B0604030504040204" pitchFamily="34" charset="0"/>
                      </a:endParaRPr>
                    </a:p>
                  </a:txBody>
                  <a:tcPr marL="0" marR="0" marT="0" marB="0" anchor="b"/>
                </a:tc>
                <a:tc hMerge="1">
                  <a:txBody>
                    <a:bodyPr/>
                    <a:lstStyle/>
                    <a:p>
                      <a:endParaRPr lang="en-AU"/>
                    </a:p>
                  </a:txBody>
                  <a:tcPr/>
                </a:tc>
                <a:tc>
                  <a:txBody>
                    <a:bodyPr/>
                    <a:lstStyle/>
                    <a:p>
                      <a:pPr algn="l" fontAlgn="b"/>
                      <a:r>
                        <a:rPr lang="en-AU" sz="1100" u="none" strike="noStrike">
                          <a:effectLst/>
                        </a:rPr>
                        <a:t>X-axis visible</a:t>
                      </a:r>
                      <a:endParaRPr lang="en-AU" sz="1100" b="0" i="0" u="none" strike="noStrike">
                        <a:solidFill>
                          <a:srgbClr val="000000"/>
                        </a:solidFill>
                        <a:effectLst/>
                        <a:latin typeface="Verdana" panose="020B0604030504040204" pitchFamily="34" charset="0"/>
                      </a:endParaRPr>
                    </a:p>
                  </a:txBody>
                  <a:tcPr marL="0" marR="0" marT="0" marB="0" anchor="b"/>
                </a:tc>
                <a:extLst>
                  <a:ext uri="{0D108BD9-81ED-4DB2-BD59-A6C34878D82A}">
                    <a16:rowId xmlns:a16="http://schemas.microsoft.com/office/drawing/2014/main" val="298193961"/>
                  </a:ext>
                </a:extLst>
              </a:tr>
              <a:tr h="184150">
                <a:tc gridSpan="2">
                  <a:txBody>
                    <a:bodyPr/>
                    <a:lstStyle/>
                    <a:p>
                      <a:pPr algn="l" fontAlgn="b"/>
                      <a:r>
                        <a:rPr lang="en-AU" sz="1100" u="none" strike="noStrike">
                          <a:effectLst/>
                        </a:rPr>
                        <a:t>Regression Equation</a:t>
                      </a:r>
                      <a:endParaRPr lang="en-AU" sz="1100" b="0" i="0" u="none" strike="noStrike">
                        <a:solidFill>
                          <a:srgbClr val="000000"/>
                        </a:solidFill>
                        <a:effectLst/>
                        <a:latin typeface="Verdana" panose="020B0604030504040204" pitchFamily="34" charset="0"/>
                      </a:endParaRPr>
                    </a:p>
                  </a:txBody>
                  <a:tcPr marL="0" marR="0" marT="0" marB="0" anchor="b"/>
                </a:tc>
                <a:tc hMerge="1">
                  <a:txBody>
                    <a:bodyPr/>
                    <a:lstStyle/>
                    <a:p>
                      <a:endParaRPr lang="en-AU"/>
                    </a:p>
                  </a:txBody>
                  <a:tcPr/>
                </a:tc>
                <a:tc>
                  <a:txBody>
                    <a:bodyPr/>
                    <a:lstStyle/>
                    <a:p>
                      <a:pPr algn="l" fontAlgn="b"/>
                      <a:r>
                        <a:rPr lang="en-AU" sz="1100" u="none" strike="noStrike">
                          <a:effectLst/>
                        </a:rPr>
                        <a:t>Appropriate Legend</a:t>
                      </a:r>
                      <a:endParaRPr lang="en-AU" sz="1100" b="0" i="0" u="none" strike="noStrike">
                        <a:solidFill>
                          <a:srgbClr val="000000"/>
                        </a:solidFill>
                        <a:effectLst/>
                        <a:latin typeface="Verdana" panose="020B0604030504040204" pitchFamily="34" charset="0"/>
                      </a:endParaRPr>
                    </a:p>
                  </a:txBody>
                  <a:tcPr marL="0" marR="0" marT="0" marB="0" anchor="b"/>
                </a:tc>
                <a:extLst>
                  <a:ext uri="{0D108BD9-81ED-4DB2-BD59-A6C34878D82A}">
                    <a16:rowId xmlns:a16="http://schemas.microsoft.com/office/drawing/2014/main" val="982846339"/>
                  </a:ext>
                </a:extLst>
              </a:tr>
              <a:tr h="184150">
                <a:tc gridSpan="2">
                  <a:txBody>
                    <a:bodyPr/>
                    <a:lstStyle/>
                    <a:p>
                      <a:pPr algn="l" fontAlgn="b"/>
                      <a:r>
                        <a:rPr lang="en-AU" sz="1100" u="none" strike="noStrike">
                          <a:effectLst/>
                        </a:rPr>
                        <a:t>No Graph Label</a:t>
                      </a:r>
                      <a:endParaRPr lang="en-AU" sz="1100" b="0" i="0" u="none" strike="noStrike">
                        <a:solidFill>
                          <a:srgbClr val="000000"/>
                        </a:solidFill>
                        <a:effectLst/>
                        <a:latin typeface="Verdana" panose="020B0604030504040204" pitchFamily="34" charset="0"/>
                      </a:endParaRPr>
                    </a:p>
                  </a:txBody>
                  <a:tcPr marL="0" marR="0" marT="0" marB="0" anchor="b"/>
                </a:tc>
                <a:tc hMerge="1">
                  <a:txBody>
                    <a:bodyPr/>
                    <a:lstStyle/>
                    <a:p>
                      <a:endParaRPr lang="en-AU"/>
                    </a:p>
                  </a:txBody>
                  <a:tcPr/>
                </a:tc>
                <a:tc>
                  <a:txBody>
                    <a:bodyPr/>
                    <a:lstStyle/>
                    <a:p>
                      <a:pPr algn="l" fontAlgn="b"/>
                      <a:r>
                        <a:rPr lang="en-AU" sz="1100" u="none" strike="noStrike">
                          <a:effectLst/>
                        </a:rPr>
                        <a:t>Customised Error bars</a:t>
                      </a:r>
                      <a:endParaRPr lang="en-AU" sz="1100" b="0" i="0" u="none" strike="noStrike">
                        <a:solidFill>
                          <a:srgbClr val="000000"/>
                        </a:solidFill>
                        <a:effectLst/>
                        <a:latin typeface="Verdana" panose="020B0604030504040204" pitchFamily="34" charset="0"/>
                      </a:endParaRPr>
                    </a:p>
                  </a:txBody>
                  <a:tcPr marL="0" marR="0" marT="0" marB="0" anchor="b"/>
                </a:tc>
                <a:extLst>
                  <a:ext uri="{0D108BD9-81ED-4DB2-BD59-A6C34878D82A}">
                    <a16:rowId xmlns:a16="http://schemas.microsoft.com/office/drawing/2014/main" val="1226590217"/>
                  </a:ext>
                </a:extLst>
              </a:tr>
              <a:tr h="184150">
                <a:tc gridSpan="2">
                  <a:txBody>
                    <a:bodyPr/>
                    <a:lstStyle/>
                    <a:p>
                      <a:pPr algn="l" fontAlgn="b"/>
                      <a:r>
                        <a:rPr lang="en-AU" sz="1100" u="none" strike="noStrike">
                          <a:effectLst/>
                        </a:rPr>
                        <a:t>No grid lines</a:t>
                      </a:r>
                      <a:endParaRPr lang="en-AU" sz="1100" b="0" i="0" u="none" strike="noStrike">
                        <a:solidFill>
                          <a:srgbClr val="000000"/>
                        </a:solidFill>
                        <a:effectLst/>
                        <a:latin typeface="Verdana" panose="020B0604030504040204" pitchFamily="34" charset="0"/>
                      </a:endParaRPr>
                    </a:p>
                  </a:txBody>
                  <a:tcPr marL="0" marR="0" marT="0" marB="0" anchor="b"/>
                </a:tc>
                <a:tc hMerge="1">
                  <a:txBody>
                    <a:bodyPr/>
                    <a:lstStyle/>
                    <a:p>
                      <a:endParaRPr lang="en-AU"/>
                    </a:p>
                  </a:txBody>
                  <a:tcPr/>
                </a:tc>
                <a:tc>
                  <a:txBody>
                    <a:bodyPr/>
                    <a:lstStyle/>
                    <a:p>
                      <a:pPr algn="l" fontAlgn="b"/>
                      <a:r>
                        <a:rPr lang="en-AU" sz="1100" u="none" strike="noStrike">
                          <a:effectLst/>
                        </a:rPr>
                        <a:t>No Graph Label</a:t>
                      </a:r>
                      <a:endParaRPr lang="en-AU" sz="1100" b="0" i="0" u="none" strike="noStrike">
                        <a:solidFill>
                          <a:srgbClr val="000000"/>
                        </a:solidFill>
                        <a:effectLst/>
                        <a:latin typeface="Verdana" panose="020B0604030504040204" pitchFamily="34" charset="0"/>
                      </a:endParaRPr>
                    </a:p>
                  </a:txBody>
                  <a:tcPr marL="0" marR="0" marT="0" marB="0" anchor="b"/>
                </a:tc>
                <a:extLst>
                  <a:ext uri="{0D108BD9-81ED-4DB2-BD59-A6C34878D82A}">
                    <a16:rowId xmlns:a16="http://schemas.microsoft.com/office/drawing/2014/main" val="2082576770"/>
                  </a:ext>
                </a:extLst>
              </a:tr>
              <a:tr h="184150">
                <a:tc>
                  <a:txBody>
                    <a:bodyPr/>
                    <a:lstStyle/>
                    <a:p>
                      <a:pPr algn="l" fontAlgn="b"/>
                      <a:r>
                        <a:rPr lang="en-AU" sz="1100" u="none" strike="noStrike">
                          <a:effectLst/>
                        </a:rPr>
                        <a:t>No colour</a:t>
                      </a:r>
                      <a:endParaRPr lang="en-AU" sz="1100" b="0" i="0" u="none" strike="noStrike">
                        <a:solidFill>
                          <a:srgbClr val="000000"/>
                        </a:solidFill>
                        <a:effectLst/>
                        <a:latin typeface="Verdana" panose="020B0604030504040204" pitchFamily="34" charset="0"/>
                      </a:endParaRPr>
                    </a:p>
                  </a:txBody>
                  <a:tcPr marL="0" marR="0" marT="0" marB="0" anchor="b"/>
                </a:tc>
                <a:tc>
                  <a:txBody>
                    <a:bodyPr/>
                    <a:lstStyle/>
                    <a:p>
                      <a:pPr algn="l" fontAlgn="b"/>
                      <a:endParaRPr lang="en-AU" sz="1100" b="0" i="0" u="none" strike="noStrike">
                        <a:solidFill>
                          <a:srgbClr val="000000"/>
                        </a:solidFill>
                        <a:effectLst/>
                        <a:latin typeface="Verdana" panose="020B0604030504040204" pitchFamily="34" charset="0"/>
                      </a:endParaRPr>
                    </a:p>
                  </a:txBody>
                  <a:tcPr marL="0" marR="0" marT="0" marB="0" anchor="b"/>
                </a:tc>
                <a:tc>
                  <a:txBody>
                    <a:bodyPr/>
                    <a:lstStyle/>
                    <a:p>
                      <a:pPr algn="l" fontAlgn="b"/>
                      <a:r>
                        <a:rPr lang="en-AU" sz="1100" u="none" strike="noStrike">
                          <a:effectLst/>
                        </a:rPr>
                        <a:t>No grid lines</a:t>
                      </a:r>
                      <a:endParaRPr lang="en-AU" sz="1100" b="0" i="0" u="none" strike="noStrike">
                        <a:solidFill>
                          <a:srgbClr val="000000"/>
                        </a:solidFill>
                        <a:effectLst/>
                        <a:latin typeface="Verdana" panose="020B0604030504040204" pitchFamily="34" charset="0"/>
                      </a:endParaRPr>
                    </a:p>
                  </a:txBody>
                  <a:tcPr marL="0" marR="0" marT="0" marB="0" anchor="b"/>
                </a:tc>
                <a:extLst>
                  <a:ext uri="{0D108BD9-81ED-4DB2-BD59-A6C34878D82A}">
                    <a16:rowId xmlns:a16="http://schemas.microsoft.com/office/drawing/2014/main" val="2845557269"/>
                  </a:ext>
                </a:extLst>
              </a:tr>
              <a:tr h="184150">
                <a:tc>
                  <a:txBody>
                    <a:bodyPr/>
                    <a:lstStyle/>
                    <a:p>
                      <a:pPr algn="l" fontAlgn="b"/>
                      <a:endParaRPr lang="en-AU" sz="1100" b="0" i="0" u="none" strike="noStrike">
                        <a:solidFill>
                          <a:srgbClr val="000000"/>
                        </a:solidFill>
                        <a:effectLst/>
                        <a:latin typeface="Verdana" panose="020B0604030504040204" pitchFamily="34" charset="0"/>
                      </a:endParaRPr>
                    </a:p>
                  </a:txBody>
                  <a:tcPr marL="0" marR="0" marT="0" marB="0" anchor="b"/>
                </a:tc>
                <a:tc>
                  <a:txBody>
                    <a:bodyPr/>
                    <a:lstStyle/>
                    <a:p>
                      <a:pPr algn="l" fontAlgn="b"/>
                      <a:endParaRPr lang="en-AU" sz="1100" b="0" i="0" u="none" strike="noStrike">
                        <a:solidFill>
                          <a:srgbClr val="000000"/>
                        </a:solidFill>
                        <a:effectLst/>
                        <a:latin typeface="Verdana" panose="020B0604030504040204" pitchFamily="34" charset="0"/>
                      </a:endParaRPr>
                    </a:p>
                  </a:txBody>
                  <a:tcPr marL="0" marR="0" marT="0" marB="0" anchor="b"/>
                </a:tc>
                <a:tc>
                  <a:txBody>
                    <a:bodyPr/>
                    <a:lstStyle/>
                    <a:p>
                      <a:pPr algn="l" fontAlgn="b"/>
                      <a:r>
                        <a:rPr lang="en-AU" sz="1100" u="none" strike="noStrike" dirty="0">
                          <a:effectLst/>
                        </a:rPr>
                        <a:t>No colour</a:t>
                      </a:r>
                      <a:endParaRPr lang="en-AU" sz="1100" b="0" i="0" u="none" strike="noStrike" dirty="0">
                        <a:solidFill>
                          <a:srgbClr val="000000"/>
                        </a:solidFill>
                        <a:effectLst/>
                        <a:latin typeface="Verdana" panose="020B0604030504040204" pitchFamily="34" charset="0"/>
                      </a:endParaRPr>
                    </a:p>
                  </a:txBody>
                  <a:tcPr marL="0" marR="0" marT="0" marB="0" anchor="b"/>
                </a:tc>
                <a:extLst>
                  <a:ext uri="{0D108BD9-81ED-4DB2-BD59-A6C34878D82A}">
                    <a16:rowId xmlns:a16="http://schemas.microsoft.com/office/drawing/2014/main" val="3003905459"/>
                  </a:ext>
                </a:extLst>
              </a:tr>
            </a:tbl>
          </a:graphicData>
        </a:graphic>
      </p:graphicFrame>
      <p:graphicFrame>
        <p:nvGraphicFramePr>
          <p:cNvPr id="11" name="Chart 10"/>
          <p:cNvGraphicFramePr>
            <a:graphicFrameLocks/>
          </p:cNvGraphicFramePr>
          <p:nvPr>
            <p:extLst>
              <p:ext uri="{D42A27DB-BD31-4B8C-83A1-F6EECF244321}">
                <p14:modId xmlns:p14="http://schemas.microsoft.com/office/powerpoint/2010/main" val="2896360981"/>
              </p:ext>
            </p:extLst>
          </p:nvPr>
        </p:nvGraphicFramePr>
        <p:xfrm>
          <a:off x="7644811" y="4550351"/>
          <a:ext cx="4039262" cy="2307649"/>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3" name="Chart 12"/>
          <p:cNvGraphicFramePr>
            <a:graphicFrameLocks/>
          </p:cNvGraphicFramePr>
          <p:nvPr>
            <p:extLst>
              <p:ext uri="{D42A27DB-BD31-4B8C-83A1-F6EECF244321}">
                <p14:modId xmlns:p14="http://schemas.microsoft.com/office/powerpoint/2010/main" val="270250555"/>
              </p:ext>
            </p:extLst>
          </p:nvPr>
        </p:nvGraphicFramePr>
        <p:xfrm>
          <a:off x="315542" y="4213781"/>
          <a:ext cx="3869960" cy="2658726"/>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4" name="Table 13"/>
          <p:cNvGraphicFramePr>
            <a:graphicFrameLocks noGrp="1"/>
          </p:cNvGraphicFramePr>
          <p:nvPr>
            <p:extLst>
              <p:ext uri="{D42A27DB-BD31-4B8C-83A1-F6EECF244321}">
                <p14:modId xmlns:p14="http://schemas.microsoft.com/office/powerpoint/2010/main" val="3104044659"/>
              </p:ext>
            </p:extLst>
          </p:nvPr>
        </p:nvGraphicFramePr>
        <p:xfrm>
          <a:off x="423377" y="2516543"/>
          <a:ext cx="3464533" cy="1316868"/>
        </p:xfrm>
        <a:graphic>
          <a:graphicData uri="http://schemas.openxmlformats.org/drawingml/2006/table">
            <a:tbl>
              <a:tblPr firstRow="1" firstCol="1" bandRow="1">
                <a:tableStyleId>{5C22544A-7EE6-4342-B048-85BDC9FD1C3A}</a:tableStyleId>
              </a:tblPr>
              <a:tblGrid>
                <a:gridCol w="1297153">
                  <a:extLst>
                    <a:ext uri="{9D8B030D-6E8A-4147-A177-3AD203B41FA5}">
                      <a16:colId xmlns:a16="http://schemas.microsoft.com/office/drawing/2014/main" val="3344908902"/>
                    </a:ext>
                  </a:extLst>
                </a:gridCol>
                <a:gridCol w="1012536">
                  <a:extLst>
                    <a:ext uri="{9D8B030D-6E8A-4147-A177-3AD203B41FA5}">
                      <a16:colId xmlns:a16="http://schemas.microsoft.com/office/drawing/2014/main" val="2866478592"/>
                    </a:ext>
                  </a:extLst>
                </a:gridCol>
                <a:gridCol w="1154844">
                  <a:extLst>
                    <a:ext uri="{9D8B030D-6E8A-4147-A177-3AD203B41FA5}">
                      <a16:colId xmlns:a16="http://schemas.microsoft.com/office/drawing/2014/main" val="2249826473"/>
                    </a:ext>
                  </a:extLst>
                </a:gridCol>
              </a:tblGrid>
              <a:tr h="234232">
                <a:tc>
                  <a:txBody>
                    <a:bodyPr/>
                    <a:lstStyle/>
                    <a:p>
                      <a:pPr>
                        <a:lnSpc>
                          <a:spcPct val="107000"/>
                        </a:lnSpc>
                        <a:spcAft>
                          <a:spcPts val="0"/>
                        </a:spcAft>
                      </a:pPr>
                      <a:r>
                        <a:rPr lang="en-AU" sz="1400" dirty="0">
                          <a:solidFill>
                            <a:schemeClr val="tx1"/>
                          </a:solidFill>
                          <a:effectLst/>
                        </a:rPr>
                        <a:t> </a:t>
                      </a:r>
                      <a:endParaRPr lang="en-AU" sz="105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gridSpan="2">
                  <a:txBody>
                    <a:bodyPr/>
                    <a:lstStyle/>
                    <a:p>
                      <a:pPr algn="ctr">
                        <a:lnSpc>
                          <a:spcPct val="107000"/>
                        </a:lnSpc>
                        <a:spcAft>
                          <a:spcPts val="0"/>
                        </a:spcAft>
                      </a:pPr>
                      <a:r>
                        <a:rPr lang="en-AU" sz="1400" dirty="0">
                          <a:solidFill>
                            <a:schemeClr val="tx1"/>
                          </a:solidFill>
                          <a:effectLst/>
                        </a:rPr>
                        <a:t>Study Context</a:t>
                      </a:r>
                      <a:endParaRPr lang="en-AU" sz="105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hMerge="1">
                  <a:txBody>
                    <a:bodyPr/>
                    <a:lstStyle/>
                    <a:p>
                      <a:endParaRPr lang="en-AU"/>
                    </a:p>
                  </a:txBody>
                  <a:tcPr/>
                </a:tc>
                <a:extLst>
                  <a:ext uri="{0D108BD9-81ED-4DB2-BD59-A6C34878D82A}">
                    <a16:rowId xmlns:a16="http://schemas.microsoft.com/office/drawing/2014/main" val="9020327"/>
                  </a:ext>
                </a:extLst>
              </a:tr>
              <a:tr h="234232">
                <a:tc>
                  <a:txBody>
                    <a:bodyPr/>
                    <a:lstStyle/>
                    <a:p>
                      <a:pPr>
                        <a:lnSpc>
                          <a:spcPct val="107000"/>
                        </a:lnSpc>
                        <a:spcAft>
                          <a:spcPts val="0"/>
                        </a:spcAft>
                      </a:pPr>
                      <a:r>
                        <a:rPr lang="en-AU" sz="1400" dirty="0">
                          <a:solidFill>
                            <a:schemeClr val="tx1"/>
                          </a:solidFill>
                          <a:effectLst/>
                        </a:rPr>
                        <a:t>Test Context</a:t>
                      </a:r>
                      <a:endParaRPr lang="en-AU" sz="105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a:lnSpc>
                          <a:spcPct val="107000"/>
                        </a:lnSpc>
                        <a:spcAft>
                          <a:spcPts val="0"/>
                        </a:spcAft>
                      </a:pPr>
                      <a:r>
                        <a:rPr lang="en-AU" sz="1400" dirty="0">
                          <a:solidFill>
                            <a:schemeClr val="tx1"/>
                          </a:solidFill>
                          <a:effectLst/>
                        </a:rPr>
                        <a:t>Quiet</a:t>
                      </a:r>
                      <a:endParaRPr lang="en-AU" sz="105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a:lnSpc>
                          <a:spcPct val="107000"/>
                        </a:lnSpc>
                        <a:spcAft>
                          <a:spcPts val="0"/>
                        </a:spcAft>
                      </a:pPr>
                      <a:r>
                        <a:rPr lang="en-AU" sz="1400" dirty="0">
                          <a:solidFill>
                            <a:schemeClr val="tx1"/>
                          </a:solidFill>
                          <a:effectLst/>
                        </a:rPr>
                        <a:t>Noise</a:t>
                      </a:r>
                      <a:endParaRPr lang="en-AU" sz="105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30191963"/>
                  </a:ext>
                </a:extLst>
              </a:tr>
              <a:tr h="234232">
                <a:tc>
                  <a:txBody>
                    <a:bodyPr/>
                    <a:lstStyle/>
                    <a:p>
                      <a:pPr algn="r">
                        <a:lnSpc>
                          <a:spcPct val="107000"/>
                        </a:lnSpc>
                        <a:spcAft>
                          <a:spcPts val="0"/>
                        </a:spcAft>
                      </a:pPr>
                      <a:r>
                        <a:rPr lang="en-AU" sz="1400" b="0" dirty="0">
                          <a:solidFill>
                            <a:schemeClr val="tx1"/>
                          </a:solidFill>
                          <a:effectLst/>
                        </a:rPr>
                        <a:t>Quiet</a:t>
                      </a:r>
                      <a:endParaRPr lang="en-AU" sz="105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T w="9525" cap="flat" cmpd="sng" algn="ctr">
                      <a:solidFill>
                        <a:schemeClr val="tx1"/>
                      </a:solidFill>
                      <a:prstDash val="solid"/>
                      <a:round/>
                      <a:headEnd type="none" w="med" len="med"/>
                      <a:tailEnd type="none" w="med" len="med"/>
                    </a:lnT>
                    <a:noFill/>
                  </a:tcPr>
                </a:tc>
                <a:tc>
                  <a:txBody>
                    <a:bodyPr/>
                    <a:lstStyle/>
                    <a:p>
                      <a:pPr algn="ctr">
                        <a:lnSpc>
                          <a:spcPct val="107000"/>
                        </a:lnSpc>
                        <a:spcAft>
                          <a:spcPts val="0"/>
                        </a:spcAft>
                      </a:pPr>
                      <a:r>
                        <a:rPr lang="en-AU" sz="1400">
                          <a:solidFill>
                            <a:schemeClr val="tx1"/>
                          </a:solidFill>
                          <a:effectLst/>
                        </a:rPr>
                        <a:t>.85 (.05)</a:t>
                      </a:r>
                      <a:endParaRPr lang="en-AU" sz="105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T w="9525" cap="flat" cmpd="sng" algn="ctr">
                      <a:solidFill>
                        <a:schemeClr val="tx1"/>
                      </a:solidFill>
                      <a:prstDash val="solid"/>
                      <a:round/>
                      <a:headEnd type="none" w="med" len="med"/>
                      <a:tailEnd type="none" w="med" len="med"/>
                    </a:lnT>
                    <a:noFill/>
                  </a:tcPr>
                </a:tc>
                <a:tc>
                  <a:txBody>
                    <a:bodyPr/>
                    <a:lstStyle/>
                    <a:p>
                      <a:pPr algn="ctr">
                        <a:lnSpc>
                          <a:spcPct val="107000"/>
                        </a:lnSpc>
                        <a:spcAft>
                          <a:spcPts val="0"/>
                        </a:spcAft>
                      </a:pPr>
                      <a:r>
                        <a:rPr lang="en-AU" sz="1400" dirty="0">
                          <a:solidFill>
                            <a:schemeClr val="tx1"/>
                          </a:solidFill>
                          <a:effectLst/>
                        </a:rPr>
                        <a:t>.50 (.24)</a:t>
                      </a:r>
                      <a:endParaRPr lang="en-AU" sz="105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T w="9525" cap="flat" cmpd="sng" algn="ctr">
                      <a:solidFill>
                        <a:schemeClr val="tx1"/>
                      </a:solidFill>
                      <a:prstDash val="solid"/>
                      <a:round/>
                      <a:headEnd type="none" w="med" len="med"/>
                      <a:tailEnd type="none" w="med" len="med"/>
                    </a:lnT>
                    <a:noFill/>
                  </a:tcPr>
                </a:tc>
                <a:extLst>
                  <a:ext uri="{0D108BD9-81ED-4DB2-BD59-A6C34878D82A}">
                    <a16:rowId xmlns:a16="http://schemas.microsoft.com/office/drawing/2014/main" val="456502673"/>
                  </a:ext>
                </a:extLst>
              </a:tr>
              <a:tr h="234232">
                <a:tc>
                  <a:txBody>
                    <a:bodyPr/>
                    <a:lstStyle/>
                    <a:p>
                      <a:pPr algn="r">
                        <a:lnSpc>
                          <a:spcPct val="107000"/>
                        </a:lnSpc>
                        <a:spcAft>
                          <a:spcPts val="0"/>
                        </a:spcAft>
                      </a:pPr>
                      <a:r>
                        <a:rPr lang="en-AU" sz="1400" b="0" dirty="0">
                          <a:solidFill>
                            <a:schemeClr val="tx1"/>
                          </a:solidFill>
                          <a:effectLst/>
                        </a:rPr>
                        <a:t>Noise</a:t>
                      </a:r>
                      <a:endParaRPr lang="en-AU" sz="105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B w="9525" cap="flat" cmpd="sng" algn="ctr">
                      <a:solidFill>
                        <a:schemeClr val="tx1"/>
                      </a:solidFill>
                      <a:prstDash val="solid"/>
                      <a:round/>
                      <a:headEnd type="none" w="med" len="med"/>
                      <a:tailEnd type="none" w="med" len="med"/>
                    </a:lnB>
                    <a:noFill/>
                  </a:tcPr>
                </a:tc>
                <a:tc>
                  <a:txBody>
                    <a:bodyPr/>
                    <a:lstStyle/>
                    <a:p>
                      <a:pPr algn="ctr">
                        <a:lnSpc>
                          <a:spcPct val="107000"/>
                        </a:lnSpc>
                        <a:spcAft>
                          <a:spcPts val="0"/>
                        </a:spcAft>
                      </a:pPr>
                      <a:r>
                        <a:rPr lang="en-AU" sz="1400">
                          <a:solidFill>
                            <a:schemeClr val="tx1"/>
                          </a:solidFill>
                          <a:effectLst/>
                        </a:rPr>
                        <a:t>.45 (.19)</a:t>
                      </a:r>
                      <a:endParaRPr lang="en-AU" sz="105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B w="9525" cap="flat" cmpd="sng" algn="ctr">
                      <a:solidFill>
                        <a:schemeClr val="tx1"/>
                      </a:solidFill>
                      <a:prstDash val="solid"/>
                      <a:round/>
                      <a:headEnd type="none" w="med" len="med"/>
                      <a:tailEnd type="none" w="med" len="med"/>
                    </a:lnB>
                    <a:noFill/>
                  </a:tcPr>
                </a:tc>
                <a:tc>
                  <a:txBody>
                    <a:bodyPr/>
                    <a:lstStyle/>
                    <a:p>
                      <a:pPr algn="ctr">
                        <a:lnSpc>
                          <a:spcPct val="107000"/>
                        </a:lnSpc>
                        <a:spcAft>
                          <a:spcPts val="0"/>
                        </a:spcAft>
                      </a:pPr>
                      <a:r>
                        <a:rPr lang="en-AU" sz="1400" dirty="0">
                          <a:solidFill>
                            <a:schemeClr val="tx1"/>
                          </a:solidFill>
                          <a:effectLst/>
                        </a:rPr>
                        <a:t>.81 (.05)</a:t>
                      </a:r>
                      <a:endParaRPr lang="en-AU" sz="105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979071327"/>
                  </a:ext>
                </a:extLst>
              </a:tr>
              <a:tr h="161038">
                <a:tc>
                  <a:txBody>
                    <a:bodyPr/>
                    <a:lstStyle/>
                    <a:p>
                      <a:pPr algn="r">
                        <a:lnSpc>
                          <a:spcPct val="107000"/>
                        </a:lnSpc>
                        <a:spcAft>
                          <a:spcPts val="0"/>
                        </a:spcAft>
                      </a:pPr>
                      <a:r>
                        <a:rPr lang="en-AU" sz="1100" dirty="0">
                          <a:solidFill>
                            <a:schemeClr val="tx1"/>
                          </a:solidFill>
                          <a:effectLst/>
                        </a:rPr>
                        <a:t> </a:t>
                      </a:r>
                      <a:endParaRPr lang="en-AU"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T w="9525" cap="flat" cmpd="sng" algn="ctr">
                      <a:solidFill>
                        <a:schemeClr val="tx1"/>
                      </a:solidFill>
                      <a:prstDash val="solid"/>
                      <a:round/>
                      <a:headEnd type="none" w="med" len="med"/>
                      <a:tailEnd type="none" w="med" len="med"/>
                    </a:lnT>
                    <a:noFill/>
                  </a:tcPr>
                </a:tc>
                <a:tc>
                  <a:txBody>
                    <a:bodyPr/>
                    <a:lstStyle/>
                    <a:p>
                      <a:pPr algn="ctr">
                        <a:lnSpc>
                          <a:spcPct val="107000"/>
                        </a:lnSpc>
                        <a:spcAft>
                          <a:spcPts val="0"/>
                        </a:spcAft>
                      </a:pPr>
                      <a:r>
                        <a:rPr lang="en-AU" sz="1100">
                          <a:solidFill>
                            <a:schemeClr val="tx1"/>
                          </a:solidFill>
                          <a:effectLst/>
                        </a:rPr>
                        <a:t> </a:t>
                      </a:r>
                      <a:endParaRPr lang="en-AU"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T w="9525" cap="flat" cmpd="sng" algn="ctr">
                      <a:solidFill>
                        <a:schemeClr val="tx1"/>
                      </a:solidFill>
                      <a:prstDash val="solid"/>
                      <a:round/>
                      <a:headEnd type="none" w="med" len="med"/>
                      <a:tailEnd type="none" w="med" len="med"/>
                    </a:lnT>
                    <a:noFill/>
                  </a:tcPr>
                </a:tc>
                <a:tc>
                  <a:txBody>
                    <a:bodyPr/>
                    <a:lstStyle/>
                    <a:p>
                      <a:pPr algn="ctr">
                        <a:lnSpc>
                          <a:spcPct val="107000"/>
                        </a:lnSpc>
                        <a:spcAft>
                          <a:spcPts val="0"/>
                        </a:spcAft>
                      </a:pPr>
                      <a:r>
                        <a:rPr lang="en-AU" sz="1100" dirty="0">
                          <a:solidFill>
                            <a:schemeClr val="tx1"/>
                          </a:solidFill>
                          <a:effectLst/>
                        </a:rPr>
                        <a:t> </a:t>
                      </a:r>
                      <a:endParaRPr lang="en-AU"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T w="9525" cap="flat" cmpd="sng" algn="ctr">
                      <a:solidFill>
                        <a:schemeClr val="tx1"/>
                      </a:solidFill>
                      <a:prstDash val="solid"/>
                      <a:round/>
                      <a:headEnd type="none" w="med" len="med"/>
                      <a:tailEnd type="none" w="med" len="med"/>
                    </a:lnT>
                    <a:noFill/>
                  </a:tcPr>
                </a:tc>
                <a:extLst>
                  <a:ext uri="{0D108BD9-81ED-4DB2-BD59-A6C34878D82A}">
                    <a16:rowId xmlns:a16="http://schemas.microsoft.com/office/drawing/2014/main" val="4261374890"/>
                  </a:ext>
                </a:extLst>
              </a:tr>
            </a:tbl>
          </a:graphicData>
        </a:graphic>
      </p:graphicFrame>
    </p:spTree>
    <p:extLst>
      <p:ext uri="{BB962C8B-B14F-4D97-AF65-F5344CB8AC3E}">
        <p14:creationId xmlns:p14="http://schemas.microsoft.com/office/powerpoint/2010/main" val="123804017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887910" y="422031"/>
            <a:ext cx="4887877" cy="523220"/>
          </a:xfrm>
          <a:prstGeom prst="rect">
            <a:avLst/>
          </a:prstGeom>
          <a:noFill/>
        </p:spPr>
        <p:txBody>
          <a:bodyPr wrap="none" rtlCol="0">
            <a:spAutoFit/>
          </a:bodyPr>
          <a:lstStyle/>
          <a:p>
            <a:r>
              <a:rPr lang="en-AU" sz="2800" dirty="0">
                <a:solidFill>
                  <a:srgbClr val="FFC000"/>
                </a:solidFill>
              </a:rPr>
              <a:t>Step 2: Present Summary</a:t>
            </a:r>
          </a:p>
        </p:txBody>
      </p:sp>
      <p:graphicFrame>
        <p:nvGraphicFramePr>
          <p:cNvPr id="6" name="Table 5"/>
          <p:cNvGraphicFramePr>
            <a:graphicFrameLocks noGrp="1"/>
          </p:cNvGraphicFramePr>
          <p:nvPr>
            <p:extLst>
              <p:ext uri="{D42A27DB-BD31-4B8C-83A1-F6EECF244321}">
                <p14:modId xmlns:p14="http://schemas.microsoft.com/office/powerpoint/2010/main" val="3201236030"/>
              </p:ext>
            </p:extLst>
          </p:nvPr>
        </p:nvGraphicFramePr>
        <p:xfrm>
          <a:off x="720969" y="2608664"/>
          <a:ext cx="4743597" cy="1578166"/>
        </p:xfrm>
        <a:graphic>
          <a:graphicData uri="http://schemas.openxmlformats.org/drawingml/2006/table">
            <a:tbl>
              <a:tblPr firstRow="1" firstCol="1" bandRow="1">
                <a:tableStyleId>{5C22544A-7EE6-4342-B048-85BDC9FD1C3A}</a:tableStyleId>
              </a:tblPr>
              <a:tblGrid>
                <a:gridCol w="1776046">
                  <a:extLst>
                    <a:ext uri="{9D8B030D-6E8A-4147-A177-3AD203B41FA5}">
                      <a16:colId xmlns:a16="http://schemas.microsoft.com/office/drawing/2014/main" val="3344908902"/>
                    </a:ext>
                  </a:extLst>
                </a:gridCol>
                <a:gridCol w="1386352">
                  <a:extLst>
                    <a:ext uri="{9D8B030D-6E8A-4147-A177-3AD203B41FA5}">
                      <a16:colId xmlns:a16="http://schemas.microsoft.com/office/drawing/2014/main" val="2866478592"/>
                    </a:ext>
                  </a:extLst>
                </a:gridCol>
                <a:gridCol w="1581199">
                  <a:extLst>
                    <a:ext uri="{9D8B030D-6E8A-4147-A177-3AD203B41FA5}">
                      <a16:colId xmlns:a16="http://schemas.microsoft.com/office/drawing/2014/main" val="2249826473"/>
                    </a:ext>
                  </a:extLst>
                </a:gridCol>
              </a:tblGrid>
              <a:tr h="0">
                <a:tc>
                  <a:txBody>
                    <a:bodyPr/>
                    <a:lstStyle/>
                    <a:p>
                      <a:pPr>
                        <a:lnSpc>
                          <a:spcPct val="107000"/>
                        </a:lnSpc>
                        <a:spcAft>
                          <a:spcPts val="0"/>
                        </a:spcAft>
                      </a:pPr>
                      <a:endParaRPr lang="en-AU"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gridSpan="2">
                  <a:txBody>
                    <a:bodyPr/>
                    <a:lstStyle/>
                    <a:p>
                      <a:pPr algn="ctr">
                        <a:lnSpc>
                          <a:spcPct val="107000"/>
                        </a:lnSpc>
                        <a:spcAft>
                          <a:spcPts val="0"/>
                        </a:spcAft>
                      </a:pPr>
                      <a:endParaRPr lang="en-AU"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hMerge="1">
                  <a:txBody>
                    <a:bodyPr/>
                    <a:lstStyle/>
                    <a:p>
                      <a:endParaRPr lang="en-AU"/>
                    </a:p>
                  </a:txBody>
                  <a:tcPr/>
                </a:tc>
                <a:extLst>
                  <a:ext uri="{0D108BD9-81ED-4DB2-BD59-A6C34878D82A}">
                    <a16:rowId xmlns:a16="http://schemas.microsoft.com/office/drawing/2014/main" val="9020327"/>
                  </a:ext>
                </a:extLst>
              </a:tr>
              <a:tr h="0">
                <a:tc>
                  <a:txBody>
                    <a:bodyPr/>
                    <a:lstStyle/>
                    <a:p>
                      <a:pPr>
                        <a:lnSpc>
                          <a:spcPct val="107000"/>
                        </a:lnSpc>
                        <a:spcAft>
                          <a:spcPts val="0"/>
                        </a:spcAft>
                      </a:pPr>
                      <a:endParaRPr lang="en-AU"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a:lnSpc>
                          <a:spcPct val="107000"/>
                        </a:lnSpc>
                        <a:spcAft>
                          <a:spcPts val="0"/>
                        </a:spcAft>
                      </a:pPr>
                      <a:r>
                        <a:rPr lang="en-AU" sz="1600" dirty="0">
                          <a:solidFill>
                            <a:schemeClr val="tx1"/>
                          </a:solidFill>
                          <a:effectLst/>
                          <a:latin typeface="+mn-lt"/>
                          <a:ea typeface="+mn-ea"/>
                          <a:cs typeface="+mn-cs"/>
                        </a:rPr>
                        <a:t>Informative</a:t>
                      </a:r>
                      <a:endParaRPr lang="en-AU"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a:lnSpc>
                          <a:spcPct val="107000"/>
                        </a:lnSpc>
                        <a:spcAft>
                          <a:spcPts val="0"/>
                        </a:spcAft>
                      </a:pPr>
                      <a:r>
                        <a:rPr lang="en-AU" sz="1600" dirty="0">
                          <a:solidFill>
                            <a:schemeClr val="tx1"/>
                          </a:solidFill>
                          <a:effectLst/>
                        </a:rPr>
                        <a:t>Horror</a:t>
                      </a:r>
                      <a:endParaRPr lang="en-AU"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30191963"/>
                  </a:ext>
                </a:extLst>
              </a:tr>
              <a:tr h="0">
                <a:tc>
                  <a:txBody>
                    <a:bodyPr/>
                    <a:lstStyle/>
                    <a:p>
                      <a:pPr algn="r">
                        <a:lnSpc>
                          <a:spcPct val="107000"/>
                        </a:lnSpc>
                        <a:spcAft>
                          <a:spcPts val="0"/>
                        </a:spcAft>
                      </a:pPr>
                      <a:r>
                        <a:rPr lang="en-AU" sz="1600" b="0" dirty="0">
                          <a:solidFill>
                            <a:schemeClr val="tx1"/>
                          </a:solidFill>
                          <a:effectLst/>
                          <a:latin typeface="+mn-lt"/>
                          <a:ea typeface="+mn-ea"/>
                          <a:cs typeface="+mn-cs"/>
                        </a:rPr>
                        <a:t>Mean</a:t>
                      </a:r>
                      <a:endParaRPr lang="en-AU" sz="11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T w="9525" cap="flat" cmpd="sng" algn="ctr">
                      <a:solidFill>
                        <a:schemeClr val="tx1"/>
                      </a:solidFill>
                      <a:prstDash val="solid"/>
                      <a:round/>
                      <a:headEnd type="none" w="med" len="med"/>
                      <a:tailEnd type="none" w="med" len="med"/>
                    </a:lnT>
                    <a:lnB w="12700" cmpd="sng">
                      <a:noFill/>
                    </a:lnB>
                    <a:noFill/>
                  </a:tcPr>
                </a:tc>
                <a:tc>
                  <a:txBody>
                    <a:bodyPr/>
                    <a:lstStyle/>
                    <a:p>
                      <a:pPr algn="ctr" fontAlgn="b"/>
                      <a:r>
                        <a:rPr lang="en-AU" sz="1600" b="0" i="0" u="none" strike="noStrike" dirty="0">
                          <a:solidFill>
                            <a:srgbClr val="000000"/>
                          </a:solidFill>
                          <a:effectLst/>
                          <a:latin typeface="Calibri" panose="020F0502020204030204" pitchFamily="34" charset="0"/>
                        </a:rPr>
                        <a:t>68.9</a:t>
                      </a:r>
                    </a:p>
                  </a:txBody>
                  <a:tcPr marL="9525" marR="9525" marT="9525" marB="0" anchor="b">
                    <a:lnT w="9525" cap="flat" cmpd="sng" algn="ctr">
                      <a:solidFill>
                        <a:schemeClr val="tx1"/>
                      </a:solidFill>
                      <a:prstDash val="solid"/>
                      <a:round/>
                      <a:headEnd type="none" w="med" len="med"/>
                      <a:tailEnd type="none" w="med" len="med"/>
                    </a:lnT>
                    <a:lnB w="12700" cmpd="sng">
                      <a:noFill/>
                    </a:lnB>
                    <a:noFill/>
                  </a:tcPr>
                </a:tc>
                <a:tc>
                  <a:txBody>
                    <a:bodyPr/>
                    <a:lstStyle/>
                    <a:p>
                      <a:pPr algn="ctr" fontAlgn="b"/>
                      <a:r>
                        <a:rPr lang="en-AU" sz="1600" b="0" i="0" u="none" strike="noStrike" dirty="0">
                          <a:solidFill>
                            <a:srgbClr val="000000"/>
                          </a:solidFill>
                          <a:effectLst/>
                          <a:latin typeface="Calibri" panose="020F0502020204030204" pitchFamily="34" charset="0"/>
                        </a:rPr>
                        <a:t>70.4</a:t>
                      </a:r>
                    </a:p>
                  </a:txBody>
                  <a:tcPr marL="9525" marR="9525" marT="9525" marB="0" anchor="b">
                    <a:lnT w="9525" cap="flat" cmpd="sng" algn="ctr">
                      <a:solidFill>
                        <a:schemeClr val="tx1"/>
                      </a:solidFill>
                      <a:prstDash val="solid"/>
                      <a:round/>
                      <a:headEnd type="none" w="med" len="med"/>
                      <a:tailEnd type="none" w="med" len="med"/>
                    </a:lnT>
                    <a:lnB w="12700" cmpd="sng">
                      <a:noFill/>
                    </a:lnB>
                    <a:noFill/>
                  </a:tcPr>
                </a:tc>
                <a:extLst>
                  <a:ext uri="{0D108BD9-81ED-4DB2-BD59-A6C34878D82A}">
                    <a16:rowId xmlns:a16="http://schemas.microsoft.com/office/drawing/2014/main" val="456502673"/>
                  </a:ext>
                </a:extLst>
              </a:tr>
              <a:tr h="0">
                <a:tc>
                  <a:txBody>
                    <a:bodyPr/>
                    <a:lstStyle/>
                    <a:p>
                      <a:pPr algn="r">
                        <a:lnSpc>
                          <a:spcPct val="107000"/>
                        </a:lnSpc>
                        <a:spcAft>
                          <a:spcPts val="0"/>
                        </a:spcAft>
                      </a:pPr>
                      <a:r>
                        <a:rPr lang="en-AU" sz="1600" b="0" dirty="0">
                          <a:solidFill>
                            <a:schemeClr val="tx1"/>
                          </a:solidFill>
                          <a:effectLst/>
                        </a:rPr>
                        <a:t>Standard Deviation</a:t>
                      </a:r>
                    </a:p>
                  </a:txBody>
                  <a:tcPr marL="68580" marR="68580" marT="0" marB="0">
                    <a:lnL w="12700" cmpd="sng">
                      <a:noFill/>
                    </a:lnL>
                    <a:lnR w="12700" cmpd="sng">
                      <a:noFill/>
                    </a:lnR>
                    <a:lnT w="12700" cmpd="sng">
                      <a:noFill/>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AU" sz="1600" b="0" i="0" u="none" strike="noStrike">
                          <a:solidFill>
                            <a:srgbClr val="000000"/>
                          </a:solidFill>
                          <a:effectLst/>
                          <a:latin typeface="Calibri" panose="020F0502020204030204" pitchFamily="34" charset="0"/>
                        </a:rPr>
                        <a:t>10.9</a:t>
                      </a:r>
                    </a:p>
                  </a:txBody>
                  <a:tcPr marL="9525" marR="9525" marT="9525" marB="0" anchor="b">
                    <a:lnL w="12700" cmpd="sng">
                      <a:noFill/>
                    </a:lnL>
                    <a:lnR w="12700" cmpd="sng">
                      <a:noFill/>
                    </a:lnR>
                    <a:lnT w="12700" cmpd="sng">
                      <a:noFill/>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AU" sz="1600" b="0" i="0" u="none" strike="noStrike" dirty="0">
                          <a:solidFill>
                            <a:srgbClr val="000000"/>
                          </a:solidFill>
                          <a:effectLst/>
                          <a:latin typeface="Calibri" panose="020F0502020204030204" pitchFamily="34" charset="0"/>
                        </a:rPr>
                        <a:t>11.9</a:t>
                      </a:r>
                    </a:p>
                  </a:txBody>
                  <a:tcPr marL="9525" marR="9525" marT="9525" marB="0" anchor="b">
                    <a:lnL w="12700" cmpd="sng">
                      <a:noFill/>
                    </a:lnL>
                    <a:lnR w="12700" cmpd="sng">
                      <a:noFill/>
                    </a:lnR>
                    <a:lnT w="12700" cmpd="sng">
                      <a:noFill/>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979071327"/>
                  </a:ext>
                </a:extLst>
              </a:tr>
              <a:tr h="0">
                <a:tc>
                  <a:txBody>
                    <a:bodyPr/>
                    <a:lstStyle/>
                    <a:p>
                      <a:pPr algn="r">
                        <a:lnSpc>
                          <a:spcPct val="107000"/>
                        </a:lnSpc>
                        <a:spcAft>
                          <a:spcPts val="0"/>
                        </a:spcAft>
                      </a:pPr>
                      <a:endParaRPr lang="en-AU" sz="1600" b="0" dirty="0">
                        <a:solidFill>
                          <a:schemeClr val="tx1"/>
                        </a:solidFill>
                        <a:effectLst/>
                      </a:endParaRPr>
                    </a:p>
                  </a:txBody>
                  <a:tcPr marL="68580" marR="68580" marT="0" marB="0">
                    <a:lnT w="9525"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7000"/>
                        </a:lnSpc>
                        <a:spcAft>
                          <a:spcPts val="0"/>
                        </a:spcAft>
                      </a:pPr>
                      <a:endParaRPr lang="en-AU"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T w="9525"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7000"/>
                        </a:lnSpc>
                        <a:spcAft>
                          <a:spcPts val="0"/>
                        </a:spcAft>
                      </a:pPr>
                      <a:endParaRPr lang="en-AU"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T w="9525" cap="flat" cmpd="sng" algn="ctr">
                      <a:no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188908124"/>
                  </a:ext>
                </a:extLst>
              </a:tr>
              <a:tr h="0">
                <a:tc>
                  <a:txBody>
                    <a:bodyPr/>
                    <a:lstStyle/>
                    <a:p>
                      <a:pPr algn="r">
                        <a:lnSpc>
                          <a:spcPct val="107000"/>
                        </a:lnSpc>
                        <a:spcAft>
                          <a:spcPts val="0"/>
                        </a:spcAft>
                      </a:pPr>
                      <a:r>
                        <a:rPr lang="en-AU" sz="1100" dirty="0">
                          <a:solidFill>
                            <a:schemeClr val="tx1"/>
                          </a:solidFill>
                          <a:effectLst/>
                        </a:rPr>
                        <a:t> </a:t>
                      </a:r>
                      <a:endParaRPr lang="en-AU"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T w="12700" cap="flat" cmpd="sng" algn="ctr">
                      <a:solidFill>
                        <a:schemeClr val="tx1"/>
                      </a:solidFill>
                      <a:prstDash val="solid"/>
                      <a:round/>
                      <a:headEnd type="none" w="med" len="med"/>
                      <a:tailEnd type="none" w="med" len="med"/>
                    </a:lnT>
                    <a:noFill/>
                  </a:tcPr>
                </a:tc>
                <a:tc>
                  <a:txBody>
                    <a:bodyPr/>
                    <a:lstStyle/>
                    <a:p>
                      <a:pPr algn="ctr">
                        <a:lnSpc>
                          <a:spcPct val="107000"/>
                        </a:lnSpc>
                        <a:spcAft>
                          <a:spcPts val="0"/>
                        </a:spcAft>
                      </a:pPr>
                      <a:r>
                        <a:rPr lang="en-AU" sz="1100">
                          <a:solidFill>
                            <a:schemeClr val="tx1"/>
                          </a:solidFill>
                          <a:effectLst/>
                        </a:rPr>
                        <a:t> </a:t>
                      </a:r>
                      <a:endParaRPr lang="en-AU"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T w="12700" cap="flat" cmpd="sng" algn="ctr">
                      <a:solidFill>
                        <a:schemeClr val="tx1"/>
                      </a:solidFill>
                      <a:prstDash val="solid"/>
                      <a:round/>
                      <a:headEnd type="none" w="med" len="med"/>
                      <a:tailEnd type="none" w="med" len="med"/>
                    </a:lnT>
                    <a:noFill/>
                  </a:tcPr>
                </a:tc>
                <a:tc>
                  <a:txBody>
                    <a:bodyPr/>
                    <a:lstStyle/>
                    <a:p>
                      <a:pPr algn="ctr">
                        <a:lnSpc>
                          <a:spcPct val="107000"/>
                        </a:lnSpc>
                        <a:spcAft>
                          <a:spcPts val="0"/>
                        </a:spcAft>
                      </a:pPr>
                      <a:r>
                        <a:rPr lang="en-AU" sz="1100" dirty="0">
                          <a:solidFill>
                            <a:schemeClr val="tx1"/>
                          </a:solidFill>
                          <a:effectLst/>
                        </a:rPr>
                        <a:t> </a:t>
                      </a:r>
                      <a:endParaRPr lang="en-AU"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T w="9525" cap="flat" cmpd="sng" algn="ctr">
                      <a:solidFill>
                        <a:schemeClr val="tx1"/>
                      </a:solidFill>
                      <a:prstDash val="solid"/>
                      <a:round/>
                      <a:headEnd type="none" w="med" len="med"/>
                      <a:tailEnd type="none" w="med" len="med"/>
                    </a:lnT>
                    <a:noFill/>
                  </a:tcPr>
                </a:tc>
                <a:extLst>
                  <a:ext uri="{0D108BD9-81ED-4DB2-BD59-A6C34878D82A}">
                    <a16:rowId xmlns:a16="http://schemas.microsoft.com/office/drawing/2014/main" val="4261374890"/>
                  </a:ext>
                </a:extLst>
              </a:tr>
            </a:tbl>
          </a:graphicData>
        </a:graphic>
      </p:graphicFrame>
      <p:sp>
        <p:nvSpPr>
          <p:cNvPr id="8" name="TextBox 7"/>
          <p:cNvSpPr txBox="1"/>
          <p:nvPr/>
        </p:nvSpPr>
        <p:spPr>
          <a:xfrm>
            <a:off x="720968" y="5477568"/>
            <a:ext cx="4743597" cy="830997"/>
          </a:xfrm>
          <a:prstGeom prst="rect">
            <a:avLst/>
          </a:prstGeom>
          <a:noFill/>
        </p:spPr>
        <p:txBody>
          <a:bodyPr wrap="square" rtlCol="0">
            <a:spAutoFit/>
          </a:bodyPr>
          <a:lstStyle/>
          <a:p>
            <a:r>
              <a:rPr lang="en-AU" sz="2400" dirty="0"/>
              <a:t>Can now assess the hypotheses of the study</a:t>
            </a:r>
          </a:p>
        </p:txBody>
      </p:sp>
      <p:sp>
        <p:nvSpPr>
          <p:cNvPr id="2" name="Rectangle 1"/>
          <p:cNvSpPr/>
          <p:nvPr/>
        </p:nvSpPr>
        <p:spPr>
          <a:xfrm>
            <a:off x="5616271" y="5477568"/>
            <a:ext cx="6096000" cy="646331"/>
          </a:xfrm>
          <a:prstGeom prst="rect">
            <a:avLst/>
          </a:prstGeom>
        </p:spPr>
        <p:txBody>
          <a:bodyPr>
            <a:spAutoFit/>
          </a:bodyPr>
          <a:lstStyle/>
          <a:p>
            <a:r>
              <a:rPr lang="en-AU" altLang="en-US" b="1" dirty="0">
                <a:solidFill>
                  <a:srgbClr val="0070C0"/>
                </a:solidFill>
                <a:latin typeface="Times New Roman" panose="02020603050405020304" pitchFamily="18" charset="0"/>
              </a:rPr>
              <a:t>Is heart rate higher in horror movies than informative movies? </a:t>
            </a:r>
            <a:r>
              <a:rPr lang="en-AU" altLang="en-US" b="1" dirty="0">
                <a:solidFill>
                  <a:srgbClr val="FF0000"/>
                </a:solidFill>
                <a:latin typeface="Times New Roman" panose="02020603050405020304" pitchFamily="18" charset="0"/>
              </a:rPr>
              <a:t>NO!</a:t>
            </a:r>
          </a:p>
        </p:txBody>
      </p:sp>
      <p:graphicFrame>
        <p:nvGraphicFramePr>
          <p:cNvPr id="7" name="Chart 6"/>
          <p:cNvGraphicFramePr>
            <a:graphicFrameLocks/>
          </p:cNvGraphicFramePr>
          <p:nvPr>
            <p:extLst>
              <p:ext uri="{D42A27DB-BD31-4B8C-83A1-F6EECF244321}">
                <p14:modId xmlns:p14="http://schemas.microsoft.com/office/powerpoint/2010/main" val="2229981345"/>
              </p:ext>
            </p:extLst>
          </p:nvPr>
        </p:nvGraphicFramePr>
        <p:xfrm>
          <a:off x="6378271" y="1722120"/>
          <a:ext cx="5334000" cy="353036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53603196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5172" y="4130960"/>
            <a:ext cx="12056828" cy="2000548"/>
          </a:xfrm>
          <a:prstGeom prst="rect">
            <a:avLst/>
          </a:prstGeom>
        </p:spPr>
        <p:txBody>
          <a:bodyPr wrap="square">
            <a:spAutoFit/>
          </a:bodyPr>
          <a:lstStyle/>
          <a:p>
            <a:pPr algn="ctr"/>
            <a:r>
              <a:rPr lang="en-AU" altLang="en-US" sz="2400" b="1" dirty="0">
                <a:solidFill>
                  <a:srgbClr val="C00000"/>
                </a:solidFill>
                <a:latin typeface="Times New Roman" panose="02020603050405020304" pitchFamily="18" charset="0"/>
              </a:rPr>
              <a:t>What statistics are designed to actually test</a:t>
            </a:r>
            <a:endParaRPr lang="en-AU" altLang="en-US" sz="2400" b="1" dirty="0">
              <a:solidFill>
                <a:srgbClr val="0070C0"/>
              </a:solidFill>
              <a:latin typeface="Times New Roman" panose="02020603050405020304" pitchFamily="18" charset="0"/>
            </a:endParaRPr>
          </a:p>
          <a:p>
            <a:pPr algn="ctr"/>
            <a:r>
              <a:rPr lang="en-AU" altLang="en-US" sz="2400" b="1" dirty="0">
                <a:solidFill>
                  <a:srgbClr val="0070C0"/>
                </a:solidFill>
                <a:latin typeface="Times New Roman" panose="02020603050405020304" pitchFamily="18" charset="0"/>
              </a:rPr>
              <a:t>There will be no difference in heart rated between horror movies than informative movies</a:t>
            </a:r>
          </a:p>
          <a:p>
            <a:pPr algn="ctr"/>
            <a:r>
              <a:rPr lang="en-AU" altLang="en-US" sz="2400" b="1" dirty="0">
                <a:solidFill>
                  <a:srgbClr val="7030A0"/>
                </a:solidFill>
                <a:latin typeface="Times New Roman" panose="02020603050405020304" pitchFamily="18" charset="0"/>
              </a:rPr>
              <a:t>(Null Hypothesis, H</a:t>
            </a:r>
            <a:r>
              <a:rPr lang="en-AU" altLang="en-US" sz="2400" b="1" baseline="-25000" dirty="0">
                <a:solidFill>
                  <a:srgbClr val="7030A0"/>
                </a:solidFill>
                <a:latin typeface="Times New Roman" panose="02020603050405020304" pitchFamily="18" charset="0"/>
              </a:rPr>
              <a:t>0</a:t>
            </a:r>
            <a:r>
              <a:rPr lang="en-AU" altLang="en-US" sz="2400" b="1" dirty="0">
                <a:solidFill>
                  <a:srgbClr val="7030A0"/>
                </a:solidFill>
                <a:latin typeface="Times New Roman" panose="02020603050405020304" pitchFamily="18" charset="0"/>
              </a:rPr>
              <a:t>)</a:t>
            </a:r>
            <a:endParaRPr lang="en-AU" altLang="en-US" sz="2400" b="1" dirty="0">
              <a:solidFill>
                <a:srgbClr val="FF0000"/>
              </a:solidFill>
              <a:latin typeface="Times New Roman" panose="02020603050405020304" pitchFamily="18" charset="0"/>
            </a:endParaRPr>
          </a:p>
          <a:p>
            <a:pPr algn="ctr"/>
            <a:endParaRPr lang="en-AU" altLang="en-US" sz="2000" b="1" dirty="0">
              <a:solidFill>
                <a:srgbClr val="0070C0"/>
              </a:solidFill>
              <a:latin typeface="Times New Roman" panose="02020603050405020304" pitchFamily="18" charset="0"/>
            </a:endParaRPr>
          </a:p>
          <a:p>
            <a:pPr algn="ctr"/>
            <a:r>
              <a:rPr lang="en-AU" altLang="en-US" sz="3200" b="1" dirty="0">
                <a:solidFill>
                  <a:srgbClr val="00B050"/>
                </a:solidFill>
                <a:latin typeface="Times New Roman" panose="02020603050405020304" pitchFamily="18" charset="0"/>
              </a:rPr>
              <a:t>Can we reject the Null Hypothesis?</a:t>
            </a:r>
          </a:p>
        </p:txBody>
      </p:sp>
      <p:sp>
        <p:nvSpPr>
          <p:cNvPr id="3" name="Rectangle 2"/>
          <p:cNvSpPr/>
          <p:nvPr/>
        </p:nvSpPr>
        <p:spPr>
          <a:xfrm>
            <a:off x="3522785" y="450558"/>
            <a:ext cx="6096000" cy="954107"/>
          </a:xfrm>
          <a:prstGeom prst="rect">
            <a:avLst/>
          </a:prstGeom>
        </p:spPr>
        <p:txBody>
          <a:bodyPr>
            <a:spAutoFit/>
          </a:bodyPr>
          <a:lstStyle/>
          <a:p>
            <a:pPr algn="ctr"/>
            <a:r>
              <a:rPr lang="en-US" altLang="en-US" sz="2800" dirty="0">
                <a:solidFill>
                  <a:srgbClr val="FFC000"/>
                </a:solidFill>
              </a:rPr>
              <a:t>Interlude #4 </a:t>
            </a:r>
          </a:p>
          <a:p>
            <a:pPr algn="ctr"/>
            <a:r>
              <a:rPr lang="en-US" altLang="en-US" sz="2800" dirty="0">
                <a:solidFill>
                  <a:srgbClr val="FFC000"/>
                </a:solidFill>
              </a:rPr>
              <a:t>Hypothesis Testing &amp; Statistics</a:t>
            </a:r>
          </a:p>
        </p:txBody>
      </p:sp>
      <p:sp>
        <p:nvSpPr>
          <p:cNvPr id="4" name="Rectangle 3"/>
          <p:cNvSpPr/>
          <p:nvPr/>
        </p:nvSpPr>
        <p:spPr>
          <a:xfrm>
            <a:off x="228599" y="1443841"/>
            <a:ext cx="11746523" cy="1200329"/>
          </a:xfrm>
          <a:prstGeom prst="rect">
            <a:avLst/>
          </a:prstGeom>
        </p:spPr>
        <p:txBody>
          <a:bodyPr wrap="square">
            <a:spAutoFit/>
          </a:bodyPr>
          <a:lstStyle/>
          <a:p>
            <a:pPr algn="ctr"/>
            <a:r>
              <a:rPr lang="en-AU" altLang="en-US" sz="2400" b="1" dirty="0">
                <a:solidFill>
                  <a:srgbClr val="FF0000"/>
                </a:solidFill>
                <a:latin typeface="Times New Roman" panose="02020603050405020304" pitchFamily="18" charset="0"/>
              </a:rPr>
              <a:t>Are there differences in heart rate between informative and horror movies</a:t>
            </a:r>
          </a:p>
          <a:p>
            <a:pPr algn="ctr"/>
            <a:r>
              <a:rPr lang="en-AU" altLang="en-US" sz="2400" b="1" dirty="0">
                <a:solidFill>
                  <a:srgbClr val="0070C0"/>
                </a:solidFill>
                <a:latin typeface="Times New Roman" panose="02020603050405020304" pitchFamily="18" charset="0"/>
              </a:rPr>
              <a:t>Heart rate will be higher in horror movies than informative movies </a:t>
            </a:r>
          </a:p>
          <a:p>
            <a:pPr algn="ctr"/>
            <a:r>
              <a:rPr lang="en-AU" altLang="en-US" sz="2400" b="1" dirty="0">
                <a:solidFill>
                  <a:srgbClr val="7030A0"/>
                </a:solidFill>
                <a:latin typeface="Times New Roman" panose="02020603050405020304" pitchFamily="18" charset="0"/>
              </a:rPr>
              <a:t>(Experimental Hypothesis, H</a:t>
            </a:r>
            <a:r>
              <a:rPr lang="en-AU" altLang="en-US" sz="2400" b="1" baseline="-25000" dirty="0">
                <a:solidFill>
                  <a:srgbClr val="7030A0"/>
                </a:solidFill>
                <a:latin typeface="Times New Roman" panose="02020603050405020304" pitchFamily="18" charset="0"/>
              </a:rPr>
              <a:t>1</a:t>
            </a:r>
            <a:r>
              <a:rPr lang="en-AU" altLang="en-US" sz="2400" b="1" dirty="0">
                <a:solidFill>
                  <a:srgbClr val="7030A0"/>
                </a:solidFill>
                <a:latin typeface="Times New Roman" panose="02020603050405020304" pitchFamily="18" charset="0"/>
              </a:rPr>
              <a:t>)</a:t>
            </a:r>
          </a:p>
        </p:txBody>
      </p:sp>
    </p:spTree>
    <p:extLst>
      <p:ext uri="{BB962C8B-B14F-4D97-AF65-F5344CB8AC3E}">
        <p14:creationId xmlns:p14="http://schemas.microsoft.com/office/powerpoint/2010/main" val="331938678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5"/>
          <p:cNvSpPr txBox="1">
            <a:spLocks noChangeArrowheads="1"/>
          </p:cNvSpPr>
          <p:nvPr/>
        </p:nvSpPr>
        <p:spPr>
          <a:xfrm>
            <a:off x="2707419" y="576469"/>
            <a:ext cx="8229600" cy="974035"/>
          </a:xfrm>
          <a:prstGeom prst="rect">
            <a:avLst/>
          </a:prstGeom>
        </p:spPr>
        <p:txBody>
          <a:bodyPr/>
          <a:lstStyle>
            <a:lvl1pPr algn="l" defTabSz="914400" rtl="0" eaLnBrk="1" latinLnBrk="0" hangingPunct="1">
              <a:lnSpc>
                <a:spcPct val="90000"/>
              </a:lnSpc>
              <a:spcBef>
                <a:spcPct val="0"/>
              </a:spcBef>
              <a:buNone/>
              <a:defRPr sz="4000" b="1" kern="1200">
                <a:solidFill>
                  <a:srgbClr val="FDBA12"/>
                </a:solidFill>
                <a:latin typeface="Verdana" panose="020B0604030504040204" pitchFamily="34" charset="0"/>
                <a:ea typeface="Verdana" panose="020B0604030504040204" pitchFamily="34" charset="0"/>
                <a:cs typeface="Verdana" panose="020B0604030504040204" pitchFamily="34" charset="0"/>
              </a:defRPr>
            </a:lvl1pPr>
          </a:lstStyle>
          <a:p>
            <a:r>
              <a:rPr lang="en-US" altLang="en-US" sz="2800" dirty="0"/>
              <a:t>Interlude #2 Measurement</a:t>
            </a:r>
          </a:p>
        </p:txBody>
      </p:sp>
      <p:graphicFrame>
        <p:nvGraphicFramePr>
          <p:cNvPr id="4" name="Table 3"/>
          <p:cNvGraphicFramePr>
            <a:graphicFrameLocks noGrp="1"/>
          </p:cNvGraphicFramePr>
          <p:nvPr/>
        </p:nvGraphicFramePr>
        <p:xfrm>
          <a:off x="1079291" y="1405466"/>
          <a:ext cx="10224979" cy="3200400"/>
        </p:xfrm>
        <a:graphic>
          <a:graphicData uri="http://schemas.openxmlformats.org/drawingml/2006/table">
            <a:tbl>
              <a:tblPr firstRow="1" bandRow="1">
                <a:tableStyleId>{5C22544A-7EE6-4342-B048-85BDC9FD1C3A}</a:tableStyleId>
              </a:tblPr>
              <a:tblGrid>
                <a:gridCol w="2490741">
                  <a:extLst>
                    <a:ext uri="{9D8B030D-6E8A-4147-A177-3AD203B41FA5}">
                      <a16:colId xmlns:a16="http://schemas.microsoft.com/office/drawing/2014/main" val="324528844"/>
                    </a:ext>
                  </a:extLst>
                </a:gridCol>
                <a:gridCol w="2717608">
                  <a:extLst>
                    <a:ext uri="{9D8B030D-6E8A-4147-A177-3AD203B41FA5}">
                      <a16:colId xmlns:a16="http://schemas.microsoft.com/office/drawing/2014/main" val="2931914354"/>
                    </a:ext>
                  </a:extLst>
                </a:gridCol>
                <a:gridCol w="5016630">
                  <a:extLst>
                    <a:ext uri="{9D8B030D-6E8A-4147-A177-3AD203B41FA5}">
                      <a16:colId xmlns:a16="http://schemas.microsoft.com/office/drawing/2014/main" val="4202076119"/>
                    </a:ext>
                  </a:extLst>
                </a:gridCol>
              </a:tblGrid>
              <a:tr h="370840">
                <a:tc>
                  <a:txBody>
                    <a:bodyPr/>
                    <a:lstStyle/>
                    <a:p>
                      <a:r>
                        <a:rPr lang="en-AU" sz="2000" dirty="0"/>
                        <a:t>Classification</a:t>
                      </a:r>
                    </a:p>
                  </a:txBody>
                  <a:tcPr/>
                </a:tc>
                <a:tc>
                  <a:txBody>
                    <a:bodyPr/>
                    <a:lstStyle/>
                    <a:p>
                      <a:r>
                        <a:rPr lang="en-AU" sz="2000" dirty="0"/>
                        <a:t>Type</a:t>
                      </a:r>
                      <a:r>
                        <a:rPr lang="en-AU" sz="2000" baseline="0" dirty="0"/>
                        <a:t> of Scale</a:t>
                      </a:r>
                      <a:endParaRPr lang="en-AU" sz="2000" dirty="0"/>
                    </a:p>
                  </a:txBody>
                  <a:tcPr/>
                </a:tc>
                <a:tc>
                  <a:txBody>
                    <a:bodyPr/>
                    <a:lstStyle/>
                    <a:p>
                      <a:r>
                        <a:rPr lang="en-AU" sz="2000" dirty="0"/>
                        <a:t>Objective</a:t>
                      </a:r>
                    </a:p>
                  </a:txBody>
                  <a:tcPr/>
                </a:tc>
                <a:extLst>
                  <a:ext uri="{0D108BD9-81ED-4DB2-BD59-A6C34878D82A}">
                    <a16:rowId xmlns:a16="http://schemas.microsoft.com/office/drawing/2014/main" val="132648834"/>
                  </a:ext>
                </a:extLst>
              </a:tr>
              <a:tr h="370840">
                <a:tc>
                  <a:txBody>
                    <a:bodyPr/>
                    <a:lstStyle/>
                    <a:p>
                      <a:r>
                        <a:rPr lang="en-AU" sz="2000" dirty="0"/>
                        <a:t>Categorical</a:t>
                      </a:r>
                    </a:p>
                  </a:txBody>
                  <a:tcPr>
                    <a:solidFill>
                      <a:srgbClr val="FFFF00"/>
                    </a:solidFill>
                  </a:tcPr>
                </a:tc>
                <a:tc>
                  <a:txBody>
                    <a:bodyPr/>
                    <a:lstStyle/>
                    <a:p>
                      <a:r>
                        <a:rPr lang="en-AU" sz="2000" dirty="0"/>
                        <a:t>Nominal</a:t>
                      </a:r>
                    </a:p>
                  </a:txBody>
                  <a:tcPr/>
                </a:tc>
                <a:tc>
                  <a:txBody>
                    <a:bodyPr/>
                    <a:lstStyle/>
                    <a:p>
                      <a:r>
                        <a:rPr lang="en-AU" sz="2000" dirty="0"/>
                        <a:t>Sort stimuli</a:t>
                      </a:r>
                      <a:r>
                        <a:rPr lang="en-AU" sz="2000" baseline="0" dirty="0"/>
                        <a:t> into discrete categories</a:t>
                      </a:r>
                      <a:endParaRPr lang="en-AU" sz="2000" dirty="0"/>
                    </a:p>
                  </a:txBody>
                  <a:tcPr/>
                </a:tc>
                <a:extLst>
                  <a:ext uri="{0D108BD9-81ED-4DB2-BD59-A6C34878D82A}">
                    <a16:rowId xmlns:a16="http://schemas.microsoft.com/office/drawing/2014/main" val="861877103"/>
                  </a:ext>
                </a:extLst>
              </a:tr>
              <a:tr h="370840">
                <a:tc rowSpan="3">
                  <a:txBody>
                    <a:bodyPr/>
                    <a:lstStyle/>
                    <a:p>
                      <a:r>
                        <a:rPr lang="en-AU" sz="2000" dirty="0"/>
                        <a:t>Continuous</a:t>
                      </a:r>
                    </a:p>
                  </a:txBody>
                  <a:tcPr anchor="ctr">
                    <a:solidFill>
                      <a:srgbClr val="92D050"/>
                    </a:solidFill>
                  </a:tcPr>
                </a:tc>
                <a:tc>
                  <a:txBody>
                    <a:bodyPr/>
                    <a:lstStyle/>
                    <a:p>
                      <a:r>
                        <a:rPr lang="en-AU" sz="2000" dirty="0"/>
                        <a:t>Ordinal</a:t>
                      </a:r>
                    </a:p>
                  </a:txBody>
                  <a:tcPr/>
                </a:tc>
                <a:tc>
                  <a:txBody>
                    <a:bodyPr/>
                    <a:lstStyle/>
                    <a:p>
                      <a:r>
                        <a:rPr lang="en-AU" sz="2000" dirty="0"/>
                        <a:t>Rank-order stimuli</a:t>
                      </a:r>
                      <a:r>
                        <a:rPr lang="en-AU" sz="2000" baseline="0" dirty="0"/>
                        <a:t> on a single dimension</a:t>
                      </a:r>
                      <a:endParaRPr lang="en-AU" sz="2000" dirty="0"/>
                    </a:p>
                  </a:txBody>
                  <a:tcPr/>
                </a:tc>
                <a:extLst>
                  <a:ext uri="{0D108BD9-81ED-4DB2-BD59-A6C34878D82A}">
                    <a16:rowId xmlns:a16="http://schemas.microsoft.com/office/drawing/2014/main" val="1345122492"/>
                  </a:ext>
                </a:extLst>
              </a:tr>
              <a:tr h="370840">
                <a:tc vMerge="1">
                  <a:txBody>
                    <a:bodyPr/>
                    <a:lstStyle/>
                    <a:p>
                      <a:endParaRPr lang="en-AU" dirty="0"/>
                    </a:p>
                  </a:txBody>
                  <a:tcPr/>
                </a:tc>
                <a:tc>
                  <a:txBody>
                    <a:bodyPr/>
                    <a:lstStyle/>
                    <a:p>
                      <a:r>
                        <a:rPr lang="en-AU" sz="2000" dirty="0"/>
                        <a:t>Interval</a:t>
                      </a:r>
                    </a:p>
                  </a:txBody>
                  <a:tcPr/>
                </a:tc>
                <a:tc>
                  <a:txBody>
                    <a:bodyPr/>
                    <a:lstStyle/>
                    <a:p>
                      <a:r>
                        <a:rPr lang="en-AU" sz="2000" dirty="0"/>
                        <a:t>Specify the distance between stimuli on a given dimension</a:t>
                      </a:r>
                    </a:p>
                  </a:txBody>
                  <a:tcPr/>
                </a:tc>
                <a:extLst>
                  <a:ext uri="{0D108BD9-81ED-4DB2-BD59-A6C34878D82A}">
                    <a16:rowId xmlns:a16="http://schemas.microsoft.com/office/drawing/2014/main" val="3173840033"/>
                  </a:ext>
                </a:extLst>
              </a:tr>
              <a:tr h="370840">
                <a:tc vMerge="1">
                  <a:txBody>
                    <a:bodyPr/>
                    <a:lstStyle/>
                    <a:p>
                      <a:endParaRPr lang="en-AU" dirty="0"/>
                    </a:p>
                  </a:txBody>
                  <a:tcPr/>
                </a:tc>
                <a:tc>
                  <a:txBody>
                    <a:bodyPr/>
                    <a:lstStyle/>
                    <a:p>
                      <a:r>
                        <a:rPr lang="en-AU" sz="2000" dirty="0"/>
                        <a:t>Ratio</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2000" dirty="0"/>
                        <a:t>Specify the distance between stimuli on a given dimension</a:t>
                      </a:r>
                      <a:r>
                        <a:rPr lang="en-AU" sz="2000" baseline="0" dirty="0"/>
                        <a:t> and express ratios of scale values</a:t>
                      </a:r>
                      <a:endParaRPr lang="en-AU" sz="2000" dirty="0"/>
                    </a:p>
                  </a:txBody>
                  <a:tcPr/>
                </a:tc>
                <a:extLst>
                  <a:ext uri="{0D108BD9-81ED-4DB2-BD59-A6C34878D82A}">
                    <a16:rowId xmlns:a16="http://schemas.microsoft.com/office/drawing/2014/main" val="1709777729"/>
                  </a:ext>
                </a:extLst>
              </a:tr>
            </a:tbl>
          </a:graphicData>
        </a:graphic>
      </p:graphicFrame>
      <p:sp>
        <p:nvSpPr>
          <p:cNvPr id="5" name="TextBox 4"/>
          <p:cNvSpPr txBox="1"/>
          <p:nvPr/>
        </p:nvSpPr>
        <p:spPr>
          <a:xfrm>
            <a:off x="1304144" y="5171606"/>
            <a:ext cx="10269949" cy="1323439"/>
          </a:xfrm>
          <a:prstGeom prst="rect">
            <a:avLst/>
          </a:prstGeom>
          <a:noFill/>
        </p:spPr>
        <p:txBody>
          <a:bodyPr wrap="square" rtlCol="0">
            <a:spAutoFit/>
          </a:bodyPr>
          <a:lstStyle/>
          <a:p>
            <a:r>
              <a:rPr lang="en-AU" sz="2000" dirty="0"/>
              <a:t>“The topic of scales of measurement is one that some writers think is crucial and others think irrelevant. Although this book will tend to side with the latter group it is important that you have some familiarity with the general issue” – Howell, 1987</a:t>
            </a:r>
          </a:p>
        </p:txBody>
      </p:sp>
    </p:spTree>
    <p:extLst>
      <p:ext uri="{BB962C8B-B14F-4D97-AF65-F5344CB8AC3E}">
        <p14:creationId xmlns:p14="http://schemas.microsoft.com/office/powerpoint/2010/main" val="341953876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505200" y="274712"/>
            <a:ext cx="6096000" cy="830997"/>
          </a:xfrm>
          <a:prstGeom prst="rect">
            <a:avLst/>
          </a:prstGeom>
        </p:spPr>
        <p:txBody>
          <a:bodyPr>
            <a:spAutoFit/>
          </a:bodyPr>
          <a:lstStyle/>
          <a:p>
            <a:pPr algn="ctr"/>
            <a:r>
              <a:rPr lang="en-US" altLang="en-US" sz="2400" dirty="0">
                <a:solidFill>
                  <a:srgbClr val="FFC000"/>
                </a:solidFill>
              </a:rPr>
              <a:t>Interlude #4 </a:t>
            </a:r>
          </a:p>
          <a:p>
            <a:pPr algn="ctr"/>
            <a:r>
              <a:rPr lang="en-US" altLang="en-US" sz="2400" dirty="0">
                <a:solidFill>
                  <a:srgbClr val="FFC000"/>
                </a:solidFill>
              </a:rPr>
              <a:t>What Stats to use when</a:t>
            </a:r>
          </a:p>
        </p:txBody>
      </p:sp>
      <p:graphicFrame>
        <p:nvGraphicFramePr>
          <p:cNvPr id="5" name="Table 4"/>
          <p:cNvGraphicFramePr>
            <a:graphicFrameLocks noGrp="1"/>
          </p:cNvGraphicFramePr>
          <p:nvPr>
            <p:extLst>
              <p:ext uri="{D42A27DB-BD31-4B8C-83A1-F6EECF244321}">
                <p14:modId xmlns:p14="http://schemas.microsoft.com/office/powerpoint/2010/main" val="2399628155"/>
              </p:ext>
            </p:extLst>
          </p:nvPr>
        </p:nvGraphicFramePr>
        <p:xfrm>
          <a:off x="1196763" y="1105709"/>
          <a:ext cx="10587566" cy="5516880"/>
        </p:xfrm>
        <a:graphic>
          <a:graphicData uri="http://schemas.openxmlformats.org/drawingml/2006/table">
            <a:tbl>
              <a:tblPr firstRow="1" bandRow="1">
                <a:tableStyleId>{5C22544A-7EE6-4342-B048-85BDC9FD1C3A}</a:tableStyleId>
              </a:tblPr>
              <a:tblGrid>
                <a:gridCol w="1698669">
                  <a:extLst>
                    <a:ext uri="{9D8B030D-6E8A-4147-A177-3AD203B41FA5}">
                      <a16:colId xmlns:a16="http://schemas.microsoft.com/office/drawing/2014/main" val="2601254249"/>
                    </a:ext>
                  </a:extLst>
                </a:gridCol>
                <a:gridCol w="1488501">
                  <a:extLst>
                    <a:ext uri="{9D8B030D-6E8A-4147-A177-3AD203B41FA5}">
                      <a16:colId xmlns:a16="http://schemas.microsoft.com/office/drawing/2014/main" val="3717765013"/>
                    </a:ext>
                  </a:extLst>
                </a:gridCol>
                <a:gridCol w="1488501">
                  <a:extLst>
                    <a:ext uri="{9D8B030D-6E8A-4147-A177-3AD203B41FA5}">
                      <a16:colId xmlns:a16="http://schemas.microsoft.com/office/drawing/2014/main" val="20001"/>
                    </a:ext>
                  </a:extLst>
                </a:gridCol>
                <a:gridCol w="1348907">
                  <a:extLst>
                    <a:ext uri="{9D8B030D-6E8A-4147-A177-3AD203B41FA5}">
                      <a16:colId xmlns:a16="http://schemas.microsoft.com/office/drawing/2014/main" val="20004"/>
                    </a:ext>
                  </a:extLst>
                </a:gridCol>
                <a:gridCol w="1520996">
                  <a:extLst>
                    <a:ext uri="{9D8B030D-6E8A-4147-A177-3AD203B41FA5}">
                      <a16:colId xmlns:a16="http://schemas.microsoft.com/office/drawing/2014/main" val="20005"/>
                    </a:ext>
                  </a:extLst>
                </a:gridCol>
                <a:gridCol w="1520996">
                  <a:extLst>
                    <a:ext uri="{9D8B030D-6E8A-4147-A177-3AD203B41FA5}">
                      <a16:colId xmlns:a16="http://schemas.microsoft.com/office/drawing/2014/main" val="20006"/>
                    </a:ext>
                  </a:extLst>
                </a:gridCol>
                <a:gridCol w="1520996">
                  <a:extLst>
                    <a:ext uri="{9D8B030D-6E8A-4147-A177-3AD203B41FA5}">
                      <a16:colId xmlns:a16="http://schemas.microsoft.com/office/drawing/2014/main" val="1668476378"/>
                    </a:ext>
                  </a:extLst>
                </a:gridCol>
              </a:tblGrid>
              <a:tr h="370840">
                <a:tc>
                  <a:txBody>
                    <a:bodyPr/>
                    <a:lstStyle/>
                    <a:p>
                      <a:r>
                        <a:rPr lang="en-AU" sz="1600" dirty="0"/>
                        <a:t>Hypothesis</a:t>
                      </a:r>
                    </a:p>
                  </a:txBody>
                  <a:tcPr/>
                </a:tc>
                <a:tc>
                  <a:txBody>
                    <a:bodyPr/>
                    <a:lstStyle/>
                    <a:p>
                      <a:r>
                        <a:rPr lang="en-AU" sz="1600" dirty="0"/>
                        <a:t>Variable 2</a:t>
                      </a:r>
                    </a:p>
                    <a:p>
                      <a:r>
                        <a:rPr lang="en-AU" sz="1600" dirty="0"/>
                        <a:t>DV</a:t>
                      </a:r>
                    </a:p>
                  </a:txBody>
                  <a:tcPr/>
                </a:tc>
                <a:tc>
                  <a:txBody>
                    <a:bodyPr/>
                    <a:lstStyle/>
                    <a:p>
                      <a:r>
                        <a:rPr lang="en-AU" sz="1600" dirty="0"/>
                        <a:t>Variable</a:t>
                      </a:r>
                      <a:r>
                        <a:rPr lang="en-AU" sz="1600" baseline="0" dirty="0"/>
                        <a:t> 1</a:t>
                      </a:r>
                      <a:endParaRPr lang="en-AU" sz="1600" dirty="0"/>
                    </a:p>
                  </a:txBody>
                  <a:tcPr/>
                </a:tc>
                <a:tc>
                  <a:txBody>
                    <a:bodyPr/>
                    <a:lstStyle/>
                    <a:p>
                      <a:r>
                        <a:rPr lang="en-AU" sz="1600" dirty="0"/>
                        <a:t># IV’s</a:t>
                      </a:r>
                    </a:p>
                  </a:txBody>
                  <a:tcPr/>
                </a:tc>
                <a:tc>
                  <a:txBody>
                    <a:bodyPr/>
                    <a:lstStyle/>
                    <a:p>
                      <a:r>
                        <a:rPr lang="en-AU" sz="1600" dirty="0"/>
                        <a:t>Levels of IV</a:t>
                      </a:r>
                    </a:p>
                  </a:txBody>
                  <a:tcPr/>
                </a:tc>
                <a:tc>
                  <a:txBody>
                    <a:bodyPr/>
                    <a:lstStyle/>
                    <a:p>
                      <a:r>
                        <a:rPr lang="en-AU" sz="1600" dirty="0"/>
                        <a:t>Between</a:t>
                      </a:r>
                      <a:r>
                        <a:rPr lang="en-AU" sz="1600" baseline="0" dirty="0"/>
                        <a:t> / Within</a:t>
                      </a:r>
                      <a:endParaRPr lang="en-AU" sz="1600" dirty="0"/>
                    </a:p>
                  </a:txBody>
                  <a:tcPr/>
                </a:tc>
                <a:tc>
                  <a:txBody>
                    <a:bodyPr/>
                    <a:lstStyle/>
                    <a:p>
                      <a:r>
                        <a:rPr lang="en-AU" sz="1600" dirty="0"/>
                        <a:t>Test</a:t>
                      </a:r>
                    </a:p>
                  </a:txBody>
                  <a:tcPr/>
                </a:tc>
                <a:extLst>
                  <a:ext uri="{0D108BD9-81ED-4DB2-BD59-A6C34878D82A}">
                    <a16:rowId xmlns:a16="http://schemas.microsoft.com/office/drawing/2014/main" val="10000"/>
                  </a:ext>
                </a:extLst>
              </a:tr>
              <a:tr h="370840">
                <a:tc>
                  <a:txBody>
                    <a:bodyPr/>
                    <a:lstStyle/>
                    <a:p>
                      <a:r>
                        <a:rPr lang="en-AU" sz="1600" dirty="0"/>
                        <a:t>Group</a:t>
                      </a:r>
                      <a:r>
                        <a:rPr lang="en-AU" sz="1600" baseline="0" dirty="0"/>
                        <a:t> Differences</a:t>
                      </a:r>
                      <a:endParaRPr lang="en-AU" sz="1600" dirty="0"/>
                    </a:p>
                  </a:txBody>
                  <a:tcPr/>
                </a:tc>
                <a:tc>
                  <a:txBody>
                    <a:bodyPr/>
                    <a:lstStyle/>
                    <a:p>
                      <a:r>
                        <a:rPr lang="en-AU" sz="1600" dirty="0"/>
                        <a:t>DV</a:t>
                      </a:r>
                      <a:r>
                        <a:rPr lang="en-AU" sz="1600" baseline="0" dirty="0"/>
                        <a:t> –</a:t>
                      </a:r>
                    </a:p>
                    <a:p>
                      <a:r>
                        <a:rPr lang="en-AU" sz="1600" dirty="0"/>
                        <a:t>Continuous</a:t>
                      </a:r>
                      <a:r>
                        <a:rPr lang="en-AU" sz="1600" baseline="0" dirty="0"/>
                        <a:t> Interval</a:t>
                      </a:r>
                      <a:endParaRPr lang="en-AU" sz="1600" dirty="0"/>
                    </a:p>
                  </a:txBody>
                  <a:tcPr/>
                </a:tc>
                <a:tc>
                  <a:txBody>
                    <a:bodyPr/>
                    <a:lstStyle/>
                    <a:p>
                      <a:r>
                        <a:rPr lang="en-AU" sz="1600" dirty="0"/>
                        <a:t>IV</a:t>
                      </a:r>
                    </a:p>
                    <a:p>
                      <a:r>
                        <a:rPr lang="en-AU" sz="1600" dirty="0"/>
                        <a:t>Categorical</a:t>
                      </a:r>
                      <a:r>
                        <a:rPr lang="en-AU" sz="1600" baseline="0" dirty="0"/>
                        <a:t> Nominal</a:t>
                      </a:r>
                      <a:endParaRPr lang="en-AU" sz="1600" dirty="0"/>
                    </a:p>
                  </a:txBody>
                  <a:tcPr/>
                </a:tc>
                <a:tc>
                  <a:txBody>
                    <a:bodyPr/>
                    <a:lstStyle/>
                    <a:p>
                      <a:r>
                        <a:rPr lang="en-AU" sz="1600" dirty="0"/>
                        <a:t>1</a:t>
                      </a:r>
                    </a:p>
                  </a:txBody>
                  <a:tcPr/>
                </a:tc>
                <a:tc>
                  <a:txBody>
                    <a:bodyPr/>
                    <a:lstStyle/>
                    <a:p>
                      <a:r>
                        <a:rPr lang="en-AU" sz="1600" dirty="0"/>
                        <a:t>2</a:t>
                      </a:r>
                    </a:p>
                  </a:txBody>
                  <a:tcPr/>
                </a:tc>
                <a:tc>
                  <a:txBody>
                    <a:bodyPr/>
                    <a:lstStyle/>
                    <a:p>
                      <a:r>
                        <a:rPr lang="en-AU" sz="1600" dirty="0"/>
                        <a:t>Between</a:t>
                      </a:r>
                    </a:p>
                  </a:txBody>
                  <a:tcPr/>
                </a:tc>
                <a:tc>
                  <a:txBody>
                    <a:bodyPr/>
                    <a:lstStyle/>
                    <a:p>
                      <a:r>
                        <a:rPr lang="en-AU" sz="1600" dirty="0"/>
                        <a:t>Independent Groups t-test</a:t>
                      </a:r>
                    </a:p>
                  </a:txBody>
                  <a:tcPr/>
                </a:tc>
                <a:extLst>
                  <a:ext uri="{0D108BD9-81ED-4DB2-BD59-A6C34878D82A}">
                    <a16:rowId xmlns:a16="http://schemas.microsoft.com/office/drawing/2014/main" val="10001"/>
                  </a:ext>
                </a:extLst>
              </a:tr>
              <a:tr h="370840">
                <a:tc>
                  <a:txBody>
                    <a:bodyPr/>
                    <a:lstStyle/>
                    <a:p>
                      <a:r>
                        <a:rPr lang="en-AU" sz="1600" dirty="0"/>
                        <a:t>Group</a:t>
                      </a:r>
                      <a:r>
                        <a:rPr lang="en-AU" sz="1600" baseline="0" dirty="0"/>
                        <a:t> Differences</a:t>
                      </a:r>
                      <a:endParaRPr lang="en-AU" sz="1600" dirty="0"/>
                    </a:p>
                  </a:txBody>
                  <a:tcPr/>
                </a:tc>
                <a:tc>
                  <a:txBody>
                    <a:bodyPr/>
                    <a:lstStyle/>
                    <a:p>
                      <a:r>
                        <a:rPr lang="en-AU" sz="1600" dirty="0"/>
                        <a:t>DV</a:t>
                      </a:r>
                      <a:r>
                        <a:rPr lang="en-AU" sz="1600" baseline="0" dirty="0"/>
                        <a:t> –</a:t>
                      </a:r>
                    </a:p>
                    <a:p>
                      <a:r>
                        <a:rPr lang="en-AU" sz="1600" dirty="0"/>
                        <a:t>Continuous</a:t>
                      </a:r>
                      <a:r>
                        <a:rPr lang="en-AU" sz="1600" baseline="0" dirty="0"/>
                        <a:t> Interval</a:t>
                      </a:r>
                      <a:endParaRPr lang="en-AU" sz="1600" dirty="0"/>
                    </a:p>
                  </a:txBody>
                  <a:tcPr/>
                </a:tc>
                <a:tc>
                  <a:txBody>
                    <a:bodyPr/>
                    <a:lstStyle/>
                    <a:p>
                      <a:r>
                        <a:rPr lang="en-AU" sz="1600" dirty="0"/>
                        <a:t>IV</a:t>
                      </a:r>
                    </a:p>
                    <a:p>
                      <a:r>
                        <a:rPr lang="en-AU" sz="1600" dirty="0"/>
                        <a:t>Categorical</a:t>
                      </a:r>
                      <a:r>
                        <a:rPr lang="en-AU" sz="1600" baseline="0" dirty="0"/>
                        <a:t> Nominal</a:t>
                      </a:r>
                      <a:endParaRPr lang="en-AU" sz="1600" dirty="0"/>
                    </a:p>
                  </a:txBody>
                  <a:tcPr/>
                </a:tc>
                <a:tc>
                  <a:txBody>
                    <a:bodyPr/>
                    <a:lstStyle/>
                    <a:p>
                      <a:r>
                        <a:rPr lang="en-AU" sz="1600" dirty="0"/>
                        <a:t>1</a:t>
                      </a:r>
                    </a:p>
                  </a:txBody>
                  <a:tcPr/>
                </a:tc>
                <a:tc>
                  <a:txBody>
                    <a:bodyPr/>
                    <a:lstStyle/>
                    <a:p>
                      <a:r>
                        <a:rPr lang="en-AU" sz="1600" dirty="0"/>
                        <a:t>2</a:t>
                      </a:r>
                    </a:p>
                  </a:txBody>
                  <a:tcPr/>
                </a:tc>
                <a:tc>
                  <a:txBody>
                    <a:bodyPr/>
                    <a:lstStyle/>
                    <a:p>
                      <a:r>
                        <a:rPr lang="en-AU" sz="1600" dirty="0"/>
                        <a:t>Within</a:t>
                      </a:r>
                    </a:p>
                  </a:txBody>
                  <a:tcPr/>
                </a:tc>
                <a:tc>
                  <a:txBody>
                    <a:bodyPr/>
                    <a:lstStyle/>
                    <a:p>
                      <a:r>
                        <a:rPr lang="en-AU" sz="1600" dirty="0"/>
                        <a:t>Paired</a:t>
                      </a:r>
                      <a:r>
                        <a:rPr lang="en-AU" sz="1600" baseline="0" dirty="0"/>
                        <a:t> Sample t-test</a:t>
                      </a:r>
                      <a:endParaRPr lang="en-AU" sz="1600" dirty="0"/>
                    </a:p>
                  </a:txBody>
                  <a:tcPr/>
                </a:tc>
                <a:extLst>
                  <a:ext uri="{0D108BD9-81ED-4DB2-BD59-A6C34878D82A}">
                    <a16:rowId xmlns:a16="http://schemas.microsoft.com/office/drawing/2014/main" val="10002"/>
                  </a:ext>
                </a:extLst>
              </a:tr>
              <a:tr h="370840">
                <a:tc>
                  <a:txBody>
                    <a:bodyPr/>
                    <a:lstStyle/>
                    <a:p>
                      <a:r>
                        <a:rPr lang="en-AU" sz="1600" dirty="0"/>
                        <a:t>Group</a:t>
                      </a:r>
                      <a:r>
                        <a:rPr lang="en-AU" sz="1600" baseline="0" dirty="0"/>
                        <a:t> Differences</a:t>
                      </a:r>
                      <a:endParaRPr lang="en-AU" sz="1600" dirty="0"/>
                    </a:p>
                  </a:txBody>
                  <a:tcPr/>
                </a:tc>
                <a:tc>
                  <a:txBody>
                    <a:bodyPr/>
                    <a:lstStyle/>
                    <a:p>
                      <a:r>
                        <a:rPr lang="en-AU" sz="1600" dirty="0"/>
                        <a:t>DV</a:t>
                      </a:r>
                      <a:r>
                        <a:rPr lang="en-AU" sz="1600" baseline="0" dirty="0"/>
                        <a:t> –</a:t>
                      </a:r>
                    </a:p>
                    <a:p>
                      <a:r>
                        <a:rPr lang="en-AU" sz="1600" dirty="0"/>
                        <a:t>Continuous</a:t>
                      </a:r>
                      <a:r>
                        <a:rPr lang="en-AU" sz="1600" baseline="0" dirty="0"/>
                        <a:t> Ordinal</a:t>
                      </a:r>
                      <a:endParaRPr lang="en-AU" sz="1600" dirty="0"/>
                    </a:p>
                  </a:txBody>
                  <a:tcPr/>
                </a:tc>
                <a:tc>
                  <a:txBody>
                    <a:bodyPr/>
                    <a:lstStyle/>
                    <a:p>
                      <a:r>
                        <a:rPr lang="en-AU" sz="1600" dirty="0"/>
                        <a:t>IV</a:t>
                      </a:r>
                    </a:p>
                    <a:p>
                      <a:r>
                        <a:rPr lang="en-AU" sz="1600" dirty="0"/>
                        <a:t>Categorical</a:t>
                      </a:r>
                      <a:r>
                        <a:rPr lang="en-AU" sz="1600" baseline="0" dirty="0"/>
                        <a:t> Nominal</a:t>
                      </a:r>
                      <a:endParaRPr lang="en-AU" sz="1600" dirty="0"/>
                    </a:p>
                  </a:txBody>
                  <a:tcPr/>
                </a:tc>
                <a:tc>
                  <a:txBody>
                    <a:bodyPr/>
                    <a:lstStyle/>
                    <a:p>
                      <a:r>
                        <a:rPr lang="en-AU" sz="1600" dirty="0"/>
                        <a:t>1</a:t>
                      </a:r>
                    </a:p>
                  </a:txBody>
                  <a:tcPr/>
                </a:tc>
                <a:tc>
                  <a:txBody>
                    <a:bodyPr/>
                    <a:lstStyle/>
                    <a:p>
                      <a:r>
                        <a:rPr lang="en-AU" sz="1600" dirty="0"/>
                        <a:t>2</a:t>
                      </a:r>
                    </a:p>
                  </a:txBody>
                  <a:tcPr/>
                </a:tc>
                <a:tc>
                  <a:txBody>
                    <a:bodyPr/>
                    <a:lstStyle/>
                    <a:p>
                      <a:r>
                        <a:rPr lang="en-AU" sz="1600" dirty="0"/>
                        <a:t>Between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600" dirty="0"/>
                        <a:t>Mann-Whitney U Test</a:t>
                      </a:r>
                    </a:p>
                  </a:txBody>
                  <a:tcPr/>
                </a:tc>
                <a:extLst>
                  <a:ext uri="{0D108BD9-81ED-4DB2-BD59-A6C34878D82A}">
                    <a16:rowId xmlns:a16="http://schemas.microsoft.com/office/drawing/2014/main" val="1068352608"/>
                  </a:ext>
                </a:extLst>
              </a:tr>
              <a:tr h="370840">
                <a:tc>
                  <a:txBody>
                    <a:bodyPr/>
                    <a:lstStyle/>
                    <a:p>
                      <a:r>
                        <a:rPr lang="en-AU" sz="1600" dirty="0"/>
                        <a:t>Group</a:t>
                      </a:r>
                      <a:r>
                        <a:rPr lang="en-AU" sz="1600" baseline="0" dirty="0"/>
                        <a:t> Differences</a:t>
                      </a:r>
                      <a:endParaRPr lang="en-AU" sz="1600" dirty="0"/>
                    </a:p>
                  </a:txBody>
                  <a:tcPr/>
                </a:tc>
                <a:tc>
                  <a:txBody>
                    <a:bodyPr/>
                    <a:lstStyle/>
                    <a:p>
                      <a:r>
                        <a:rPr lang="en-AU" sz="1600" dirty="0"/>
                        <a:t>DV</a:t>
                      </a:r>
                      <a:r>
                        <a:rPr lang="en-AU" sz="1600" baseline="0" dirty="0"/>
                        <a:t> –</a:t>
                      </a:r>
                    </a:p>
                    <a:p>
                      <a:r>
                        <a:rPr lang="en-AU" sz="1600" dirty="0"/>
                        <a:t>Continuous</a:t>
                      </a:r>
                      <a:r>
                        <a:rPr lang="en-AU" sz="1600" baseline="0" dirty="0"/>
                        <a:t> Ordinal</a:t>
                      </a:r>
                      <a:endParaRPr lang="en-AU" sz="1600" dirty="0"/>
                    </a:p>
                  </a:txBody>
                  <a:tcPr/>
                </a:tc>
                <a:tc>
                  <a:txBody>
                    <a:bodyPr/>
                    <a:lstStyle/>
                    <a:p>
                      <a:r>
                        <a:rPr lang="en-AU" sz="1600" dirty="0"/>
                        <a:t>IV</a:t>
                      </a:r>
                    </a:p>
                    <a:p>
                      <a:r>
                        <a:rPr lang="en-AU" sz="1600" dirty="0"/>
                        <a:t>Categorical</a:t>
                      </a:r>
                      <a:r>
                        <a:rPr lang="en-AU" sz="1600" baseline="0" dirty="0"/>
                        <a:t> Nominal</a:t>
                      </a:r>
                      <a:endParaRPr lang="en-AU" sz="1600" dirty="0"/>
                    </a:p>
                  </a:txBody>
                  <a:tcPr/>
                </a:tc>
                <a:tc>
                  <a:txBody>
                    <a:bodyPr/>
                    <a:lstStyle/>
                    <a:p>
                      <a:r>
                        <a:rPr lang="en-AU" sz="1600" dirty="0"/>
                        <a:t>1</a:t>
                      </a:r>
                    </a:p>
                  </a:txBody>
                  <a:tcPr/>
                </a:tc>
                <a:tc>
                  <a:txBody>
                    <a:bodyPr/>
                    <a:lstStyle/>
                    <a:p>
                      <a:r>
                        <a:rPr lang="en-AU" sz="1600" dirty="0"/>
                        <a:t>2</a:t>
                      </a:r>
                    </a:p>
                  </a:txBody>
                  <a:tcPr/>
                </a:tc>
                <a:tc>
                  <a:txBody>
                    <a:bodyPr/>
                    <a:lstStyle/>
                    <a:p>
                      <a:r>
                        <a:rPr lang="en-AU" sz="1600" dirty="0"/>
                        <a:t>Within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600" dirty="0"/>
                        <a:t>Wilcoxon</a:t>
                      </a:r>
                      <a:r>
                        <a:rPr lang="en-AU" sz="1600" baseline="0" dirty="0"/>
                        <a:t> Signed Ranks</a:t>
                      </a:r>
                      <a:endParaRPr lang="en-AU" sz="1600" dirty="0"/>
                    </a:p>
                  </a:txBody>
                  <a:tcPr/>
                </a:tc>
                <a:extLst>
                  <a:ext uri="{0D108BD9-81ED-4DB2-BD59-A6C34878D82A}">
                    <a16:rowId xmlns:a16="http://schemas.microsoft.com/office/drawing/2014/main" val="423735594"/>
                  </a:ext>
                </a:extLst>
              </a:tr>
              <a:tr h="370840">
                <a:tc>
                  <a:txBody>
                    <a:bodyPr/>
                    <a:lstStyle/>
                    <a:p>
                      <a:r>
                        <a:rPr lang="en-AU" sz="1600" dirty="0"/>
                        <a:t>Relationships</a:t>
                      </a:r>
                    </a:p>
                  </a:txBody>
                  <a:tcPr/>
                </a:tc>
                <a:tc>
                  <a:txBody>
                    <a:bodyPr/>
                    <a:lstStyle/>
                    <a:p>
                      <a:r>
                        <a:rPr lang="en-AU" sz="1600" dirty="0"/>
                        <a:t>DV</a:t>
                      </a:r>
                    </a:p>
                    <a:p>
                      <a:r>
                        <a:rPr lang="en-AU" sz="1600" dirty="0"/>
                        <a:t>Continuous</a:t>
                      </a:r>
                    </a:p>
                    <a:p>
                      <a:r>
                        <a:rPr lang="en-AU" sz="1600" dirty="0"/>
                        <a:t>Interval</a:t>
                      </a:r>
                    </a:p>
                  </a:txBody>
                  <a:tcPr/>
                </a:tc>
                <a:tc>
                  <a:txBody>
                    <a:bodyPr/>
                    <a:lstStyle/>
                    <a:p>
                      <a:r>
                        <a:rPr lang="en-AU" sz="1600" dirty="0"/>
                        <a:t>DV</a:t>
                      </a:r>
                    </a:p>
                    <a:p>
                      <a:r>
                        <a:rPr lang="en-AU" sz="1600" dirty="0"/>
                        <a:t>Continuous</a:t>
                      </a:r>
                    </a:p>
                    <a:p>
                      <a:r>
                        <a:rPr lang="en-AU" sz="1600" dirty="0"/>
                        <a:t>Interval</a:t>
                      </a:r>
                    </a:p>
                  </a:txBody>
                  <a:tcPr/>
                </a:tc>
                <a:tc>
                  <a:txBody>
                    <a:bodyPr/>
                    <a:lstStyle/>
                    <a:p>
                      <a:r>
                        <a:rPr lang="en-AU" sz="1600" dirty="0"/>
                        <a:t>-</a:t>
                      </a:r>
                    </a:p>
                  </a:txBody>
                  <a:tcPr/>
                </a:tc>
                <a:tc>
                  <a:txBody>
                    <a:bodyPr/>
                    <a:lstStyle/>
                    <a:p>
                      <a:r>
                        <a:rPr lang="en-AU" sz="1600" dirty="0"/>
                        <a:t>-</a:t>
                      </a:r>
                    </a:p>
                  </a:txBody>
                  <a:tcPr/>
                </a:tc>
                <a:tc>
                  <a:txBody>
                    <a:bodyPr/>
                    <a:lstStyle/>
                    <a:p>
                      <a:r>
                        <a:rPr lang="en-AU" sz="1600" dirty="0"/>
                        <a:t>Within</a:t>
                      </a:r>
                    </a:p>
                  </a:txBody>
                  <a:tcPr/>
                </a:tc>
                <a:tc>
                  <a:txBody>
                    <a:bodyPr/>
                    <a:lstStyle/>
                    <a:p>
                      <a:r>
                        <a:rPr lang="en-AU" sz="1600" dirty="0"/>
                        <a:t>Pearson Correlation</a:t>
                      </a:r>
                    </a:p>
                  </a:txBody>
                  <a:tcPr/>
                </a:tc>
                <a:extLst>
                  <a:ext uri="{0D108BD9-81ED-4DB2-BD59-A6C34878D82A}">
                    <a16:rowId xmlns:a16="http://schemas.microsoft.com/office/drawing/2014/main" val="10003"/>
                  </a:ext>
                </a:extLst>
              </a:tr>
              <a:tr h="370840">
                <a:tc>
                  <a:txBody>
                    <a:bodyPr/>
                    <a:lstStyle/>
                    <a:p>
                      <a:r>
                        <a:rPr lang="en-AU" sz="1600" dirty="0"/>
                        <a:t>Relationships</a:t>
                      </a:r>
                    </a:p>
                  </a:txBody>
                  <a:tcPr/>
                </a:tc>
                <a:tc>
                  <a:txBody>
                    <a:bodyPr/>
                    <a:lstStyle/>
                    <a:p>
                      <a:r>
                        <a:rPr lang="en-AU" sz="1600" dirty="0"/>
                        <a:t>DV</a:t>
                      </a:r>
                    </a:p>
                    <a:p>
                      <a:r>
                        <a:rPr lang="en-AU" sz="1600" dirty="0"/>
                        <a:t>Continuous</a:t>
                      </a:r>
                    </a:p>
                    <a:p>
                      <a:r>
                        <a:rPr lang="en-AU" sz="1600" dirty="0"/>
                        <a:t>Ordinal</a:t>
                      </a:r>
                    </a:p>
                  </a:txBody>
                  <a:tcPr/>
                </a:tc>
                <a:tc>
                  <a:txBody>
                    <a:bodyPr/>
                    <a:lstStyle/>
                    <a:p>
                      <a:r>
                        <a:rPr lang="en-AU" sz="1600" dirty="0"/>
                        <a:t>DV</a:t>
                      </a:r>
                    </a:p>
                    <a:p>
                      <a:r>
                        <a:rPr lang="en-AU" sz="1600" dirty="0"/>
                        <a:t>Continuous</a:t>
                      </a:r>
                    </a:p>
                    <a:p>
                      <a:r>
                        <a:rPr lang="en-AU" sz="1600" dirty="0"/>
                        <a:t>Ordinal</a:t>
                      </a:r>
                    </a:p>
                  </a:txBody>
                  <a:tcPr/>
                </a:tc>
                <a:tc>
                  <a:txBody>
                    <a:bodyPr/>
                    <a:lstStyle/>
                    <a:p>
                      <a:r>
                        <a:rPr lang="en-AU" sz="1600" dirty="0"/>
                        <a: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600" dirty="0"/>
                        <a:t>-</a:t>
                      </a:r>
                    </a:p>
                  </a:txBody>
                  <a:tcPr/>
                </a:tc>
                <a:tc>
                  <a:txBody>
                    <a:bodyPr/>
                    <a:lstStyle/>
                    <a:p>
                      <a:r>
                        <a:rPr lang="en-AU" sz="1600" dirty="0"/>
                        <a:t>Within</a:t>
                      </a:r>
                    </a:p>
                  </a:txBody>
                  <a:tcPr/>
                </a:tc>
                <a:tc>
                  <a:txBody>
                    <a:bodyPr/>
                    <a:lstStyle/>
                    <a:p>
                      <a:r>
                        <a:rPr lang="en-AU" sz="1600" dirty="0"/>
                        <a:t>Spearman Correlation</a:t>
                      </a:r>
                    </a:p>
                  </a:txBody>
                  <a:tcPr/>
                </a:tc>
                <a:extLst>
                  <a:ext uri="{0D108BD9-81ED-4DB2-BD59-A6C34878D82A}">
                    <a16:rowId xmlns:a16="http://schemas.microsoft.com/office/drawing/2014/main" val="2992743307"/>
                  </a:ext>
                </a:extLst>
              </a:tr>
            </a:tbl>
          </a:graphicData>
        </a:graphic>
      </p:graphicFrame>
    </p:spTree>
    <p:extLst>
      <p:ext uri="{BB962C8B-B14F-4D97-AF65-F5344CB8AC3E}">
        <p14:creationId xmlns:p14="http://schemas.microsoft.com/office/powerpoint/2010/main" val="259652160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69468" y="1675240"/>
            <a:ext cx="11113475" cy="1107996"/>
          </a:xfrm>
          <a:prstGeom prst="rect">
            <a:avLst/>
          </a:prstGeom>
        </p:spPr>
        <p:txBody>
          <a:bodyPr wrap="square">
            <a:spAutoFit/>
          </a:bodyPr>
          <a:lstStyle/>
          <a:p>
            <a:r>
              <a:rPr lang="en-AU" altLang="en-US" sz="2200" b="1" dirty="0">
                <a:solidFill>
                  <a:srgbClr val="0070C0"/>
                </a:solidFill>
                <a:latin typeface="Times New Roman" panose="02020603050405020304" pitchFamily="18" charset="0"/>
              </a:rPr>
              <a:t>Type of Movie </a:t>
            </a:r>
            <a:r>
              <a:rPr lang="en-AU" altLang="en-US" sz="2200" b="1" dirty="0">
                <a:solidFill>
                  <a:srgbClr val="FF0000"/>
                </a:solidFill>
                <a:latin typeface="Times New Roman" panose="02020603050405020304" pitchFamily="18" charset="0"/>
              </a:rPr>
              <a:t>(IV –  2 Levels, categorical, </a:t>
            </a:r>
            <a:r>
              <a:rPr lang="en-AU" altLang="en-US" sz="2200" b="1" dirty="0" err="1">
                <a:solidFill>
                  <a:srgbClr val="FF0000"/>
                </a:solidFill>
                <a:latin typeface="Times New Roman" panose="02020603050405020304" pitchFamily="18" charset="0"/>
              </a:rPr>
              <a:t>diffennces</a:t>
            </a:r>
            <a:endParaRPr lang="en-AU" altLang="en-US" sz="2200" b="1" dirty="0">
              <a:solidFill>
                <a:srgbClr val="FF0000"/>
              </a:solidFill>
              <a:latin typeface="Times New Roman" panose="02020603050405020304" pitchFamily="18" charset="0"/>
            </a:endParaRPr>
          </a:p>
          <a:p>
            <a:endParaRPr lang="en-AU" altLang="en-US" sz="2200" b="1" dirty="0">
              <a:solidFill>
                <a:srgbClr val="FF0000"/>
              </a:solidFill>
              <a:latin typeface="Times New Roman" panose="02020603050405020304" pitchFamily="18" charset="0"/>
            </a:endParaRPr>
          </a:p>
          <a:p>
            <a:r>
              <a:rPr lang="en-AU" altLang="en-US" sz="2200" b="1" dirty="0">
                <a:solidFill>
                  <a:srgbClr val="0070C0"/>
                </a:solidFill>
                <a:latin typeface="Times New Roman" panose="02020603050405020304" pitchFamily="18" charset="0"/>
              </a:rPr>
              <a:t>Heart Rate (</a:t>
            </a:r>
            <a:r>
              <a:rPr lang="en-AU" altLang="en-US" sz="2200" b="1" dirty="0">
                <a:solidFill>
                  <a:srgbClr val="FF0000"/>
                </a:solidFill>
                <a:latin typeface="Times New Roman" panose="02020603050405020304" pitchFamily="18" charset="0"/>
              </a:rPr>
              <a:t>DV –  Continuous, Interval +)</a:t>
            </a:r>
            <a:r>
              <a:rPr lang="en-AU" altLang="en-US" sz="2200" b="1" dirty="0">
                <a:solidFill>
                  <a:srgbClr val="0070C0"/>
                </a:solidFill>
                <a:latin typeface="Times New Roman" panose="02020603050405020304" pitchFamily="18" charset="0"/>
              </a:rPr>
              <a:t>	</a:t>
            </a:r>
          </a:p>
        </p:txBody>
      </p:sp>
      <p:sp>
        <p:nvSpPr>
          <p:cNvPr id="10" name="Rectangle 9"/>
          <p:cNvSpPr/>
          <p:nvPr/>
        </p:nvSpPr>
        <p:spPr>
          <a:xfrm>
            <a:off x="3505200" y="274712"/>
            <a:ext cx="6096000" cy="830997"/>
          </a:xfrm>
          <a:prstGeom prst="rect">
            <a:avLst/>
          </a:prstGeom>
        </p:spPr>
        <p:txBody>
          <a:bodyPr>
            <a:spAutoFit/>
          </a:bodyPr>
          <a:lstStyle/>
          <a:p>
            <a:pPr algn="ctr"/>
            <a:r>
              <a:rPr lang="en-US" altLang="en-US" sz="2400" dirty="0">
                <a:solidFill>
                  <a:srgbClr val="FFC000"/>
                </a:solidFill>
              </a:rPr>
              <a:t>What Stats to use to </a:t>
            </a:r>
            <a:r>
              <a:rPr lang="en-US" altLang="en-US" sz="2400" dirty="0" err="1">
                <a:solidFill>
                  <a:srgbClr val="FFC000"/>
                </a:solidFill>
              </a:rPr>
              <a:t>analyse</a:t>
            </a:r>
            <a:r>
              <a:rPr lang="en-US" altLang="en-US" sz="2400" dirty="0">
                <a:solidFill>
                  <a:srgbClr val="FFC000"/>
                </a:solidFill>
              </a:rPr>
              <a:t> current data</a:t>
            </a:r>
          </a:p>
        </p:txBody>
      </p:sp>
      <p:graphicFrame>
        <p:nvGraphicFramePr>
          <p:cNvPr id="3" name="Table 2"/>
          <p:cNvGraphicFramePr>
            <a:graphicFrameLocks noGrp="1"/>
          </p:cNvGraphicFramePr>
          <p:nvPr>
            <p:extLst>
              <p:ext uri="{D42A27DB-BD31-4B8C-83A1-F6EECF244321}">
                <p14:modId xmlns:p14="http://schemas.microsoft.com/office/powerpoint/2010/main" val="74473736"/>
              </p:ext>
            </p:extLst>
          </p:nvPr>
        </p:nvGraphicFramePr>
        <p:xfrm>
          <a:off x="669468" y="3474543"/>
          <a:ext cx="11256659" cy="1402080"/>
        </p:xfrm>
        <a:graphic>
          <a:graphicData uri="http://schemas.openxmlformats.org/drawingml/2006/table">
            <a:tbl>
              <a:tblPr firstRow="1" bandRow="1">
                <a:tableStyleId>{5C22544A-7EE6-4342-B048-85BDC9FD1C3A}</a:tableStyleId>
              </a:tblPr>
              <a:tblGrid>
                <a:gridCol w="1795938">
                  <a:extLst>
                    <a:ext uri="{9D8B030D-6E8A-4147-A177-3AD203B41FA5}">
                      <a16:colId xmlns:a16="http://schemas.microsoft.com/office/drawing/2014/main" val="632347794"/>
                    </a:ext>
                  </a:extLst>
                </a:gridCol>
                <a:gridCol w="1573738">
                  <a:extLst>
                    <a:ext uri="{9D8B030D-6E8A-4147-A177-3AD203B41FA5}">
                      <a16:colId xmlns:a16="http://schemas.microsoft.com/office/drawing/2014/main" val="780113933"/>
                    </a:ext>
                  </a:extLst>
                </a:gridCol>
                <a:gridCol w="1538938">
                  <a:extLst>
                    <a:ext uri="{9D8B030D-6E8A-4147-A177-3AD203B41FA5}">
                      <a16:colId xmlns:a16="http://schemas.microsoft.com/office/drawing/2014/main" val="2452468297"/>
                    </a:ext>
                  </a:extLst>
                </a:gridCol>
                <a:gridCol w="1705708">
                  <a:extLst>
                    <a:ext uri="{9D8B030D-6E8A-4147-A177-3AD203B41FA5}">
                      <a16:colId xmlns:a16="http://schemas.microsoft.com/office/drawing/2014/main" val="1167931014"/>
                    </a:ext>
                  </a:extLst>
                </a:gridCol>
                <a:gridCol w="1426149">
                  <a:extLst>
                    <a:ext uri="{9D8B030D-6E8A-4147-A177-3AD203B41FA5}">
                      <a16:colId xmlns:a16="http://schemas.microsoft.com/office/drawing/2014/main" val="1816596186"/>
                    </a:ext>
                  </a:extLst>
                </a:gridCol>
                <a:gridCol w="1608094">
                  <a:extLst>
                    <a:ext uri="{9D8B030D-6E8A-4147-A177-3AD203B41FA5}">
                      <a16:colId xmlns:a16="http://schemas.microsoft.com/office/drawing/2014/main" val="1594748224"/>
                    </a:ext>
                  </a:extLst>
                </a:gridCol>
                <a:gridCol w="1608094">
                  <a:extLst>
                    <a:ext uri="{9D8B030D-6E8A-4147-A177-3AD203B41FA5}">
                      <a16:colId xmlns:a16="http://schemas.microsoft.com/office/drawing/2014/main" val="3536073136"/>
                    </a:ext>
                  </a:extLst>
                </a:gridCol>
              </a:tblGrid>
              <a:tr h="370840">
                <a:tc>
                  <a:txBody>
                    <a:bodyPr/>
                    <a:lstStyle/>
                    <a:p>
                      <a:r>
                        <a:rPr lang="en-AU" sz="1600" dirty="0"/>
                        <a:t>Hypothesis</a:t>
                      </a:r>
                    </a:p>
                  </a:txBody>
                  <a:tcPr/>
                </a:tc>
                <a:tc>
                  <a:txBody>
                    <a:bodyPr/>
                    <a:lstStyle/>
                    <a:p>
                      <a:r>
                        <a:rPr lang="en-AU" sz="1600" dirty="0"/>
                        <a:t>Variable</a:t>
                      </a:r>
                      <a:r>
                        <a:rPr lang="en-AU" sz="1600" baseline="0" dirty="0"/>
                        <a:t> 2</a:t>
                      </a:r>
                      <a:endParaRPr lang="en-AU" sz="1600" dirty="0"/>
                    </a:p>
                  </a:txBody>
                  <a:tcPr/>
                </a:tc>
                <a:tc>
                  <a:txBody>
                    <a:bodyPr/>
                    <a:lstStyle/>
                    <a:p>
                      <a:r>
                        <a:rPr lang="en-AU" sz="1600" dirty="0"/>
                        <a:t>Variable 1</a:t>
                      </a:r>
                    </a:p>
                  </a:txBody>
                  <a:tcPr/>
                </a:tc>
                <a:tc>
                  <a:txBody>
                    <a:bodyPr/>
                    <a:lstStyle/>
                    <a:p>
                      <a:r>
                        <a:rPr lang="en-AU" sz="1600" dirty="0"/>
                        <a:t># IV’s</a:t>
                      </a:r>
                    </a:p>
                  </a:txBody>
                  <a:tcPr/>
                </a:tc>
                <a:tc>
                  <a:txBody>
                    <a:bodyPr/>
                    <a:lstStyle/>
                    <a:p>
                      <a:r>
                        <a:rPr lang="en-AU" sz="1600" dirty="0"/>
                        <a:t>Levels of IV</a:t>
                      </a:r>
                    </a:p>
                  </a:txBody>
                  <a:tcPr/>
                </a:tc>
                <a:tc>
                  <a:txBody>
                    <a:bodyPr/>
                    <a:lstStyle/>
                    <a:p>
                      <a:r>
                        <a:rPr lang="en-AU" sz="1600" dirty="0"/>
                        <a:t>Between</a:t>
                      </a:r>
                      <a:r>
                        <a:rPr lang="en-AU" sz="1600" baseline="0" dirty="0"/>
                        <a:t> / Within</a:t>
                      </a:r>
                      <a:endParaRPr lang="en-AU" sz="1600" dirty="0"/>
                    </a:p>
                  </a:txBody>
                  <a:tcPr/>
                </a:tc>
                <a:tc>
                  <a:txBody>
                    <a:bodyPr/>
                    <a:lstStyle/>
                    <a:p>
                      <a:r>
                        <a:rPr lang="en-AU" dirty="0"/>
                        <a:t>Test</a:t>
                      </a:r>
                    </a:p>
                  </a:txBody>
                  <a:tcPr/>
                </a:tc>
                <a:extLst>
                  <a:ext uri="{0D108BD9-81ED-4DB2-BD59-A6C34878D82A}">
                    <a16:rowId xmlns:a16="http://schemas.microsoft.com/office/drawing/2014/main" val="4192763059"/>
                  </a:ext>
                </a:extLst>
              </a:tr>
              <a:tr h="370840">
                <a:tc>
                  <a:txBody>
                    <a:bodyPr/>
                    <a:lstStyle/>
                    <a:p>
                      <a:r>
                        <a:rPr lang="en-AU" sz="1600" dirty="0"/>
                        <a:t>Group</a:t>
                      </a:r>
                      <a:r>
                        <a:rPr lang="en-AU" sz="1600" baseline="0" dirty="0"/>
                        <a:t> Differences</a:t>
                      </a:r>
                      <a:endParaRPr lang="en-AU" sz="1600" dirty="0"/>
                    </a:p>
                  </a:txBody>
                  <a:tcPr/>
                </a:tc>
                <a:tc>
                  <a:txBody>
                    <a:bodyPr/>
                    <a:lstStyle/>
                    <a:p>
                      <a:r>
                        <a:rPr lang="en-AU" sz="1600" dirty="0"/>
                        <a:t>DV</a:t>
                      </a:r>
                      <a:r>
                        <a:rPr lang="en-AU" sz="1600" baseline="0" dirty="0"/>
                        <a:t> –</a:t>
                      </a:r>
                    </a:p>
                    <a:p>
                      <a:r>
                        <a:rPr lang="en-AU" sz="1600" dirty="0"/>
                        <a:t>Continuous</a:t>
                      </a:r>
                      <a:r>
                        <a:rPr lang="en-AU" sz="1600" baseline="0" dirty="0"/>
                        <a:t> Interval</a:t>
                      </a:r>
                      <a:endParaRPr lang="en-AU" sz="1600" dirty="0"/>
                    </a:p>
                  </a:txBody>
                  <a:tcPr/>
                </a:tc>
                <a:tc>
                  <a:txBody>
                    <a:bodyPr/>
                    <a:lstStyle/>
                    <a:p>
                      <a:r>
                        <a:rPr lang="en-AU" sz="1600" dirty="0"/>
                        <a:t>IV</a:t>
                      </a:r>
                    </a:p>
                    <a:p>
                      <a:r>
                        <a:rPr lang="en-AU" sz="1600" dirty="0"/>
                        <a:t>Categorical</a:t>
                      </a:r>
                      <a:r>
                        <a:rPr lang="en-AU" sz="1600" baseline="0" dirty="0"/>
                        <a:t> Nominal</a:t>
                      </a:r>
                      <a:endParaRPr lang="en-AU" sz="1600" dirty="0"/>
                    </a:p>
                  </a:txBody>
                  <a:tcPr/>
                </a:tc>
                <a:tc>
                  <a:txBody>
                    <a:bodyPr/>
                    <a:lstStyle/>
                    <a:p>
                      <a:r>
                        <a:rPr lang="en-AU" sz="1600" dirty="0"/>
                        <a:t>1</a:t>
                      </a:r>
                    </a:p>
                  </a:txBody>
                  <a:tcPr/>
                </a:tc>
                <a:tc>
                  <a:txBody>
                    <a:bodyPr/>
                    <a:lstStyle/>
                    <a:p>
                      <a:r>
                        <a:rPr lang="en-AU" sz="1600" dirty="0"/>
                        <a:t>2</a:t>
                      </a:r>
                    </a:p>
                  </a:txBody>
                  <a:tcPr/>
                </a:tc>
                <a:tc>
                  <a:txBody>
                    <a:bodyPr/>
                    <a:lstStyle/>
                    <a:p>
                      <a:r>
                        <a:rPr lang="en-AU" sz="1600" dirty="0"/>
                        <a:t>Within</a:t>
                      </a:r>
                    </a:p>
                  </a:txBody>
                  <a:tcPr/>
                </a:tc>
                <a:tc>
                  <a:txBody>
                    <a:bodyPr/>
                    <a:lstStyle/>
                    <a:p>
                      <a:r>
                        <a:rPr lang="en-AU" sz="1600" dirty="0"/>
                        <a:t>Paired</a:t>
                      </a:r>
                      <a:r>
                        <a:rPr lang="en-AU" sz="1600" baseline="0" dirty="0"/>
                        <a:t> Sample t-test</a:t>
                      </a:r>
                      <a:endParaRPr lang="en-AU" sz="1600" dirty="0"/>
                    </a:p>
                  </a:txBody>
                  <a:tcPr/>
                </a:tc>
                <a:extLst>
                  <a:ext uri="{0D108BD9-81ED-4DB2-BD59-A6C34878D82A}">
                    <a16:rowId xmlns:a16="http://schemas.microsoft.com/office/drawing/2014/main" val="2520004742"/>
                  </a:ext>
                </a:extLst>
              </a:tr>
            </a:tbl>
          </a:graphicData>
        </a:graphic>
      </p:graphicFrame>
    </p:spTree>
    <p:extLst>
      <p:ext uri="{BB962C8B-B14F-4D97-AF65-F5344CB8AC3E}">
        <p14:creationId xmlns:p14="http://schemas.microsoft.com/office/powerpoint/2010/main" val="85645385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887910" y="422031"/>
            <a:ext cx="3554178" cy="523220"/>
          </a:xfrm>
          <a:prstGeom prst="rect">
            <a:avLst/>
          </a:prstGeom>
          <a:noFill/>
        </p:spPr>
        <p:txBody>
          <a:bodyPr wrap="none" rtlCol="0">
            <a:spAutoFit/>
          </a:bodyPr>
          <a:lstStyle/>
          <a:p>
            <a:r>
              <a:rPr lang="en-AU" sz="2800" dirty="0">
                <a:solidFill>
                  <a:srgbClr val="FFC000"/>
                </a:solidFill>
              </a:rPr>
              <a:t>Statistical Analysis</a:t>
            </a:r>
          </a:p>
        </p:txBody>
      </p:sp>
      <p:sp>
        <p:nvSpPr>
          <p:cNvPr id="8" name="TextBox 7"/>
          <p:cNvSpPr txBox="1"/>
          <p:nvPr/>
        </p:nvSpPr>
        <p:spPr>
          <a:xfrm>
            <a:off x="529248" y="2345479"/>
            <a:ext cx="4989779" cy="1200329"/>
          </a:xfrm>
          <a:prstGeom prst="rect">
            <a:avLst/>
          </a:prstGeom>
          <a:noFill/>
        </p:spPr>
        <p:txBody>
          <a:bodyPr wrap="square" rtlCol="0">
            <a:spAutoFit/>
          </a:bodyPr>
          <a:lstStyle/>
          <a:p>
            <a:r>
              <a:rPr lang="en-AU" sz="2400" dirty="0"/>
              <a:t>Can now statistically evaluate the hypotheses of the study : t = 1.47, p = .18</a:t>
            </a:r>
            <a:endParaRPr lang="en-AU" sz="2400" dirty="0">
              <a:solidFill>
                <a:srgbClr val="FF0000"/>
              </a:solidFill>
            </a:endParaRPr>
          </a:p>
        </p:txBody>
      </p:sp>
      <p:sp>
        <p:nvSpPr>
          <p:cNvPr id="3" name="Rectangle 2"/>
          <p:cNvSpPr/>
          <p:nvPr/>
        </p:nvSpPr>
        <p:spPr>
          <a:xfrm>
            <a:off x="622263" y="3917058"/>
            <a:ext cx="4803751" cy="830997"/>
          </a:xfrm>
          <a:prstGeom prst="rect">
            <a:avLst/>
          </a:prstGeom>
        </p:spPr>
        <p:txBody>
          <a:bodyPr wrap="none">
            <a:spAutoFit/>
          </a:bodyPr>
          <a:lstStyle/>
          <a:p>
            <a:pPr algn="ctr"/>
            <a:r>
              <a:rPr lang="en-AU" altLang="en-US" sz="2400" b="1" dirty="0">
                <a:solidFill>
                  <a:srgbClr val="00B050"/>
                </a:solidFill>
                <a:latin typeface="Times New Roman" panose="02020603050405020304" pitchFamily="18" charset="0"/>
              </a:rPr>
              <a:t>Can we reject the Null Hypothesis?</a:t>
            </a:r>
          </a:p>
          <a:p>
            <a:pPr algn="ctr"/>
            <a:r>
              <a:rPr lang="en-AU" altLang="en-US" sz="2400" b="1" dirty="0">
                <a:solidFill>
                  <a:srgbClr val="00B050"/>
                </a:solidFill>
                <a:latin typeface="Times New Roman" panose="02020603050405020304" pitchFamily="18" charset="0"/>
              </a:rPr>
              <a:t>Is p &lt; .05 </a:t>
            </a:r>
            <a:r>
              <a:rPr lang="en-AU" altLang="en-US" sz="2400" b="1" i="1" u="sng" dirty="0">
                <a:solidFill>
                  <a:srgbClr val="FF0000"/>
                </a:solidFill>
                <a:latin typeface="Times New Roman" panose="02020603050405020304" pitchFamily="18" charset="0"/>
              </a:rPr>
              <a:t>No</a:t>
            </a:r>
          </a:p>
        </p:txBody>
      </p:sp>
      <p:sp>
        <p:nvSpPr>
          <p:cNvPr id="5" name="Rectangle 4"/>
          <p:cNvSpPr/>
          <p:nvPr/>
        </p:nvSpPr>
        <p:spPr>
          <a:xfrm>
            <a:off x="622263" y="4946037"/>
            <a:ext cx="6096000" cy="646331"/>
          </a:xfrm>
          <a:prstGeom prst="rect">
            <a:avLst/>
          </a:prstGeom>
        </p:spPr>
        <p:txBody>
          <a:bodyPr>
            <a:spAutoFit/>
          </a:bodyPr>
          <a:lstStyle/>
          <a:p>
            <a:r>
              <a:rPr lang="en-AU" altLang="en-US" b="1" dirty="0">
                <a:solidFill>
                  <a:srgbClr val="0070C0"/>
                </a:solidFill>
                <a:latin typeface="Times New Roman" panose="02020603050405020304" pitchFamily="18" charset="0"/>
              </a:rPr>
              <a:t>Heart rate for the horror movie was NOT significantly greater than for the informative movie</a:t>
            </a:r>
          </a:p>
        </p:txBody>
      </p:sp>
      <p:sp>
        <p:nvSpPr>
          <p:cNvPr id="7" name="TextBox 6">
            <a:extLst>
              <a:ext uri="{FF2B5EF4-FFF2-40B4-BE49-F238E27FC236}">
                <a16:creationId xmlns:a16="http://schemas.microsoft.com/office/drawing/2014/main" id="{55379CE9-1B24-4B7F-B2B8-7BB6146C8B40}"/>
              </a:ext>
            </a:extLst>
          </p:cNvPr>
          <p:cNvSpPr txBox="1"/>
          <p:nvPr/>
        </p:nvSpPr>
        <p:spPr>
          <a:xfrm>
            <a:off x="3340608" y="1265632"/>
            <a:ext cx="6096000" cy="369332"/>
          </a:xfrm>
          <a:prstGeom prst="rect">
            <a:avLst/>
          </a:prstGeom>
          <a:noFill/>
        </p:spPr>
        <p:txBody>
          <a:bodyPr wrap="square">
            <a:spAutoFit/>
          </a:bodyPr>
          <a:lstStyle/>
          <a:p>
            <a:r>
              <a:rPr lang="en-AU" dirty="0">
                <a:hlinkClick r:id="rId2"/>
              </a:rPr>
              <a:t>https://www.socscistatistics.com/</a:t>
            </a:r>
            <a:endParaRPr lang="en-AU" dirty="0"/>
          </a:p>
        </p:txBody>
      </p:sp>
    </p:spTree>
    <p:extLst>
      <p:ext uri="{BB962C8B-B14F-4D97-AF65-F5344CB8AC3E}">
        <p14:creationId xmlns:p14="http://schemas.microsoft.com/office/powerpoint/2010/main" val="186744231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0049" y="601175"/>
            <a:ext cx="6096000" cy="523220"/>
          </a:xfrm>
          <a:prstGeom prst="rect">
            <a:avLst/>
          </a:prstGeom>
        </p:spPr>
        <p:txBody>
          <a:bodyPr>
            <a:spAutoFit/>
          </a:bodyPr>
          <a:lstStyle/>
          <a:p>
            <a:pPr marL="285750" indent="-285750">
              <a:buFont typeface="Arial" panose="020B0604020202020204" pitchFamily="34" charset="0"/>
              <a:buChar char="•"/>
            </a:pPr>
            <a:r>
              <a:rPr lang="en-AU" sz="2800" dirty="0">
                <a:solidFill>
                  <a:srgbClr val="7030A0"/>
                </a:solidFill>
              </a:rPr>
              <a:t>Draw Conclusions</a:t>
            </a:r>
          </a:p>
        </p:txBody>
      </p:sp>
      <p:sp>
        <p:nvSpPr>
          <p:cNvPr id="18" name="Rectangle 17"/>
          <p:cNvSpPr/>
          <p:nvPr/>
        </p:nvSpPr>
        <p:spPr>
          <a:xfrm>
            <a:off x="3712764" y="3812201"/>
            <a:ext cx="8106866" cy="830997"/>
          </a:xfrm>
          <a:prstGeom prst="rect">
            <a:avLst/>
          </a:prstGeom>
        </p:spPr>
        <p:txBody>
          <a:bodyPr wrap="square">
            <a:spAutoFit/>
          </a:bodyPr>
          <a:lstStyle/>
          <a:p>
            <a:r>
              <a:rPr lang="en-AU" altLang="en-US" sz="2400" b="1" dirty="0">
                <a:solidFill>
                  <a:srgbClr val="C00000"/>
                </a:solidFill>
                <a:latin typeface="Times New Roman" panose="02020603050405020304" pitchFamily="18" charset="0"/>
              </a:rPr>
              <a:t>There are no differences in nervous system reactivity between high and low levels of fright</a:t>
            </a:r>
          </a:p>
        </p:txBody>
      </p:sp>
      <p:grpSp>
        <p:nvGrpSpPr>
          <p:cNvPr id="22" name="Group 4"/>
          <p:cNvGrpSpPr>
            <a:grpSpLocks/>
          </p:cNvGrpSpPr>
          <p:nvPr/>
        </p:nvGrpSpPr>
        <p:grpSpPr bwMode="auto">
          <a:xfrm>
            <a:off x="415404" y="1641281"/>
            <a:ext cx="3297360" cy="2508419"/>
            <a:chOff x="791" y="1104"/>
            <a:chExt cx="4393" cy="3069"/>
          </a:xfrm>
        </p:grpSpPr>
        <p:sp>
          <p:nvSpPr>
            <p:cNvPr id="23" name="Text Box 5"/>
            <p:cNvSpPr txBox="1">
              <a:spLocks noChangeArrowheads="1"/>
            </p:cNvSpPr>
            <p:nvPr/>
          </p:nvSpPr>
          <p:spPr bwMode="auto">
            <a:xfrm>
              <a:off x="2160" y="1104"/>
              <a:ext cx="1392" cy="16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AU" altLang="en-US" sz="1200" b="1" dirty="0">
                  <a:solidFill>
                    <a:srgbClr val="FF0000"/>
                  </a:solidFill>
                  <a:latin typeface="Times New Roman" panose="02020603050405020304" pitchFamily="18" charset="0"/>
                </a:rPr>
                <a:t>Are there differences in heart rate between informative and horror movies</a:t>
              </a:r>
            </a:p>
          </p:txBody>
        </p:sp>
        <p:sp>
          <p:nvSpPr>
            <p:cNvPr id="25" name="Text Box 7"/>
            <p:cNvSpPr txBox="1">
              <a:spLocks noChangeArrowheads="1"/>
            </p:cNvSpPr>
            <p:nvPr/>
          </p:nvSpPr>
          <p:spPr bwMode="auto">
            <a:xfrm>
              <a:off x="791" y="2403"/>
              <a:ext cx="1115" cy="7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1200" dirty="0">
                  <a:solidFill>
                    <a:srgbClr val="7030A0"/>
                  </a:solidFill>
                  <a:latin typeface="Times New Roman" panose="02020603050405020304" pitchFamily="18" charset="0"/>
                </a:rPr>
                <a:t>Data Match Theory</a:t>
              </a:r>
            </a:p>
          </p:txBody>
        </p:sp>
        <p:sp>
          <p:nvSpPr>
            <p:cNvPr id="26" name="Text Box 8"/>
            <p:cNvSpPr txBox="1">
              <a:spLocks noChangeArrowheads="1"/>
            </p:cNvSpPr>
            <p:nvPr/>
          </p:nvSpPr>
          <p:spPr bwMode="auto">
            <a:xfrm>
              <a:off x="3792" y="2718"/>
              <a:ext cx="1392" cy="7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AU" altLang="en-US" sz="1200" b="1" dirty="0">
                  <a:solidFill>
                    <a:srgbClr val="00B050"/>
                  </a:solidFill>
                  <a:latin typeface="Times New Roman" panose="02020603050405020304" pitchFamily="18" charset="0"/>
                </a:rPr>
                <a:t>Heart rate: Horror&gt;Informative</a:t>
              </a:r>
              <a:r>
                <a:rPr lang="en-AU" altLang="en-US" sz="1200" b="1" dirty="0">
                  <a:solidFill>
                    <a:srgbClr val="0070C0"/>
                  </a:solidFill>
                  <a:latin typeface="Times New Roman" panose="02020603050405020304" pitchFamily="18" charset="0"/>
                </a:rPr>
                <a:t>.</a:t>
              </a:r>
            </a:p>
          </p:txBody>
        </p:sp>
        <p:cxnSp>
          <p:nvCxnSpPr>
            <p:cNvPr id="27" name="AutoShape 9"/>
            <p:cNvCxnSpPr>
              <a:cxnSpLocks noChangeShapeType="1"/>
              <a:stCxn id="23" idx="3"/>
              <a:endCxn id="26" idx="0"/>
            </p:cNvCxnSpPr>
            <p:nvPr/>
          </p:nvCxnSpPr>
          <p:spPr bwMode="auto">
            <a:xfrm>
              <a:off x="3552" y="1952"/>
              <a:ext cx="936" cy="766"/>
            </a:xfrm>
            <a:prstGeom prst="curvedConnector2">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AutoShape 10"/>
            <p:cNvCxnSpPr>
              <a:cxnSpLocks noChangeShapeType="1"/>
              <a:stCxn id="26" idx="2"/>
            </p:cNvCxnSpPr>
            <p:nvPr/>
          </p:nvCxnSpPr>
          <p:spPr bwMode="auto">
            <a:xfrm rot="5400000">
              <a:off x="3839" y="3318"/>
              <a:ext cx="459" cy="840"/>
            </a:xfrm>
            <a:prstGeom prst="curvedConnector2">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9" name="AutoShape 11"/>
            <p:cNvCxnSpPr>
              <a:cxnSpLocks noChangeShapeType="1"/>
              <a:endCxn id="25" idx="2"/>
            </p:cNvCxnSpPr>
            <p:nvPr/>
          </p:nvCxnSpPr>
          <p:spPr bwMode="auto">
            <a:xfrm rot="10800000">
              <a:off x="1349" y="3195"/>
              <a:ext cx="1171" cy="978"/>
            </a:xfrm>
            <a:prstGeom prst="curvedConnector2">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0" name="AutoShape 12"/>
            <p:cNvCxnSpPr>
              <a:cxnSpLocks noChangeShapeType="1"/>
              <a:stCxn id="25" idx="0"/>
              <a:endCxn id="23" idx="1"/>
            </p:cNvCxnSpPr>
            <p:nvPr/>
          </p:nvCxnSpPr>
          <p:spPr bwMode="auto">
            <a:xfrm rot="5400000" flipH="1" flipV="1">
              <a:off x="1528" y="1772"/>
              <a:ext cx="451" cy="811"/>
            </a:xfrm>
            <a:prstGeom prst="curvedConnector2">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aphicFrame>
        <p:nvGraphicFramePr>
          <p:cNvPr id="32" name="Chart 31"/>
          <p:cNvGraphicFramePr>
            <a:graphicFrameLocks/>
          </p:cNvGraphicFramePr>
          <p:nvPr>
            <p:extLst>
              <p:ext uri="{D42A27DB-BD31-4B8C-83A1-F6EECF244321}">
                <p14:modId xmlns:p14="http://schemas.microsoft.com/office/powerpoint/2010/main" val="886977612"/>
              </p:ext>
            </p:extLst>
          </p:nvPr>
        </p:nvGraphicFramePr>
        <p:xfrm>
          <a:off x="1671724" y="3646350"/>
          <a:ext cx="731426" cy="670774"/>
        </p:xfrm>
        <a:graphic>
          <a:graphicData uri="http://schemas.openxmlformats.org/drawingml/2006/chart">
            <c:chart xmlns:c="http://schemas.openxmlformats.org/drawingml/2006/chart" xmlns:r="http://schemas.openxmlformats.org/officeDocument/2006/relationships" r:id="rId2"/>
          </a:graphicData>
        </a:graphic>
      </p:graphicFrame>
      <p:sp>
        <p:nvSpPr>
          <p:cNvPr id="3" name="Rectangle 2"/>
          <p:cNvSpPr/>
          <p:nvPr/>
        </p:nvSpPr>
        <p:spPr>
          <a:xfrm>
            <a:off x="4342351" y="2082053"/>
            <a:ext cx="6096000" cy="646331"/>
          </a:xfrm>
          <a:prstGeom prst="rect">
            <a:avLst/>
          </a:prstGeom>
        </p:spPr>
        <p:txBody>
          <a:bodyPr>
            <a:spAutoFit/>
          </a:bodyPr>
          <a:lstStyle/>
          <a:p>
            <a:r>
              <a:rPr lang="en-AU" altLang="en-US" b="1" dirty="0">
                <a:solidFill>
                  <a:srgbClr val="0070C0"/>
                </a:solidFill>
                <a:latin typeface="Times New Roman" panose="02020603050405020304" pitchFamily="18" charset="0"/>
              </a:rPr>
              <a:t>Heart rate for the horror movie is not significantly greater than for the informative movie</a:t>
            </a:r>
          </a:p>
        </p:txBody>
      </p:sp>
    </p:spTree>
    <p:extLst>
      <p:ext uri="{BB962C8B-B14F-4D97-AF65-F5344CB8AC3E}">
        <p14:creationId xmlns:p14="http://schemas.microsoft.com/office/powerpoint/2010/main" val="29390822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4"/>
          <p:cNvGrpSpPr>
            <a:grpSpLocks/>
          </p:cNvGrpSpPr>
          <p:nvPr/>
        </p:nvGrpSpPr>
        <p:grpSpPr bwMode="auto">
          <a:xfrm>
            <a:off x="2298356" y="1272747"/>
            <a:ext cx="7797113" cy="5412258"/>
            <a:chOff x="528" y="1104"/>
            <a:chExt cx="4752" cy="3423"/>
          </a:xfrm>
        </p:grpSpPr>
        <p:sp>
          <p:nvSpPr>
            <p:cNvPr id="4" name="Text Box 5"/>
            <p:cNvSpPr txBox="1">
              <a:spLocks noChangeArrowheads="1"/>
            </p:cNvSpPr>
            <p:nvPr/>
          </p:nvSpPr>
          <p:spPr bwMode="auto">
            <a:xfrm>
              <a:off x="2160" y="1104"/>
              <a:ext cx="1392" cy="9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2000" dirty="0">
                  <a:latin typeface="Times New Roman" panose="02020603050405020304" pitchFamily="18" charset="0"/>
                </a:rPr>
                <a:t>theory about how something works</a:t>
              </a:r>
            </a:p>
          </p:txBody>
        </p:sp>
        <p:sp>
          <p:nvSpPr>
            <p:cNvPr id="5" name="Text Box 6"/>
            <p:cNvSpPr txBox="1">
              <a:spLocks noChangeArrowheads="1"/>
            </p:cNvSpPr>
            <p:nvPr/>
          </p:nvSpPr>
          <p:spPr bwMode="auto">
            <a:xfrm>
              <a:off x="2256" y="3572"/>
              <a:ext cx="1392" cy="9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2000" dirty="0">
                  <a:latin typeface="Times New Roman" panose="02020603050405020304" pitchFamily="18" charset="0"/>
                </a:rPr>
                <a:t>systematic empirical observations</a:t>
              </a:r>
            </a:p>
          </p:txBody>
        </p:sp>
        <p:sp>
          <p:nvSpPr>
            <p:cNvPr id="6" name="Text Box 7"/>
            <p:cNvSpPr txBox="1">
              <a:spLocks noChangeArrowheads="1"/>
            </p:cNvSpPr>
            <p:nvPr/>
          </p:nvSpPr>
          <p:spPr bwMode="auto">
            <a:xfrm>
              <a:off x="528" y="2199"/>
              <a:ext cx="1392" cy="12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2000" dirty="0">
                  <a:latin typeface="Times New Roman" panose="02020603050405020304" pitchFamily="18" charset="0"/>
                </a:rPr>
                <a:t>testing: comparing the observations with the theory</a:t>
              </a:r>
            </a:p>
          </p:txBody>
        </p:sp>
        <p:sp>
          <p:nvSpPr>
            <p:cNvPr id="7" name="Text Box 8"/>
            <p:cNvSpPr txBox="1">
              <a:spLocks noChangeArrowheads="1"/>
            </p:cNvSpPr>
            <p:nvPr/>
          </p:nvSpPr>
          <p:spPr bwMode="auto">
            <a:xfrm>
              <a:off x="3888" y="2123"/>
              <a:ext cx="1392" cy="14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2000" dirty="0">
                  <a:latin typeface="Times New Roman" panose="02020603050405020304" pitchFamily="18" charset="0"/>
                </a:rPr>
                <a:t>generating predictions </a:t>
              </a:r>
            </a:p>
            <a:p>
              <a:pPr algn="ctr" eaLnBrk="1" hangingPunct="1">
                <a:spcBef>
                  <a:spcPct val="50000"/>
                </a:spcBef>
              </a:pPr>
              <a:r>
                <a:rPr lang="en-US" altLang="en-US" sz="1600" dirty="0">
                  <a:latin typeface="Times New Roman" panose="02020603050405020304" pitchFamily="18" charset="0"/>
                </a:rPr>
                <a:t>(what would the theory lead you to observe?)</a:t>
              </a:r>
            </a:p>
          </p:txBody>
        </p:sp>
        <p:cxnSp>
          <p:nvCxnSpPr>
            <p:cNvPr id="8" name="AutoShape 9"/>
            <p:cNvCxnSpPr>
              <a:cxnSpLocks noChangeShapeType="1"/>
              <a:stCxn id="4" idx="3"/>
              <a:endCxn id="7" idx="0"/>
            </p:cNvCxnSpPr>
            <p:nvPr/>
          </p:nvCxnSpPr>
          <p:spPr bwMode="auto">
            <a:xfrm>
              <a:off x="3552" y="1398"/>
              <a:ext cx="1032" cy="725"/>
            </a:xfrm>
            <a:prstGeom prst="curvedConnector2">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 name="AutoShape 10"/>
            <p:cNvCxnSpPr>
              <a:cxnSpLocks noChangeShapeType="1"/>
              <a:stCxn id="7" idx="2"/>
              <a:endCxn id="5" idx="3"/>
            </p:cNvCxnSpPr>
            <p:nvPr/>
          </p:nvCxnSpPr>
          <p:spPr bwMode="auto">
            <a:xfrm rot="5400000">
              <a:off x="3766" y="3129"/>
              <a:ext cx="699" cy="936"/>
            </a:xfrm>
            <a:prstGeom prst="curvedConnector2">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 name="AutoShape 11"/>
            <p:cNvCxnSpPr>
              <a:cxnSpLocks noChangeShapeType="1"/>
              <a:stCxn id="5" idx="1"/>
              <a:endCxn id="6" idx="2"/>
            </p:cNvCxnSpPr>
            <p:nvPr/>
          </p:nvCxnSpPr>
          <p:spPr bwMode="auto">
            <a:xfrm rot="10800000">
              <a:off x="1224" y="3177"/>
              <a:ext cx="1032" cy="769"/>
            </a:xfrm>
            <a:prstGeom prst="curvedConnector2">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 name="AutoShape 12"/>
            <p:cNvCxnSpPr>
              <a:cxnSpLocks noChangeShapeType="1"/>
              <a:stCxn id="6" idx="0"/>
              <a:endCxn id="4" idx="1"/>
            </p:cNvCxnSpPr>
            <p:nvPr/>
          </p:nvCxnSpPr>
          <p:spPr bwMode="auto">
            <a:xfrm rot="-5400000">
              <a:off x="1331" y="1371"/>
              <a:ext cx="721" cy="936"/>
            </a:xfrm>
            <a:prstGeom prst="curvedConnector2">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25" name="Rectangle 5"/>
          <p:cNvSpPr txBox="1">
            <a:spLocks noChangeArrowheads="1"/>
          </p:cNvSpPr>
          <p:nvPr/>
        </p:nvSpPr>
        <p:spPr>
          <a:xfrm>
            <a:off x="1556951" y="186233"/>
            <a:ext cx="9651782" cy="509325"/>
          </a:xfrm>
          <a:prstGeom prst="rect">
            <a:avLst/>
          </a:prstGeom>
        </p:spPr>
        <p:txBody>
          <a:bodyPr/>
          <a:lstStyle>
            <a:lvl1pPr algn="l" defTabSz="914400" rtl="0" eaLnBrk="1" latinLnBrk="0" hangingPunct="1">
              <a:lnSpc>
                <a:spcPct val="90000"/>
              </a:lnSpc>
              <a:spcBef>
                <a:spcPct val="0"/>
              </a:spcBef>
              <a:buNone/>
              <a:defRPr sz="4000" b="1" kern="1200">
                <a:solidFill>
                  <a:srgbClr val="FDBA12"/>
                </a:solidFill>
                <a:latin typeface="Verdana" panose="020B0604030504040204" pitchFamily="34" charset="0"/>
                <a:ea typeface="Verdana" panose="020B0604030504040204" pitchFamily="34" charset="0"/>
                <a:cs typeface="Verdana" panose="020B0604030504040204" pitchFamily="34" charset="0"/>
              </a:defRPr>
            </a:lvl1pPr>
          </a:lstStyle>
          <a:p>
            <a:pPr algn="ctr"/>
            <a:r>
              <a:rPr lang="en-US" altLang="en-US" sz="2400" dirty="0"/>
              <a:t>The Scientific Method and the research process</a:t>
            </a:r>
          </a:p>
        </p:txBody>
      </p:sp>
      <p:sp>
        <p:nvSpPr>
          <p:cNvPr id="19" name="Rectangle 5"/>
          <p:cNvSpPr txBox="1">
            <a:spLocks noChangeArrowheads="1"/>
          </p:cNvSpPr>
          <p:nvPr/>
        </p:nvSpPr>
        <p:spPr>
          <a:xfrm>
            <a:off x="3867754" y="3646297"/>
            <a:ext cx="4726410" cy="796466"/>
          </a:xfrm>
          <a:prstGeom prst="rect">
            <a:avLst/>
          </a:prstGeom>
        </p:spPr>
        <p:txBody>
          <a:bodyPr/>
          <a:lstStyle>
            <a:lvl1pPr algn="l" defTabSz="914400" rtl="0" eaLnBrk="1" latinLnBrk="0" hangingPunct="1">
              <a:lnSpc>
                <a:spcPct val="90000"/>
              </a:lnSpc>
              <a:spcBef>
                <a:spcPct val="0"/>
              </a:spcBef>
              <a:buNone/>
              <a:defRPr sz="4000" b="1" kern="1200">
                <a:solidFill>
                  <a:srgbClr val="FDBA12"/>
                </a:solidFill>
                <a:latin typeface="Verdana" panose="020B0604030504040204" pitchFamily="34" charset="0"/>
                <a:ea typeface="Verdana" panose="020B0604030504040204" pitchFamily="34" charset="0"/>
                <a:cs typeface="Verdana" panose="020B0604030504040204" pitchFamily="34" charset="0"/>
              </a:defRPr>
            </a:lvl1pPr>
          </a:lstStyle>
          <a:p>
            <a:pPr algn="ctr"/>
            <a:r>
              <a:rPr lang="en-US" altLang="en-US" sz="1600" dirty="0">
                <a:solidFill>
                  <a:srgbClr val="7030A0"/>
                </a:solidFill>
              </a:rPr>
              <a:t>Scientific Method</a:t>
            </a:r>
          </a:p>
        </p:txBody>
      </p:sp>
    </p:spTree>
    <p:extLst>
      <p:ext uri="{BB962C8B-B14F-4D97-AF65-F5344CB8AC3E}">
        <p14:creationId xmlns:p14="http://schemas.microsoft.com/office/powerpoint/2010/main" val="298415222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977661" y="503312"/>
            <a:ext cx="6096000" cy="954107"/>
          </a:xfrm>
          <a:prstGeom prst="rect">
            <a:avLst/>
          </a:prstGeom>
        </p:spPr>
        <p:txBody>
          <a:bodyPr>
            <a:spAutoFit/>
          </a:bodyPr>
          <a:lstStyle/>
          <a:p>
            <a:pPr algn="ctr"/>
            <a:r>
              <a:rPr lang="en-US" altLang="en-US" sz="2800" dirty="0">
                <a:solidFill>
                  <a:srgbClr val="FFC000"/>
                </a:solidFill>
              </a:rPr>
              <a:t>Final Interlude </a:t>
            </a:r>
          </a:p>
          <a:p>
            <a:pPr algn="ctr"/>
            <a:r>
              <a:rPr lang="en-US" altLang="en-US" sz="2800" dirty="0">
                <a:solidFill>
                  <a:srgbClr val="FFC000"/>
                </a:solidFill>
              </a:rPr>
              <a:t>What about…….</a:t>
            </a:r>
          </a:p>
        </p:txBody>
      </p:sp>
      <p:sp>
        <p:nvSpPr>
          <p:cNvPr id="3" name="TextBox 2"/>
          <p:cNvSpPr txBox="1"/>
          <p:nvPr/>
        </p:nvSpPr>
        <p:spPr>
          <a:xfrm>
            <a:off x="631059" y="2576681"/>
            <a:ext cx="10552756" cy="461665"/>
          </a:xfrm>
          <a:prstGeom prst="rect">
            <a:avLst/>
          </a:prstGeom>
          <a:noFill/>
        </p:spPr>
        <p:txBody>
          <a:bodyPr wrap="square" rtlCol="0">
            <a:spAutoFit/>
          </a:bodyPr>
          <a:lstStyle/>
          <a:p>
            <a:endParaRPr lang="en-AU" sz="2400" dirty="0">
              <a:solidFill>
                <a:srgbClr val="00B050"/>
              </a:solidFill>
            </a:endParaRPr>
          </a:p>
        </p:txBody>
      </p:sp>
    </p:spTree>
    <p:extLst>
      <p:ext uri="{BB962C8B-B14F-4D97-AF65-F5344CB8AC3E}">
        <p14:creationId xmlns:p14="http://schemas.microsoft.com/office/powerpoint/2010/main" val="36987367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endParaRPr lang="en-AU" dirty="0"/>
          </a:p>
        </p:txBody>
      </p:sp>
      <p:sp>
        <p:nvSpPr>
          <p:cNvPr id="3" name="Text Placeholder 2"/>
          <p:cNvSpPr>
            <a:spLocks noGrp="1"/>
          </p:cNvSpPr>
          <p:nvPr>
            <p:ph type="body" sz="quarter" idx="12"/>
          </p:nvPr>
        </p:nvSpPr>
        <p:spPr/>
        <p:txBody>
          <a:bodyPr/>
          <a:lstStyle/>
          <a:p>
            <a:r>
              <a:rPr lang="en-AU" dirty="0"/>
              <a:t>https://www.usq.edu.au/handbook/current/sciences/GCSC.html</a:t>
            </a:r>
          </a:p>
        </p:txBody>
      </p:sp>
      <p:sp>
        <p:nvSpPr>
          <p:cNvPr id="4" name="Text Placeholder 3"/>
          <p:cNvSpPr>
            <a:spLocks noGrp="1"/>
          </p:cNvSpPr>
          <p:nvPr>
            <p:ph type="body" sz="quarter" idx="13"/>
          </p:nvPr>
        </p:nvSpPr>
        <p:spPr/>
        <p:txBody>
          <a:bodyPr/>
          <a:lstStyle/>
          <a:p>
            <a:r>
              <a:rPr lang="en-AU" dirty="0"/>
              <a:t>tehan@usq.edu.au</a:t>
            </a:r>
          </a:p>
        </p:txBody>
      </p:sp>
      <p:sp>
        <p:nvSpPr>
          <p:cNvPr id="5" name="Text Placeholder 4"/>
          <p:cNvSpPr>
            <a:spLocks noGrp="1"/>
          </p:cNvSpPr>
          <p:nvPr>
            <p:ph type="body" sz="quarter" idx="14"/>
          </p:nvPr>
        </p:nvSpPr>
        <p:spPr/>
        <p:txBody>
          <a:bodyPr/>
          <a:lstStyle/>
          <a:p>
            <a:r>
              <a:rPr lang="en-AU" dirty="0"/>
              <a:t>If this was useful you might like to check out</a:t>
            </a:r>
          </a:p>
          <a:p>
            <a:r>
              <a:rPr lang="en-AU" dirty="0"/>
              <a:t>Graduate Certificate in Science (Psychology in Schools)</a:t>
            </a:r>
          </a:p>
        </p:txBody>
      </p:sp>
    </p:spTree>
    <p:extLst>
      <p:ext uri="{BB962C8B-B14F-4D97-AF65-F5344CB8AC3E}">
        <p14:creationId xmlns:p14="http://schemas.microsoft.com/office/powerpoint/2010/main" val="15961765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4"/>
          <p:cNvGrpSpPr>
            <a:grpSpLocks/>
          </p:cNvGrpSpPr>
          <p:nvPr/>
        </p:nvGrpSpPr>
        <p:grpSpPr bwMode="auto">
          <a:xfrm>
            <a:off x="217998" y="1913235"/>
            <a:ext cx="3822661" cy="2391760"/>
            <a:chOff x="528" y="1104"/>
            <a:chExt cx="4752" cy="3259"/>
          </a:xfrm>
        </p:grpSpPr>
        <p:sp>
          <p:nvSpPr>
            <p:cNvPr id="5" name="Text Box 5"/>
            <p:cNvSpPr txBox="1">
              <a:spLocks noChangeArrowheads="1"/>
            </p:cNvSpPr>
            <p:nvPr/>
          </p:nvSpPr>
          <p:spPr bwMode="auto">
            <a:xfrm>
              <a:off x="2160" y="1104"/>
              <a:ext cx="1392" cy="7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1200" b="1" dirty="0">
                  <a:solidFill>
                    <a:srgbClr val="C00000"/>
                  </a:solidFill>
                  <a:latin typeface="Times New Roman" panose="02020603050405020304" pitchFamily="18" charset="0"/>
                </a:rPr>
                <a:t>theory about how something works</a:t>
              </a:r>
            </a:p>
          </p:txBody>
        </p:sp>
        <p:sp>
          <p:nvSpPr>
            <p:cNvPr id="6" name="Text Box 6"/>
            <p:cNvSpPr txBox="1">
              <a:spLocks noChangeArrowheads="1"/>
            </p:cNvSpPr>
            <p:nvPr/>
          </p:nvSpPr>
          <p:spPr bwMode="auto">
            <a:xfrm>
              <a:off x="2256" y="3572"/>
              <a:ext cx="1392" cy="7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1200">
                  <a:latin typeface="Times New Roman" panose="02020603050405020304" pitchFamily="18" charset="0"/>
                </a:rPr>
                <a:t>systematic empirical observations</a:t>
              </a:r>
            </a:p>
          </p:txBody>
        </p:sp>
        <p:sp>
          <p:nvSpPr>
            <p:cNvPr id="7" name="Text Box 7"/>
            <p:cNvSpPr txBox="1">
              <a:spLocks noChangeArrowheads="1"/>
            </p:cNvSpPr>
            <p:nvPr/>
          </p:nvSpPr>
          <p:spPr bwMode="auto">
            <a:xfrm>
              <a:off x="528" y="2199"/>
              <a:ext cx="1392" cy="10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1200">
                  <a:latin typeface="Times New Roman" panose="02020603050405020304" pitchFamily="18" charset="0"/>
                </a:rPr>
                <a:t>testing: comparing the observations with the theory</a:t>
              </a:r>
            </a:p>
          </p:txBody>
        </p:sp>
        <p:sp>
          <p:nvSpPr>
            <p:cNvPr id="8" name="Text Box 8"/>
            <p:cNvSpPr txBox="1">
              <a:spLocks noChangeArrowheads="1"/>
            </p:cNvSpPr>
            <p:nvPr/>
          </p:nvSpPr>
          <p:spPr bwMode="auto">
            <a:xfrm>
              <a:off x="3888" y="2123"/>
              <a:ext cx="1392" cy="13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1200">
                  <a:latin typeface="Times New Roman" panose="02020603050405020304" pitchFamily="18" charset="0"/>
                </a:rPr>
                <a:t>generating predictions </a:t>
              </a:r>
            </a:p>
            <a:p>
              <a:pPr algn="ctr" eaLnBrk="1" hangingPunct="1">
                <a:spcBef>
                  <a:spcPct val="50000"/>
                </a:spcBef>
              </a:pPr>
              <a:r>
                <a:rPr lang="en-US" altLang="en-US" sz="1200">
                  <a:latin typeface="Times New Roman" panose="02020603050405020304" pitchFamily="18" charset="0"/>
                </a:rPr>
                <a:t>(what would the theory lead you to observe?)</a:t>
              </a:r>
            </a:p>
          </p:txBody>
        </p:sp>
        <p:cxnSp>
          <p:nvCxnSpPr>
            <p:cNvPr id="9" name="AutoShape 9"/>
            <p:cNvCxnSpPr>
              <a:cxnSpLocks noChangeShapeType="1"/>
              <a:stCxn id="5" idx="3"/>
              <a:endCxn id="8" idx="0"/>
            </p:cNvCxnSpPr>
            <p:nvPr/>
          </p:nvCxnSpPr>
          <p:spPr bwMode="auto">
            <a:xfrm>
              <a:off x="3552" y="1500"/>
              <a:ext cx="1032" cy="623"/>
            </a:xfrm>
            <a:prstGeom prst="curvedConnector2">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 name="AutoShape 10"/>
            <p:cNvCxnSpPr>
              <a:cxnSpLocks noChangeShapeType="1"/>
              <a:stCxn id="8" idx="2"/>
              <a:endCxn id="6" idx="3"/>
            </p:cNvCxnSpPr>
            <p:nvPr/>
          </p:nvCxnSpPr>
          <p:spPr bwMode="auto">
            <a:xfrm rot="5400000">
              <a:off x="3872" y="3255"/>
              <a:ext cx="489" cy="936"/>
            </a:xfrm>
            <a:prstGeom prst="curvedConnector2">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 name="AutoShape 11"/>
            <p:cNvCxnSpPr>
              <a:cxnSpLocks noChangeShapeType="1"/>
              <a:stCxn id="6" idx="1"/>
              <a:endCxn id="7" idx="2"/>
            </p:cNvCxnSpPr>
            <p:nvPr/>
          </p:nvCxnSpPr>
          <p:spPr bwMode="auto">
            <a:xfrm rot="10800000">
              <a:off x="1224" y="3216"/>
              <a:ext cx="1032" cy="752"/>
            </a:xfrm>
            <a:prstGeom prst="curvedConnector2">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AutoShape 12"/>
            <p:cNvCxnSpPr>
              <a:cxnSpLocks noChangeShapeType="1"/>
              <a:stCxn id="7" idx="0"/>
              <a:endCxn id="5" idx="1"/>
            </p:cNvCxnSpPr>
            <p:nvPr/>
          </p:nvCxnSpPr>
          <p:spPr bwMode="auto">
            <a:xfrm rot="5400000" flipH="1" flipV="1">
              <a:off x="1342" y="1381"/>
              <a:ext cx="699" cy="936"/>
            </a:xfrm>
            <a:prstGeom prst="curvedConnector2">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13" name="Rectangle 4"/>
          <p:cNvSpPr>
            <a:spLocks noChangeArrowheads="1"/>
          </p:cNvSpPr>
          <p:nvPr/>
        </p:nvSpPr>
        <p:spPr bwMode="auto">
          <a:xfrm>
            <a:off x="3092348" y="648500"/>
            <a:ext cx="6985000"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r>
              <a:rPr lang="en-US" altLang="en-US" sz="2400" dirty="0"/>
              <a:t>Conceptual structure that is supported by large and varied set of data.” (</a:t>
            </a:r>
            <a:r>
              <a:rPr lang="en-US" altLang="en-US" sz="2400" dirty="0" err="1"/>
              <a:t>Stanovich</a:t>
            </a:r>
            <a:r>
              <a:rPr lang="en-US" altLang="en-US" sz="2400" dirty="0"/>
              <a:t>, 2004, p21.)</a:t>
            </a:r>
            <a:endParaRPr lang="en-AU" altLang="en-US" sz="2400" dirty="0"/>
          </a:p>
        </p:txBody>
      </p:sp>
      <p:sp>
        <p:nvSpPr>
          <p:cNvPr id="14" name="Rectangle 5"/>
          <p:cNvSpPr>
            <a:spLocks noChangeArrowheads="1"/>
          </p:cNvSpPr>
          <p:nvPr/>
        </p:nvSpPr>
        <p:spPr bwMode="auto">
          <a:xfrm>
            <a:off x="5101257" y="214762"/>
            <a:ext cx="1371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2400" dirty="0"/>
              <a:t>Theories</a:t>
            </a:r>
            <a:endParaRPr lang="en-AU" altLang="en-US" sz="2400" dirty="0"/>
          </a:p>
        </p:txBody>
      </p:sp>
      <p:sp>
        <p:nvSpPr>
          <p:cNvPr id="15" name="Rectangle 6"/>
          <p:cNvSpPr>
            <a:spLocks noChangeArrowheads="1"/>
          </p:cNvSpPr>
          <p:nvPr/>
        </p:nvSpPr>
        <p:spPr bwMode="auto">
          <a:xfrm>
            <a:off x="4233321" y="3531574"/>
            <a:ext cx="7784077" cy="28623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lvl1pPr marL="342900" indent="-3429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20000"/>
              </a:spcBef>
              <a:buFontTx/>
              <a:buChar char="•"/>
            </a:pPr>
            <a:r>
              <a:rPr lang="en-US" altLang="en-US" sz="2000" dirty="0">
                <a:latin typeface="Times New Roman" panose="02020603050405020304" pitchFamily="18" charset="0"/>
                <a:cs typeface="Times New Roman" panose="02020603050405020304" pitchFamily="18" charset="0"/>
              </a:rPr>
              <a:t>Historians of science have argued that “good theories” tend to have the following qualities:</a:t>
            </a:r>
          </a:p>
          <a:p>
            <a:pPr lvl="1" eaLnBrk="1" hangingPunct="1">
              <a:spcBef>
                <a:spcPct val="20000"/>
              </a:spcBef>
            </a:pPr>
            <a:r>
              <a:rPr lang="en-US" altLang="en-US" sz="2000" dirty="0">
                <a:latin typeface="Times New Roman" panose="02020603050405020304" pitchFamily="18" charset="0"/>
                <a:cs typeface="Times New Roman" panose="02020603050405020304" pitchFamily="18" charset="0"/>
              </a:rPr>
              <a:t>(1) They are </a:t>
            </a:r>
            <a:r>
              <a:rPr lang="en-US" altLang="en-US" sz="2000" i="1" dirty="0">
                <a:latin typeface="Times New Roman" panose="02020603050405020304" pitchFamily="18" charset="0"/>
                <a:cs typeface="Times New Roman" panose="02020603050405020304" pitchFamily="18" charset="0"/>
              </a:rPr>
              <a:t>generative</a:t>
            </a:r>
            <a:endParaRPr lang="en-US" altLang="en-US" sz="2000" dirty="0">
              <a:latin typeface="Times New Roman" panose="02020603050405020304" pitchFamily="18" charset="0"/>
              <a:cs typeface="Times New Roman" panose="02020603050405020304" pitchFamily="18" charset="0"/>
            </a:endParaRPr>
          </a:p>
          <a:p>
            <a:pPr lvl="1" eaLnBrk="1" hangingPunct="1">
              <a:spcBef>
                <a:spcPct val="20000"/>
              </a:spcBef>
            </a:pPr>
            <a:r>
              <a:rPr lang="en-US" altLang="en-US" sz="2000" dirty="0">
                <a:latin typeface="Times New Roman" panose="02020603050405020304" pitchFamily="18" charset="0"/>
                <a:cs typeface="Times New Roman" panose="02020603050405020304" pitchFamily="18" charset="0"/>
              </a:rPr>
              <a:t>(2) They make </a:t>
            </a:r>
            <a:r>
              <a:rPr lang="en-US" altLang="en-US" sz="2000" i="1" dirty="0">
                <a:latin typeface="Times New Roman" panose="02020603050405020304" pitchFamily="18" charset="0"/>
                <a:cs typeface="Times New Roman" panose="02020603050405020304" pitchFamily="18" charset="0"/>
              </a:rPr>
              <a:t>precise </a:t>
            </a:r>
            <a:r>
              <a:rPr lang="en-US" altLang="en-US" sz="2000" dirty="0">
                <a:latin typeface="Times New Roman" panose="02020603050405020304" pitchFamily="18" charset="0"/>
                <a:cs typeface="Times New Roman" panose="02020603050405020304" pitchFamily="18" charset="0"/>
              </a:rPr>
              <a:t>(i.e., risky)</a:t>
            </a:r>
            <a:r>
              <a:rPr lang="en-US" altLang="en-US" sz="2000" i="1" dirty="0">
                <a:latin typeface="Times New Roman" panose="02020603050405020304" pitchFamily="18" charset="0"/>
                <a:cs typeface="Times New Roman" panose="02020603050405020304" pitchFamily="18" charset="0"/>
              </a:rPr>
              <a:t> predictions</a:t>
            </a:r>
            <a:endParaRPr lang="en-US" altLang="en-US" sz="2000" dirty="0">
              <a:latin typeface="Times New Roman" panose="02020603050405020304" pitchFamily="18" charset="0"/>
              <a:cs typeface="Times New Roman" panose="02020603050405020304" pitchFamily="18" charset="0"/>
            </a:endParaRPr>
          </a:p>
          <a:p>
            <a:pPr lvl="1" eaLnBrk="1" hangingPunct="1">
              <a:spcBef>
                <a:spcPct val="20000"/>
              </a:spcBef>
            </a:pPr>
            <a:r>
              <a:rPr lang="en-US" altLang="en-US" sz="2000" dirty="0">
                <a:latin typeface="Times New Roman" panose="02020603050405020304" pitchFamily="18" charset="0"/>
                <a:cs typeface="Times New Roman" panose="02020603050405020304" pitchFamily="18" charset="0"/>
              </a:rPr>
              <a:t>(3) They can be </a:t>
            </a:r>
            <a:r>
              <a:rPr lang="en-US" altLang="en-US" sz="2000" i="1" dirty="0">
                <a:latin typeface="Times New Roman" panose="02020603050405020304" pitchFamily="18" charset="0"/>
                <a:cs typeface="Times New Roman" panose="02020603050405020304" pitchFamily="18" charset="0"/>
              </a:rPr>
              <a:t>unambiguously tested </a:t>
            </a:r>
            <a:r>
              <a:rPr lang="en-US" altLang="en-US" sz="2000" dirty="0">
                <a:latin typeface="Times New Roman" panose="02020603050405020304" pitchFamily="18" charset="0"/>
                <a:cs typeface="Times New Roman" panose="02020603050405020304" pitchFamily="18" charset="0"/>
              </a:rPr>
              <a:t>(falsifiable)</a:t>
            </a:r>
          </a:p>
          <a:p>
            <a:pPr lvl="1" eaLnBrk="1" hangingPunct="1">
              <a:spcBef>
                <a:spcPct val="20000"/>
              </a:spcBef>
            </a:pPr>
            <a:r>
              <a:rPr lang="en-US" altLang="en-US" sz="2000" dirty="0">
                <a:latin typeface="Times New Roman" panose="02020603050405020304" pitchFamily="18" charset="0"/>
                <a:cs typeface="Times New Roman" panose="02020603050405020304" pitchFamily="18" charset="0"/>
              </a:rPr>
              <a:t>(4) They are </a:t>
            </a:r>
            <a:r>
              <a:rPr lang="en-US" altLang="en-US" sz="2000" i="1" dirty="0">
                <a:latin typeface="Times New Roman" panose="02020603050405020304" pitchFamily="18" charset="0"/>
                <a:cs typeface="Times New Roman" panose="02020603050405020304" pitchFamily="18" charset="0"/>
              </a:rPr>
              <a:t>simple</a:t>
            </a:r>
            <a:r>
              <a:rPr lang="en-US" altLang="en-US" sz="2000" dirty="0">
                <a:latin typeface="Times New Roman" panose="02020603050405020304" pitchFamily="18" charset="0"/>
                <a:cs typeface="Times New Roman" panose="02020603050405020304" pitchFamily="18" charset="0"/>
              </a:rPr>
              <a:t> (parsimonious)</a:t>
            </a:r>
          </a:p>
          <a:p>
            <a:pPr lvl="1" eaLnBrk="1" hangingPunct="1">
              <a:spcBef>
                <a:spcPct val="20000"/>
              </a:spcBef>
            </a:pPr>
            <a:r>
              <a:rPr lang="en-US" altLang="en-US" sz="2000" dirty="0">
                <a:latin typeface="Times New Roman" panose="02020603050405020304" pitchFamily="18" charset="0"/>
                <a:cs typeface="Times New Roman" panose="02020603050405020304" pitchFamily="18" charset="0"/>
              </a:rPr>
              <a:t>(5) They have </a:t>
            </a:r>
            <a:r>
              <a:rPr lang="en-US" altLang="en-US" sz="2000" i="1" dirty="0">
                <a:latin typeface="Times New Roman" panose="02020603050405020304" pitchFamily="18" charset="0"/>
                <a:cs typeface="Times New Roman" panose="02020603050405020304" pitchFamily="18" charset="0"/>
              </a:rPr>
              <a:t>Good Track Records</a:t>
            </a:r>
            <a:r>
              <a:rPr lang="en-US" altLang="en-US" sz="2000" dirty="0">
                <a:latin typeface="Times New Roman" panose="02020603050405020304" pitchFamily="18" charset="0"/>
                <a:cs typeface="Times New Roman" panose="02020603050405020304" pitchFamily="18" charset="0"/>
              </a:rPr>
              <a:t> (previous predictions have been tested and supported by systematic observation)</a:t>
            </a:r>
            <a:endParaRPr lang="en-US" altLang="en-US" sz="2000" dirty="0"/>
          </a:p>
        </p:txBody>
      </p:sp>
      <p:sp>
        <p:nvSpPr>
          <p:cNvPr id="16" name="Rectangle 4"/>
          <p:cNvSpPr>
            <a:spLocks noChangeArrowheads="1"/>
          </p:cNvSpPr>
          <p:nvPr/>
        </p:nvSpPr>
        <p:spPr bwMode="auto">
          <a:xfrm>
            <a:off x="3480774" y="1638717"/>
            <a:ext cx="8258145" cy="13849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2400" dirty="0">
                <a:solidFill>
                  <a:srgbClr val="FFC000"/>
                </a:solidFill>
              </a:rPr>
              <a:t>Conceptual Structure = 2 concepts and their connection</a:t>
            </a:r>
          </a:p>
          <a:p>
            <a:pPr algn="ctr" eaLnBrk="1" hangingPunct="1"/>
            <a:r>
              <a:rPr lang="en-US" altLang="en-US" sz="2000" dirty="0">
                <a:solidFill>
                  <a:srgbClr val="00B0F0"/>
                </a:solidFill>
              </a:rPr>
              <a:t>Physical activity promotes psychological wellness.</a:t>
            </a:r>
          </a:p>
          <a:p>
            <a:pPr algn="ctr" eaLnBrk="1" hangingPunct="1"/>
            <a:r>
              <a:rPr lang="en-US" altLang="en-US" sz="2000" dirty="0">
                <a:solidFill>
                  <a:srgbClr val="00B0F0"/>
                </a:solidFill>
              </a:rPr>
              <a:t>Economic prosperity is related to form of Government</a:t>
            </a:r>
          </a:p>
          <a:p>
            <a:pPr algn="ctr" eaLnBrk="1" hangingPunct="1"/>
            <a:r>
              <a:rPr lang="en-US" altLang="en-US" sz="2000" dirty="0">
                <a:solidFill>
                  <a:srgbClr val="00B0F0"/>
                </a:solidFill>
              </a:rPr>
              <a:t>Climate change has an effect on global warming</a:t>
            </a:r>
            <a:endParaRPr lang="en-AU" altLang="en-US" sz="2000" dirty="0">
              <a:solidFill>
                <a:srgbClr val="00B0F0"/>
              </a:solidFill>
            </a:endParaRPr>
          </a:p>
        </p:txBody>
      </p:sp>
    </p:spTree>
    <p:extLst>
      <p:ext uri="{BB962C8B-B14F-4D97-AF65-F5344CB8AC3E}">
        <p14:creationId xmlns:p14="http://schemas.microsoft.com/office/powerpoint/2010/main" val="39717296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a:spLocks noChangeArrowheads="1"/>
          </p:cNvSpPr>
          <p:nvPr/>
        </p:nvSpPr>
        <p:spPr bwMode="auto">
          <a:xfrm>
            <a:off x="2773364" y="278607"/>
            <a:ext cx="8229600" cy="9001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nchor="b"/>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4400" dirty="0"/>
              <a:t>Concepts to Variables</a:t>
            </a:r>
          </a:p>
        </p:txBody>
      </p:sp>
      <p:sp>
        <p:nvSpPr>
          <p:cNvPr id="6" name="Text Box 5"/>
          <p:cNvSpPr txBox="1">
            <a:spLocks noChangeArrowheads="1"/>
          </p:cNvSpPr>
          <p:nvPr/>
        </p:nvSpPr>
        <p:spPr bwMode="auto">
          <a:xfrm>
            <a:off x="702061" y="1445625"/>
            <a:ext cx="2847254"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AU" altLang="en-US" sz="2000" b="1" dirty="0"/>
              <a:t>Concepts:    </a:t>
            </a:r>
          </a:p>
          <a:p>
            <a:pPr eaLnBrk="1" hangingPunct="1"/>
            <a:r>
              <a:rPr lang="en-AU" altLang="en-US" sz="2000" b="1" dirty="0"/>
              <a:t>Come from the theory</a:t>
            </a:r>
          </a:p>
        </p:txBody>
      </p:sp>
      <p:sp>
        <p:nvSpPr>
          <p:cNvPr id="7" name="Text Box 6"/>
          <p:cNvSpPr txBox="1">
            <a:spLocks noChangeArrowheads="1"/>
          </p:cNvSpPr>
          <p:nvPr/>
        </p:nvSpPr>
        <p:spPr bwMode="auto">
          <a:xfrm>
            <a:off x="4323192" y="1566882"/>
            <a:ext cx="21018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AU" altLang="en-US" sz="2000" b="1" dirty="0"/>
              <a:t>Operationalised</a:t>
            </a:r>
          </a:p>
        </p:txBody>
      </p:sp>
      <p:sp>
        <p:nvSpPr>
          <p:cNvPr id="8" name="Text Box 7"/>
          <p:cNvSpPr txBox="1">
            <a:spLocks noChangeArrowheads="1"/>
          </p:cNvSpPr>
          <p:nvPr/>
        </p:nvSpPr>
        <p:spPr bwMode="auto">
          <a:xfrm>
            <a:off x="7547566" y="1445625"/>
            <a:ext cx="3033203"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AU" altLang="en-US" sz="2000" b="1" dirty="0"/>
              <a:t>Variables:    </a:t>
            </a:r>
          </a:p>
          <a:p>
            <a:pPr eaLnBrk="1" hangingPunct="1"/>
            <a:r>
              <a:rPr lang="en-AU" altLang="en-US" sz="2000" b="1" dirty="0"/>
              <a:t>Used in the Experiment</a:t>
            </a:r>
          </a:p>
        </p:txBody>
      </p:sp>
      <p:sp>
        <p:nvSpPr>
          <p:cNvPr id="9" name="Line 8"/>
          <p:cNvSpPr>
            <a:spLocks noChangeShapeType="1"/>
          </p:cNvSpPr>
          <p:nvPr/>
        </p:nvSpPr>
        <p:spPr bwMode="auto">
          <a:xfrm rot="16200000">
            <a:off x="3742424" y="1477190"/>
            <a:ext cx="0" cy="57626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0" name="Line 9"/>
          <p:cNvSpPr>
            <a:spLocks noChangeShapeType="1"/>
          </p:cNvSpPr>
          <p:nvPr/>
        </p:nvSpPr>
        <p:spPr bwMode="auto">
          <a:xfrm rot="16200000">
            <a:off x="6986304" y="1369237"/>
            <a:ext cx="0" cy="79216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3" name="Rectangle 4"/>
          <p:cNvSpPr>
            <a:spLocks noChangeArrowheads="1"/>
          </p:cNvSpPr>
          <p:nvPr/>
        </p:nvSpPr>
        <p:spPr bwMode="auto">
          <a:xfrm>
            <a:off x="1614904" y="2124733"/>
            <a:ext cx="8258145"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2000" dirty="0">
                <a:solidFill>
                  <a:srgbClr val="7030A0"/>
                </a:solidFill>
              </a:rPr>
              <a:t>Physical activity promotes psychological wellness.</a:t>
            </a:r>
          </a:p>
        </p:txBody>
      </p:sp>
      <p:sp>
        <p:nvSpPr>
          <p:cNvPr id="14" name="TextBox 13"/>
          <p:cNvSpPr txBox="1"/>
          <p:nvPr/>
        </p:nvSpPr>
        <p:spPr>
          <a:xfrm>
            <a:off x="1186249" y="2695220"/>
            <a:ext cx="1676741" cy="369332"/>
          </a:xfrm>
          <a:prstGeom prst="rect">
            <a:avLst/>
          </a:prstGeom>
          <a:noFill/>
        </p:spPr>
        <p:txBody>
          <a:bodyPr wrap="none" rtlCol="0">
            <a:spAutoFit/>
          </a:bodyPr>
          <a:lstStyle/>
          <a:p>
            <a:r>
              <a:rPr lang="en-AU" dirty="0">
                <a:solidFill>
                  <a:srgbClr val="00B0F0"/>
                </a:solidFill>
              </a:rPr>
              <a:t>Physical Activity</a:t>
            </a:r>
          </a:p>
        </p:txBody>
      </p:sp>
      <p:sp>
        <p:nvSpPr>
          <p:cNvPr id="15" name="TextBox 14"/>
          <p:cNvSpPr txBox="1"/>
          <p:nvPr/>
        </p:nvSpPr>
        <p:spPr>
          <a:xfrm>
            <a:off x="7547566" y="2496065"/>
            <a:ext cx="2517997" cy="923330"/>
          </a:xfrm>
          <a:prstGeom prst="rect">
            <a:avLst/>
          </a:prstGeom>
          <a:noFill/>
        </p:spPr>
        <p:txBody>
          <a:bodyPr wrap="none" rtlCol="0">
            <a:spAutoFit/>
          </a:bodyPr>
          <a:lstStyle/>
          <a:p>
            <a:r>
              <a:rPr lang="en-AU" dirty="0">
                <a:solidFill>
                  <a:srgbClr val="00B0F0"/>
                </a:solidFill>
              </a:rPr>
              <a:t>10,000 Steps per day</a:t>
            </a:r>
          </a:p>
          <a:p>
            <a:r>
              <a:rPr lang="en-AU" dirty="0">
                <a:solidFill>
                  <a:srgbClr val="00B0F0"/>
                </a:solidFill>
              </a:rPr>
              <a:t>30 min Gym 3 time week</a:t>
            </a:r>
          </a:p>
          <a:p>
            <a:r>
              <a:rPr lang="en-AU" dirty="0">
                <a:solidFill>
                  <a:srgbClr val="00B0F0"/>
                </a:solidFill>
              </a:rPr>
              <a:t>Daily walk the dog</a:t>
            </a:r>
          </a:p>
        </p:txBody>
      </p:sp>
      <p:sp>
        <p:nvSpPr>
          <p:cNvPr id="16" name="TextBox 15"/>
          <p:cNvSpPr txBox="1"/>
          <p:nvPr/>
        </p:nvSpPr>
        <p:spPr>
          <a:xfrm>
            <a:off x="969890" y="3679314"/>
            <a:ext cx="2311595" cy="369332"/>
          </a:xfrm>
          <a:prstGeom prst="rect">
            <a:avLst/>
          </a:prstGeom>
          <a:noFill/>
        </p:spPr>
        <p:txBody>
          <a:bodyPr wrap="none" rtlCol="0">
            <a:spAutoFit/>
          </a:bodyPr>
          <a:lstStyle/>
          <a:p>
            <a:r>
              <a:rPr lang="en-AU" dirty="0">
                <a:solidFill>
                  <a:srgbClr val="00B050"/>
                </a:solidFill>
              </a:rPr>
              <a:t>Psychological Wellness</a:t>
            </a:r>
          </a:p>
        </p:txBody>
      </p:sp>
      <p:sp>
        <p:nvSpPr>
          <p:cNvPr id="17" name="TextBox 16"/>
          <p:cNvSpPr txBox="1"/>
          <p:nvPr/>
        </p:nvSpPr>
        <p:spPr>
          <a:xfrm>
            <a:off x="7547566" y="3499439"/>
            <a:ext cx="3051989" cy="923330"/>
          </a:xfrm>
          <a:prstGeom prst="rect">
            <a:avLst/>
          </a:prstGeom>
          <a:noFill/>
        </p:spPr>
        <p:txBody>
          <a:bodyPr wrap="none" rtlCol="0">
            <a:spAutoFit/>
          </a:bodyPr>
          <a:lstStyle/>
          <a:p>
            <a:r>
              <a:rPr lang="en-AU" dirty="0">
                <a:solidFill>
                  <a:srgbClr val="00B050"/>
                </a:solidFill>
              </a:rPr>
              <a:t>Psychological Wellbeing Scale</a:t>
            </a:r>
          </a:p>
          <a:p>
            <a:r>
              <a:rPr lang="en-AU" dirty="0">
                <a:solidFill>
                  <a:srgbClr val="00B050"/>
                </a:solidFill>
              </a:rPr>
              <a:t>Beck Depression Inventory</a:t>
            </a:r>
          </a:p>
          <a:p>
            <a:r>
              <a:rPr lang="en-AU" dirty="0">
                <a:solidFill>
                  <a:srgbClr val="00B050"/>
                </a:solidFill>
              </a:rPr>
              <a:t>Enjoyment in walking the dog</a:t>
            </a:r>
          </a:p>
        </p:txBody>
      </p:sp>
      <p:sp>
        <p:nvSpPr>
          <p:cNvPr id="18" name="Text Box 6"/>
          <p:cNvSpPr txBox="1">
            <a:spLocks noChangeArrowheads="1"/>
          </p:cNvSpPr>
          <p:nvPr/>
        </p:nvSpPr>
        <p:spPr bwMode="auto">
          <a:xfrm>
            <a:off x="4323192" y="3073981"/>
            <a:ext cx="21018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AU" altLang="en-US" sz="2000" b="1" dirty="0"/>
              <a:t>Operationalised</a:t>
            </a:r>
          </a:p>
        </p:txBody>
      </p:sp>
      <p:sp>
        <p:nvSpPr>
          <p:cNvPr id="19" name="Line 8"/>
          <p:cNvSpPr>
            <a:spLocks noChangeShapeType="1"/>
          </p:cNvSpPr>
          <p:nvPr/>
        </p:nvSpPr>
        <p:spPr bwMode="auto">
          <a:xfrm rot="16200000">
            <a:off x="3742424" y="2984289"/>
            <a:ext cx="0" cy="57626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20" name="Line 9"/>
          <p:cNvSpPr>
            <a:spLocks noChangeShapeType="1"/>
          </p:cNvSpPr>
          <p:nvPr/>
        </p:nvSpPr>
        <p:spPr bwMode="auto">
          <a:xfrm rot="16200000">
            <a:off x="6986304" y="2876336"/>
            <a:ext cx="0" cy="79216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21" name="Rectangle 4"/>
          <p:cNvSpPr>
            <a:spLocks noChangeArrowheads="1"/>
          </p:cNvSpPr>
          <p:nvPr/>
        </p:nvSpPr>
        <p:spPr bwMode="auto">
          <a:xfrm>
            <a:off x="1614904" y="4435164"/>
            <a:ext cx="8258145" cy="23083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dirty="0">
                <a:solidFill>
                  <a:srgbClr val="7030A0"/>
                </a:solidFill>
              </a:rPr>
              <a:t>Walking 10,000 steps a day will lead to higher scores on the Psychological Wellbeing scale.</a:t>
            </a:r>
          </a:p>
          <a:p>
            <a:pPr algn="ctr" eaLnBrk="1" hangingPunct="1"/>
            <a:endParaRPr lang="en-US" altLang="en-US" dirty="0">
              <a:solidFill>
                <a:srgbClr val="7030A0"/>
              </a:solidFill>
            </a:endParaRPr>
          </a:p>
          <a:p>
            <a:pPr algn="ctr" eaLnBrk="1" hangingPunct="1"/>
            <a:r>
              <a:rPr lang="en-US" altLang="en-US" dirty="0">
                <a:solidFill>
                  <a:srgbClr val="7030A0"/>
                </a:solidFill>
              </a:rPr>
              <a:t>30 minutes in the gym three times a week will lead to more enjoyment in walking the dog</a:t>
            </a:r>
          </a:p>
          <a:p>
            <a:pPr algn="ctr" eaLnBrk="1" hangingPunct="1"/>
            <a:endParaRPr lang="en-US" altLang="en-US" dirty="0">
              <a:solidFill>
                <a:srgbClr val="7030A0"/>
              </a:solidFill>
            </a:endParaRPr>
          </a:p>
          <a:p>
            <a:pPr algn="ctr" eaLnBrk="1" hangingPunct="1"/>
            <a:r>
              <a:rPr lang="en-US" altLang="en-US" dirty="0">
                <a:solidFill>
                  <a:srgbClr val="7030A0"/>
                </a:solidFill>
              </a:rPr>
              <a:t>Daily walking the dog will lead to lower scores on the Beck Depression Inventory</a:t>
            </a:r>
          </a:p>
        </p:txBody>
      </p:sp>
    </p:spTree>
    <p:extLst>
      <p:ext uri="{BB962C8B-B14F-4D97-AF65-F5344CB8AC3E}">
        <p14:creationId xmlns:p14="http://schemas.microsoft.com/office/powerpoint/2010/main" val="6388822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5"/>
          <p:cNvSpPr txBox="1">
            <a:spLocks noChangeArrowheads="1"/>
          </p:cNvSpPr>
          <p:nvPr/>
        </p:nvSpPr>
        <p:spPr>
          <a:xfrm>
            <a:off x="3283075" y="649108"/>
            <a:ext cx="8229600" cy="1063625"/>
          </a:xfrm>
          <a:prstGeom prst="rect">
            <a:avLst/>
          </a:prstGeom>
        </p:spPr>
        <p:txBody>
          <a:bodyPr/>
          <a:lstStyle>
            <a:lvl1pPr algn="l" defTabSz="914400" rtl="0" eaLnBrk="1" latinLnBrk="0" hangingPunct="1">
              <a:lnSpc>
                <a:spcPct val="90000"/>
              </a:lnSpc>
              <a:spcBef>
                <a:spcPct val="0"/>
              </a:spcBef>
              <a:buNone/>
              <a:defRPr sz="4000" b="1" kern="1200">
                <a:solidFill>
                  <a:srgbClr val="FDBA12"/>
                </a:solidFill>
                <a:latin typeface="Verdana" panose="020B0604030504040204" pitchFamily="34" charset="0"/>
                <a:ea typeface="Verdana" panose="020B0604030504040204" pitchFamily="34" charset="0"/>
                <a:cs typeface="Verdana" panose="020B0604030504040204" pitchFamily="34" charset="0"/>
              </a:defRPr>
            </a:lvl1pPr>
          </a:lstStyle>
          <a:p>
            <a:r>
              <a:rPr lang="en-US" altLang="en-US" sz="2400" dirty="0"/>
              <a:t>Summary of Definitions</a:t>
            </a:r>
          </a:p>
        </p:txBody>
      </p:sp>
      <p:sp>
        <p:nvSpPr>
          <p:cNvPr id="3" name="Rectangle 6"/>
          <p:cNvSpPr txBox="1">
            <a:spLocks noChangeArrowheads="1"/>
          </p:cNvSpPr>
          <p:nvPr/>
        </p:nvSpPr>
        <p:spPr>
          <a:xfrm>
            <a:off x="2350094" y="1830760"/>
            <a:ext cx="7791450" cy="4327525"/>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3600" b="1" kern="1200" baseline="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marL="457200" indent="0" algn="l" defTabSz="914400" rtl="0" eaLnBrk="1" latinLnBrk="0" hangingPunct="1">
              <a:lnSpc>
                <a:spcPct val="90000"/>
              </a:lnSpc>
              <a:spcBef>
                <a:spcPts val="500"/>
              </a:spcBef>
              <a:buFont typeface="Arial" panose="020B0604020202020204" pitchFamily="34" charset="0"/>
              <a:buNone/>
              <a:defRPr sz="24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altLang="en-US" sz="2400" i="1" dirty="0">
                <a:solidFill>
                  <a:schemeClr val="accent1"/>
                </a:solidFill>
              </a:rPr>
              <a:t>Theory:</a:t>
            </a:r>
            <a:r>
              <a:rPr lang="en-US" altLang="en-US" sz="2400" dirty="0"/>
              <a:t> Conceptual structure that is supported by large and varied set of data.</a:t>
            </a:r>
          </a:p>
          <a:p>
            <a:r>
              <a:rPr lang="en-US" altLang="en-US" sz="2400" i="1" dirty="0">
                <a:solidFill>
                  <a:schemeClr val="accent1"/>
                </a:solidFill>
              </a:rPr>
              <a:t>Hypotheses</a:t>
            </a:r>
            <a:r>
              <a:rPr lang="en-US" altLang="en-US" sz="2400" dirty="0"/>
              <a:t> are proposed relations between concepts (</a:t>
            </a:r>
            <a:r>
              <a:rPr lang="en-US" altLang="en-US" sz="2400" dirty="0">
                <a:solidFill>
                  <a:srgbClr val="0090BA"/>
                </a:solidFill>
              </a:rPr>
              <a:t>theoretical hypotheses</a:t>
            </a:r>
            <a:r>
              <a:rPr lang="en-US" altLang="en-US" sz="2400" dirty="0"/>
              <a:t>) or variables (</a:t>
            </a:r>
            <a:r>
              <a:rPr lang="en-US" altLang="en-US" sz="2400" dirty="0">
                <a:solidFill>
                  <a:srgbClr val="FF0000"/>
                </a:solidFill>
              </a:rPr>
              <a:t>operational hypotheses</a:t>
            </a:r>
            <a:r>
              <a:rPr lang="en-US" altLang="en-US" sz="2400" dirty="0"/>
              <a:t>)</a:t>
            </a:r>
          </a:p>
          <a:p>
            <a:r>
              <a:rPr lang="en-US" altLang="en-US" sz="2400" i="1" dirty="0">
                <a:solidFill>
                  <a:schemeClr val="accent1"/>
                </a:solidFill>
              </a:rPr>
              <a:t>Variable</a:t>
            </a:r>
            <a:r>
              <a:rPr lang="en-US" altLang="en-US" sz="2400" dirty="0"/>
              <a:t>: Any phenomenon that can vary along some dimension</a:t>
            </a:r>
          </a:p>
          <a:p>
            <a:pPr lvl="2"/>
            <a:r>
              <a:rPr lang="en-US" altLang="en-US" sz="2400" i="1" dirty="0">
                <a:solidFill>
                  <a:srgbClr val="50BA80"/>
                </a:solidFill>
              </a:rPr>
              <a:t>Continuous</a:t>
            </a:r>
            <a:r>
              <a:rPr lang="en-US" altLang="en-US" sz="2400" dirty="0"/>
              <a:t> variable: varies continuously (body weight, height) </a:t>
            </a:r>
          </a:p>
          <a:p>
            <a:pPr lvl="2"/>
            <a:r>
              <a:rPr lang="en-US" altLang="en-US" sz="2400" i="1" dirty="0">
                <a:solidFill>
                  <a:srgbClr val="50BA80"/>
                </a:solidFill>
              </a:rPr>
              <a:t>Categorical</a:t>
            </a:r>
            <a:r>
              <a:rPr lang="en-US" altLang="en-US" sz="2400" dirty="0"/>
              <a:t> variable: can take on fixed values (gender, political affiliation)</a:t>
            </a:r>
          </a:p>
        </p:txBody>
      </p:sp>
    </p:spTree>
    <p:extLst>
      <p:ext uri="{BB962C8B-B14F-4D97-AF65-F5344CB8AC3E}">
        <p14:creationId xmlns:p14="http://schemas.microsoft.com/office/powerpoint/2010/main" val="31206917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5"/>
          <p:cNvSpPr txBox="1">
            <a:spLocks noChangeArrowheads="1"/>
          </p:cNvSpPr>
          <p:nvPr/>
        </p:nvSpPr>
        <p:spPr>
          <a:xfrm>
            <a:off x="2707419" y="576469"/>
            <a:ext cx="8229600" cy="974035"/>
          </a:xfrm>
          <a:prstGeom prst="rect">
            <a:avLst/>
          </a:prstGeom>
        </p:spPr>
        <p:txBody>
          <a:bodyPr/>
          <a:lstStyle>
            <a:lvl1pPr algn="l" defTabSz="914400" rtl="0" eaLnBrk="1" latinLnBrk="0" hangingPunct="1">
              <a:lnSpc>
                <a:spcPct val="90000"/>
              </a:lnSpc>
              <a:spcBef>
                <a:spcPct val="0"/>
              </a:spcBef>
              <a:buNone/>
              <a:defRPr sz="4000" b="1" kern="1200">
                <a:solidFill>
                  <a:srgbClr val="FDBA12"/>
                </a:solidFill>
                <a:latin typeface="Verdana" panose="020B0604030504040204" pitchFamily="34" charset="0"/>
                <a:ea typeface="Verdana" panose="020B0604030504040204" pitchFamily="34" charset="0"/>
                <a:cs typeface="Verdana" panose="020B0604030504040204" pitchFamily="34" charset="0"/>
              </a:defRPr>
            </a:lvl1pPr>
          </a:lstStyle>
          <a:p>
            <a:r>
              <a:rPr lang="en-US" altLang="en-US" sz="2800" dirty="0"/>
              <a:t>Types of Investigation</a:t>
            </a:r>
          </a:p>
        </p:txBody>
      </p:sp>
      <p:sp>
        <p:nvSpPr>
          <p:cNvPr id="3" name="TextBox 2"/>
          <p:cNvSpPr txBox="1"/>
          <p:nvPr/>
        </p:nvSpPr>
        <p:spPr>
          <a:xfrm>
            <a:off x="2118701" y="1550504"/>
            <a:ext cx="8340918" cy="3139321"/>
          </a:xfrm>
          <a:prstGeom prst="rect">
            <a:avLst/>
          </a:prstGeom>
          <a:noFill/>
        </p:spPr>
        <p:txBody>
          <a:bodyPr wrap="square" rtlCol="0">
            <a:spAutoFit/>
          </a:bodyPr>
          <a:lstStyle/>
          <a:p>
            <a:r>
              <a:rPr lang="en-AU" dirty="0"/>
              <a:t>There are two broad ways of investigating a research question:</a:t>
            </a:r>
          </a:p>
          <a:p>
            <a:endParaRPr lang="en-AU" dirty="0"/>
          </a:p>
          <a:p>
            <a:r>
              <a:rPr lang="en-AU" dirty="0"/>
              <a:t>1) By observing </a:t>
            </a:r>
            <a:r>
              <a:rPr lang="en-AU" dirty="0">
                <a:solidFill>
                  <a:srgbClr val="C00000"/>
                </a:solidFill>
              </a:rPr>
              <a:t>what naturally happens</a:t>
            </a:r>
          </a:p>
          <a:p>
            <a:endParaRPr lang="en-AU" dirty="0"/>
          </a:p>
          <a:p>
            <a:r>
              <a:rPr lang="en-AU" dirty="0"/>
              <a:t>2) By </a:t>
            </a:r>
            <a:r>
              <a:rPr lang="en-AU" dirty="0">
                <a:solidFill>
                  <a:srgbClr val="7030A0"/>
                </a:solidFill>
              </a:rPr>
              <a:t>manipulating some aspect of the environment </a:t>
            </a:r>
            <a:r>
              <a:rPr lang="en-AU" dirty="0"/>
              <a:t>and observing what effect it has on another variable of interest.</a:t>
            </a:r>
          </a:p>
          <a:p>
            <a:endParaRPr lang="en-AU" dirty="0"/>
          </a:p>
          <a:p>
            <a:r>
              <a:rPr lang="en-AU" dirty="0">
                <a:solidFill>
                  <a:srgbClr val="C00000"/>
                </a:solidFill>
              </a:rPr>
              <a:t>Correlation designs </a:t>
            </a:r>
            <a:r>
              <a:rPr lang="en-AU" dirty="0"/>
              <a:t>involve observing what naturally goes on in the world without directly interfering with it</a:t>
            </a:r>
          </a:p>
          <a:p>
            <a:endParaRPr lang="en-AU" dirty="0"/>
          </a:p>
          <a:p>
            <a:r>
              <a:rPr lang="en-AU" dirty="0">
                <a:solidFill>
                  <a:srgbClr val="7030A0"/>
                </a:solidFill>
              </a:rPr>
              <a:t>Experimental designs </a:t>
            </a:r>
            <a:r>
              <a:rPr lang="en-AU" dirty="0"/>
              <a:t>involves direct manipulation of one or more variables</a:t>
            </a:r>
          </a:p>
        </p:txBody>
      </p:sp>
      <p:sp>
        <p:nvSpPr>
          <p:cNvPr id="4" name="Rectangle 5"/>
          <p:cNvSpPr txBox="1">
            <a:spLocks noChangeArrowheads="1"/>
          </p:cNvSpPr>
          <p:nvPr/>
        </p:nvSpPr>
        <p:spPr>
          <a:xfrm>
            <a:off x="2174360" y="5176842"/>
            <a:ext cx="8229600" cy="974035"/>
          </a:xfrm>
          <a:prstGeom prst="rect">
            <a:avLst/>
          </a:prstGeom>
        </p:spPr>
        <p:txBody>
          <a:bodyPr/>
          <a:lstStyle>
            <a:lvl1pPr algn="l" defTabSz="914400" rtl="0" eaLnBrk="1" latinLnBrk="0" hangingPunct="1">
              <a:lnSpc>
                <a:spcPct val="90000"/>
              </a:lnSpc>
              <a:spcBef>
                <a:spcPct val="0"/>
              </a:spcBef>
              <a:buNone/>
              <a:defRPr sz="4000" b="1" kern="1200">
                <a:solidFill>
                  <a:srgbClr val="FDBA12"/>
                </a:solidFill>
                <a:latin typeface="Verdana" panose="020B0604030504040204" pitchFamily="34" charset="0"/>
                <a:ea typeface="Verdana" panose="020B0604030504040204" pitchFamily="34" charset="0"/>
                <a:cs typeface="Verdana" panose="020B0604030504040204" pitchFamily="34" charset="0"/>
              </a:defRPr>
            </a:lvl1pPr>
          </a:lstStyle>
          <a:p>
            <a:r>
              <a:rPr lang="en-US" altLang="en-US" sz="2600" dirty="0">
                <a:solidFill>
                  <a:srgbClr val="00B050"/>
                </a:solidFill>
              </a:rPr>
              <a:t>Type of investigation is indicated by the way in which the research question is framed</a:t>
            </a:r>
          </a:p>
        </p:txBody>
      </p:sp>
    </p:spTree>
    <p:extLst>
      <p:ext uri="{BB962C8B-B14F-4D97-AF65-F5344CB8AC3E}">
        <p14:creationId xmlns:p14="http://schemas.microsoft.com/office/powerpoint/2010/main" val="28337926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52950" y="684431"/>
            <a:ext cx="2572051" cy="461665"/>
          </a:xfrm>
          <a:prstGeom prst="rect">
            <a:avLst/>
          </a:prstGeom>
          <a:noFill/>
        </p:spPr>
        <p:txBody>
          <a:bodyPr wrap="none" rtlCol="0">
            <a:spAutoFit/>
          </a:bodyPr>
          <a:lstStyle/>
          <a:p>
            <a:r>
              <a:rPr lang="en-AU" sz="2400" b="1" dirty="0">
                <a:solidFill>
                  <a:srgbClr val="7030A0"/>
                </a:solidFill>
              </a:rPr>
              <a:t>Research Question</a:t>
            </a:r>
          </a:p>
        </p:txBody>
      </p:sp>
      <p:sp>
        <p:nvSpPr>
          <p:cNvPr id="3" name="TextBox 2"/>
          <p:cNvSpPr txBox="1"/>
          <p:nvPr/>
        </p:nvSpPr>
        <p:spPr>
          <a:xfrm>
            <a:off x="1161326" y="1120844"/>
            <a:ext cx="3886770" cy="400110"/>
          </a:xfrm>
          <a:prstGeom prst="rect">
            <a:avLst/>
          </a:prstGeom>
          <a:noFill/>
        </p:spPr>
        <p:txBody>
          <a:bodyPr wrap="none" rtlCol="0">
            <a:spAutoFit/>
          </a:bodyPr>
          <a:lstStyle/>
          <a:p>
            <a:r>
              <a:rPr lang="en-AU" sz="2000" b="1" dirty="0">
                <a:solidFill>
                  <a:srgbClr val="C00000"/>
                </a:solidFill>
              </a:rPr>
              <a:t>Differences (better than, less than)</a:t>
            </a:r>
          </a:p>
        </p:txBody>
      </p:sp>
      <p:sp>
        <p:nvSpPr>
          <p:cNvPr id="4" name="TextBox 3"/>
          <p:cNvSpPr txBox="1"/>
          <p:nvPr/>
        </p:nvSpPr>
        <p:spPr>
          <a:xfrm>
            <a:off x="6814650" y="1120844"/>
            <a:ext cx="7281416" cy="400110"/>
          </a:xfrm>
          <a:prstGeom prst="rect">
            <a:avLst/>
          </a:prstGeom>
          <a:noFill/>
        </p:spPr>
        <p:txBody>
          <a:bodyPr wrap="square" rtlCol="0">
            <a:spAutoFit/>
          </a:bodyPr>
          <a:lstStyle/>
          <a:p>
            <a:r>
              <a:rPr lang="en-AU" sz="2000" b="1" dirty="0">
                <a:solidFill>
                  <a:srgbClr val="00B050"/>
                </a:solidFill>
              </a:rPr>
              <a:t>Relationships (positive, negative)</a:t>
            </a:r>
          </a:p>
        </p:txBody>
      </p:sp>
      <p:sp>
        <p:nvSpPr>
          <p:cNvPr id="5" name="TextBox 4"/>
          <p:cNvSpPr txBox="1"/>
          <p:nvPr/>
        </p:nvSpPr>
        <p:spPr>
          <a:xfrm>
            <a:off x="1161326" y="2538086"/>
            <a:ext cx="1865639" cy="369332"/>
          </a:xfrm>
          <a:prstGeom prst="rect">
            <a:avLst/>
          </a:prstGeom>
          <a:noFill/>
        </p:spPr>
        <p:txBody>
          <a:bodyPr wrap="none" rtlCol="0">
            <a:spAutoFit/>
          </a:bodyPr>
          <a:lstStyle/>
          <a:p>
            <a:r>
              <a:rPr lang="en-AU" dirty="0">
                <a:solidFill>
                  <a:srgbClr val="C00000"/>
                </a:solidFill>
              </a:rPr>
              <a:t>Data Presentation</a:t>
            </a:r>
          </a:p>
        </p:txBody>
      </p:sp>
      <p:sp>
        <p:nvSpPr>
          <p:cNvPr id="6" name="TextBox 5"/>
          <p:cNvSpPr txBox="1"/>
          <p:nvPr/>
        </p:nvSpPr>
        <p:spPr>
          <a:xfrm>
            <a:off x="1713807" y="4800600"/>
            <a:ext cx="1007520" cy="369332"/>
          </a:xfrm>
          <a:prstGeom prst="rect">
            <a:avLst/>
          </a:prstGeom>
          <a:noFill/>
        </p:spPr>
        <p:txBody>
          <a:bodyPr wrap="none" rtlCol="0">
            <a:spAutoFit/>
          </a:bodyPr>
          <a:lstStyle/>
          <a:p>
            <a:r>
              <a:rPr lang="en-AU" dirty="0">
                <a:solidFill>
                  <a:srgbClr val="C00000"/>
                </a:solidFill>
              </a:rPr>
              <a:t>Statistics</a:t>
            </a:r>
          </a:p>
        </p:txBody>
      </p:sp>
      <p:sp>
        <p:nvSpPr>
          <p:cNvPr id="7" name="TextBox 6"/>
          <p:cNvSpPr txBox="1"/>
          <p:nvPr/>
        </p:nvSpPr>
        <p:spPr>
          <a:xfrm>
            <a:off x="6814650" y="2538086"/>
            <a:ext cx="3669526" cy="369332"/>
          </a:xfrm>
          <a:prstGeom prst="rect">
            <a:avLst/>
          </a:prstGeom>
          <a:noFill/>
        </p:spPr>
        <p:txBody>
          <a:bodyPr wrap="square" rtlCol="0">
            <a:spAutoFit/>
          </a:bodyPr>
          <a:lstStyle/>
          <a:p>
            <a:r>
              <a:rPr lang="en-AU" dirty="0">
                <a:solidFill>
                  <a:srgbClr val="00B050"/>
                </a:solidFill>
              </a:rPr>
              <a:t>Data Presentation</a:t>
            </a:r>
          </a:p>
        </p:txBody>
      </p:sp>
      <p:sp>
        <p:nvSpPr>
          <p:cNvPr id="8" name="TextBox 7"/>
          <p:cNvSpPr txBox="1"/>
          <p:nvPr/>
        </p:nvSpPr>
        <p:spPr>
          <a:xfrm>
            <a:off x="7829550" y="4800600"/>
            <a:ext cx="1007520" cy="369332"/>
          </a:xfrm>
          <a:prstGeom prst="rect">
            <a:avLst/>
          </a:prstGeom>
          <a:noFill/>
        </p:spPr>
        <p:txBody>
          <a:bodyPr wrap="none" rtlCol="0">
            <a:spAutoFit/>
          </a:bodyPr>
          <a:lstStyle/>
          <a:p>
            <a:r>
              <a:rPr lang="en-AU" dirty="0">
                <a:solidFill>
                  <a:srgbClr val="00B050"/>
                </a:solidFill>
              </a:rPr>
              <a:t>Statistics</a:t>
            </a:r>
          </a:p>
        </p:txBody>
      </p:sp>
      <p:sp>
        <p:nvSpPr>
          <p:cNvPr id="9" name="TextBox 8"/>
          <p:cNvSpPr txBox="1"/>
          <p:nvPr/>
        </p:nvSpPr>
        <p:spPr>
          <a:xfrm>
            <a:off x="1161326" y="1527507"/>
            <a:ext cx="2027030" cy="923330"/>
          </a:xfrm>
          <a:prstGeom prst="rect">
            <a:avLst/>
          </a:prstGeom>
          <a:noFill/>
        </p:spPr>
        <p:txBody>
          <a:bodyPr wrap="none" rtlCol="0">
            <a:spAutoFit/>
          </a:bodyPr>
          <a:lstStyle/>
          <a:p>
            <a:r>
              <a:rPr lang="en-AU" dirty="0">
                <a:solidFill>
                  <a:srgbClr val="C00000"/>
                </a:solidFill>
              </a:rPr>
              <a:t>Research Paradigm</a:t>
            </a:r>
            <a:r>
              <a:rPr lang="en-AU" dirty="0"/>
              <a:t>:</a:t>
            </a:r>
          </a:p>
          <a:p>
            <a:r>
              <a:rPr lang="en-AU" dirty="0"/>
              <a:t>Experimental</a:t>
            </a:r>
          </a:p>
          <a:p>
            <a:r>
              <a:rPr lang="en-AU" dirty="0"/>
              <a:t>IVs and DV</a:t>
            </a:r>
          </a:p>
        </p:txBody>
      </p:sp>
      <p:sp>
        <p:nvSpPr>
          <p:cNvPr id="10" name="TextBox 9"/>
          <p:cNvSpPr txBox="1"/>
          <p:nvPr/>
        </p:nvSpPr>
        <p:spPr>
          <a:xfrm>
            <a:off x="6814649" y="1527507"/>
            <a:ext cx="3863999" cy="923330"/>
          </a:xfrm>
          <a:prstGeom prst="rect">
            <a:avLst/>
          </a:prstGeom>
          <a:noFill/>
        </p:spPr>
        <p:txBody>
          <a:bodyPr wrap="square" rtlCol="0">
            <a:spAutoFit/>
          </a:bodyPr>
          <a:lstStyle/>
          <a:p>
            <a:r>
              <a:rPr lang="en-AU" dirty="0">
                <a:solidFill>
                  <a:srgbClr val="00B050"/>
                </a:solidFill>
              </a:rPr>
              <a:t>Research Paradigm</a:t>
            </a:r>
          </a:p>
          <a:p>
            <a:r>
              <a:rPr lang="en-AU" dirty="0"/>
              <a:t>Correlational</a:t>
            </a:r>
          </a:p>
          <a:p>
            <a:r>
              <a:rPr lang="en-AU" dirty="0"/>
              <a:t>DVs</a:t>
            </a:r>
          </a:p>
        </p:txBody>
      </p:sp>
      <p:graphicFrame>
        <p:nvGraphicFramePr>
          <p:cNvPr id="11" name="Chart 10"/>
          <p:cNvGraphicFramePr>
            <a:graphicFrameLocks/>
          </p:cNvGraphicFramePr>
          <p:nvPr/>
        </p:nvGraphicFramePr>
        <p:xfrm>
          <a:off x="7287101" y="3656149"/>
          <a:ext cx="2566064" cy="1193624"/>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3" name="Chart 12"/>
          <p:cNvGraphicFramePr>
            <a:graphicFrameLocks/>
          </p:cNvGraphicFramePr>
          <p:nvPr/>
        </p:nvGraphicFramePr>
        <p:xfrm>
          <a:off x="325250" y="3557522"/>
          <a:ext cx="2434870" cy="1292251"/>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4" name="Chart 13"/>
          <p:cNvGraphicFramePr>
            <a:graphicFrameLocks/>
          </p:cNvGraphicFramePr>
          <p:nvPr/>
        </p:nvGraphicFramePr>
        <p:xfrm>
          <a:off x="3087865" y="3606976"/>
          <a:ext cx="2434870" cy="1242797"/>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5" name="Table 14"/>
          <p:cNvGraphicFramePr>
            <a:graphicFrameLocks noGrp="1"/>
          </p:cNvGraphicFramePr>
          <p:nvPr/>
        </p:nvGraphicFramePr>
        <p:xfrm>
          <a:off x="407783" y="2952079"/>
          <a:ext cx="2438400" cy="571500"/>
        </p:xfrm>
        <a:graphic>
          <a:graphicData uri="http://schemas.openxmlformats.org/drawingml/2006/table">
            <a:tbl>
              <a:tblPr/>
              <a:tblGrid>
                <a:gridCol w="609600">
                  <a:extLst>
                    <a:ext uri="{9D8B030D-6E8A-4147-A177-3AD203B41FA5}">
                      <a16:colId xmlns:a16="http://schemas.microsoft.com/office/drawing/2014/main" val="1076135977"/>
                    </a:ext>
                  </a:extLst>
                </a:gridCol>
                <a:gridCol w="609600">
                  <a:extLst>
                    <a:ext uri="{9D8B030D-6E8A-4147-A177-3AD203B41FA5}">
                      <a16:colId xmlns:a16="http://schemas.microsoft.com/office/drawing/2014/main" val="4240894298"/>
                    </a:ext>
                  </a:extLst>
                </a:gridCol>
                <a:gridCol w="609600">
                  <a:extLst>
                    <a:ext uri="{9D8B030D-6E8A-4147-A177-3AD203B41FA5}">
                      <a16:colId xmlns:a16="http://schemas.microsoft.com/office/drawing/2014/main" val="1439872860"/>
                    </a:ext>
                  </a:extLst>
                </a:gridCol>
                <a:gridCol w="609600">
                  <a:extLst>
                    <a:ext uri="{9D8B030D-6E8A-4147-A177-3AD203B41FA5}">
                      <a16:colId xmlns:a16="http://schemas.microsoft.com/office/drawing/2014/main" val="1123747238"/>
                    </a:ext>
                  </a:extLst>
                </a:gridCol>
              </a:tblGrid>
              <a:tr h="190500">
                <a:tc>
                  <a:txBody>
                    <a:bodyPr/>
                    <a:lstStyle/>
                    <a:p>
                      <a:pPr algn="l" fontAlgn="b"/>
                      <a:endParaRPr lang="en-AU"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r>
                        <a:rPr lang="en-AU" sz="1100" b="0" i="0" u="none" strike="noStrike">
                          <a:solidFill>
                            <a:srgbClr val="000000"/>
                          </a:solidFill>
                          <a:effectLst/>
                          <a:latin typeface="Calibri" panose="020F0502020204030204" pitchFamily="34" charset="0"/>
                        </a:rPr>
                        <a:t>A</a:t>
                      </a:r>
                    </a:p>
                  </a:txBody>
                  <a:tcPr marL="9525" marR="9525" marT="9525" marB="0" anchor="b">
                    <a:lnL>
                      <a:noFill/>
                    </a:lnL>
                    <a:lnR>
                      <a:noFill/>
                    </a:lnR>
                    <a:lnT>
                      <a:noFill/>
                    </a:lnT>
                    <a:lnB>
                      <a:noFill/>
                    </a:lnB>
                  </a:tcPr>
                </a:tc>
                <a:tc>
                  <a:txBody>
                    <a:bodyPr/>
                    <a:lstStyle/>
                    <a:p>
                      <a:pPr algn="l" fontAlgn="b"/>
                      <a:r>
                        <a:rPr lang="en-AU" sz="1100" b="0" i="0" u="none" strike="noStrike">
                          <a:solidFill>
                            <a:srgbClr val="000000"/>
                          </a:solidFill>
                          <a:effectLst/>
                          <a:latin typeface="Calibri" panose="020F0502020204030204" pitchFamily="34" charset="0"/>
                        </a:rPr>
                        <a:t>B</a:t>
                      </a:r>
                    </a:p>
                  </a:txBody>
                  <a:tcPr marL="9525" marR="9525" marT="9525" marB="0" anchor="b">
                    <a:lnL>
                      <a:noFill/>
                    </a:lnL>
                    <a:lnR>
                      <a:noFill/>
                    </a:lnR>
                    <a:lnT>
                      <a:noFill/>
                    </a:lnT>
                    <a:lnB>
                      <a:noFill/>
                    </a:lnB>
                  </a:tcPr>
                </a:tc>
                <a:tc>
                  <a:txBody>
                    <a:bodyPr/>
                    <a:lstStyle/>
                    <a:p>
                      <a:pPr algn="l" fontAlgn="b"/>
                      <a:r>
                        <a:rPr lang="en-AU" sz="1100" b="0" i="0" u="none" strike="noStrike">
                          <a:solidFill>
                            <a:srgbClr val="000000"/>
                          </a:solidFill>
                          <a:effectLst/>
                          <a:latin typeface="Calibri" panose="020F0502020204030204" pitchFamily="34" charset="0"/>
                        </a:rPr>
                        <a:t>C</a:t>
                      </a:r>
                    </a:p>
                  </a:txBody>
                  <a:tcPr marL="9525" marR="9525" marT="9525" marB="0" anchor="b">
                    <a:lnL>
                      <a:noFill/>
                    </a:lnL>
                    <a:lnR>
                      <a:noFill/>
                    </a:lnR>
                    <a:lnT>
                      <a:noFill/>
                    </a:lnT>
                    <a:lnB>
                      <a:noFill/>
                    </a:lnB>
                  </a:tcPr>
                </a:tc>
                <a:extLst>
                  <a:ext uri="{0D108BD9-81ED-4DB2-BD59-A6C34878D82A}">
                    <a16:rowId xmlns:a16="http://schemas.microsoft.com/office/drawing/2014/main" val="2847825802"/>
                  </a:ext>
                </a:extLst>
              </a:tr>
              <a:tr h="190500">
                <a:tc>
                  <a:txBody>
                    <a:bodyPr/>
                    <a:lstStyle/>
                    <a:p>
                      <a:pPr algn="l" fontAlgn="b"/>
                      <a:r>
                        <a:rPr lang="en-AU" sz="1100" b="0" i="0" u="none" strike="noStrike">
                          <a:solidFill>
                            <a:srgbClr val="000000"/>
                          </a:solidFill>
                          <a:effectLst/>
                          <a:latin typeface="Calibri" panose="020F0502020204030204" pitchFamily="34" charset="0"/>
                        </a:rPr>
                        <a:t>Exp</a:t>
                      </a:r>
                    </a:p>
                  </a:txBody>
                  <a:tcPr marL="9525" marR="9525" marT="9525" marB="0" anchor="b">
                    <a:lnL>
                      <a:noFill/>
                    </a:lnL>
                    <a:lnR>
                      <a:noFill/>
                    </a:lnR>
                    <a:lnT>
                      <a:noFill/>
                    </a:lnT>
                    <a:lnB>
                      <a:noFill/>
                    </a:lnB>
                  </a:tcPr>
                </a:tc>
                <a:tc>
                  <a:txBody>
                    <a:bodyPr/>
                    <a:lstStyle/>
                    <a:p>
                      <a:pPr algn="r" fontAlgn="b"/>
                      <a:r>
                        <a:rPr lang="en-AU" sz="1100" b="0" i="0" u="none" strike="noStrike">
                          <a:solidFill>
                            <a:srgbClr val="000000"/>
                          </a:solidFill>
                          <a:effectLst/>
                          <a:latin typeface="Calibri" panose="020F0502020204030204" pitchFamily="34" charset="0"/>
                        </a:rPr>
                        <a:t>5.952381</a:t>
                      </a:r>
                    </a:p>
                  </a:txBody>
                  <a:tcPr marL="9525" marR="9525" marT="9525" marB="0" anchor="b">
                    <a:lnL>
                      <a:noFill/>
                    </a:lnL>
                    <a:lnR>
                      <a:noFill/>
                    </a:lnR>
                    <a:lnT>
                      <a:noFill/>
                    </a:lnT>
                    <a:lnB>
                      <a:noFill/>
                    </a:lnB>
                  </a:tcPr>
                </a:tc>
                <a:tc>
                  <a:txBody>
                    <a:bodyPr/>
                    <a:lstStyle/>
                    <a:p>
                      <a:pPr algn="r" fontAlgn="b"/>
                      <a:r>
                        <a:rPr lang="en-AU" sz="1100" b="0" i="0" u="none" strike="noStrike">
                          <a:solidFill>
                            <a:srgbClr val="000000"/>
                          </a:solidFill>
                          <a:effectLst/>
                          <a:latin typeface="Calibri" panose="020F0502020204030204" pitchFamily="34" charset="0"/>
                        </a:rPr>
                        <a:t>3.095238</a:t>
                      </a:r>
                    </a:p>
                  </a:txBody>
                  <a:tcPr marL="9525" marR="9525" marT="9525" marB="0" anchor="b">
                    <a:lnL>
                      <a:noFill/>
                    </a:lnL>
                    <a:lnR>
                      <a:noFill/>
                    </a:lnR>
                    <a:lnT>
                      <a:noFill/>
                    </a:lnT>
                    <a:lnB>
                      <a:noFill/>
                    </a:lnB>
                  </a:tcPr>
                </a:tc>
                <a:tc>
                  <a:txBody>
                    <a:bodyPr/>
                    <a:lstStyle/>
                    <a:p>
                      <a:pPr algn="r" fontAlgn="b"/>
                      <a:r>
                        <a:rPr lang="en-AU" sz="1100" b="0" i="0" u="none" strike="noStrike">
                          <a:solidFill>
                            <a:srgbClr val="000000"/>
                          </a:solidFill>
                          <a:effectLst/>
                          <a:latin typeface="Calibri" panose="020F0502020204030204" pitchFamily="34" charset="0"/>
                        </a:rPr>
                        <a:t>8.142857</a:t>
                      </a:r>
                    </a:p>
                  </a:txBody>
                  <a:tcPr marL="9525" marR="9525" marT="9525" marB="0" anchor="b">
                    <a:lnL>
                      <a:noFill/>
                    </a:lnL>
                    <a:lnR>
                      <a:noFill/>
                    </a:lnR>
                    <a:lnT>
                      <a:noFill/>
                    </a:lnT>
                    <a:lnB>
                      <a:noFill/>
                    </a:lnB>
                  </a:tcPr>
                </a:tc>
                <a:extLst>
                  <a:ext uri="{0D108BD9-81ED-4DB2-BD59-A6C34878D82A}">
                    <a16:rowId xmlns:a16="http://schemas.microsoft.com/office/drawing/2014/main" val="1282363691"/>
                  </a:ext>
                </a:extLst>
              </a:tr>
              <a:tr h="190500">
                <a:tc>
                  <a:txBody>
                    <a:bodyPr/>
                    <a:lstStyle/>
                    <a:p>
                      <a:pPr algn="l" fontAlgn="b"/>
                      <a:r>
                        <a:rPr lang="en-AU" sz="1100" b="0" i="0" u="none" strike="noStrike" dirty="0">
                          <a:solidFill>
                            <a:srgbClr val="000000"/>
                          </a:solidFill>
                          <a:effectLst/>
                          <a:latin typeface="Calibri" panose="020F0502020204030204" pitchFamily="34" charset="0"/>
                        </a:rPr>
                        <a:t>CTL</a:t>
                      </a:r>
                    </a:p>
                  </a:txBody>
                  <a:tcPr marL="9525" marR="9525" marT="9525" marB="0" anchor="b">
                    <a:lnL>
                      <a:noFill/>
                    </a:lnL>
                    <a:lnR>
                      <a:noFill/>
                    </a:lnR>
                    <a:lnT>
                      <a:noFill/>
                    </a:lnT>
                    <a:lnB>
                      <a:noFill/>
                    </a:lnB>
                  </a:tcPr>
                </a:tc>
                <a:tc>
                  <a:txBody>
                    <a:bodyPr/>
                    <a:lstStyle/>
                    <a:p>
                      <a:pPr algn="r" fontAlgn="b"/>
                      <a:r>
                        <a:rPr lang="en-AU" sz="1100" b="0" i="0" u="none" strike="noStrike">
                          <a:solidFill>
                            <a:srgbClr val="000000"/>
                          </a:solidFill>
                          <a:effectLst/>
                          <a:latin typeface="Calibri" panose="020F0502020204030204" pitchFamily="34" charset="0"/>
                        </a:rPr>
                        <a:t>4.095238</a:t>
                      </a:r>
                    </a:p>
                  </a:txBody>
                  <a:tcPr marL="9525" marR="9525" marT="9525" marB="0" anchor="b">
                    <a:lnL>
                      <a:noFill/>
                    </a:lnL>
                    <a:lnR>
                      <a:noFill/>
                    </a:lnR>
                    <a:lnT>
                      <a:noFill/>
                    </a:lnT>
                    <a:lnB>
                      <a:noFill/>
                    </a:lnB>
                  </a:tcPr>
                </a:tc>
                <a:tc>
                  <a:txBody>
                    <a:bodyPr/>
                    <a:lstStyle/>
                    <a:p>
                      <a:pPr algn="r" fontAlgn="b"/>
                      <a:r>
                        <a:rPr lang="en-AU" sz="1100" b="0" i="0" u="none" strike="noStrike" dirty="0">
                          <a:solidFill>
                            <a:srgbClr val="000000"/>
                          </a:solidFill>
                          <a:effectLst/>
                          <a:latin typeface="Calibri" panose="020F0502020204030204" pitchFamily="34" charset="0"/>
                        </a:rPr>
                        <a:t>3.047619</a:t>
                      </a:r>
                    </a:p>
                  </a:txBody>
                  <a:tcPr marL="9525" marR="9525" marT="9525" marB="0" anchor="b">
                    <a:lnL>
                      <a:noFill/>
                    </a:lnL>
                    <a:lnR>
                      <a:noFill/>
                    </a:lnR>
                    <a:lnT>
                      <a:noFill/>
                    </a:lnT>
                    <a:lnB>
                      <a:noFill/>
                    </a:lnB>
                  </a:tcPr>
                </a:tc>
                <a:tc>
                  <a:txBody>
                    <a:bodyPr/>
                    <a:lstStyle/>
                    <a:p>
                      <a:pPr algn="r" fontAlgn="b"/>
                      <a:r>
                        <a:rPr lang="en-AU" sz="1100" b="0" i="0" u="none" strike="noStrike" dirty="0">
                          <a:solidFill>
                            <a:srgbClr val="000000"/>
                          </a:solidFill>
                          <a:effectLst/>
                          <a:latin typeface="Calibri" panose="020F0502020204030204" pitchFamily="34" charset="0"/>
                        </a:rPr>
                        <a:t>7.142857</a:t>
                      </a:r>
                    </a:p>
                  </a:txBody>
                  <a:tcPr marL="9525" marR="9525" marT="9525" marB="0" anchor="b">
                    <a:lnL>
                      <a:noFill/>
                    </a:lnL>
                    <a:lnR>
                      <a:noFill/>
                    </a:lnR>
                    <a:lnT>
                      <a:noFill/>
                    </a:lnT>
                    <a:lnB>
                      <a:noFill/>
                    </a:lnB>
                  </a:tcPr>
                </a:tc>
                <a:extLst>
                  <a:ext uri="{0D108BD9-81ED-4DB2-BD59-A6C34878D82A}">
                    <a16:rowId xmlns:a16="http://schemas.microsoft.com/office/drawing/2014/main" val="143098065"/>
                  </a:ext>
                </a:extLst>
              </a:tr>
            </a:tbl>
          </a:graphicData>
        </a:graphic>
      </p:graphicFrame>
      <p:graphicFrame>
        <p:nvGraphicFramePr>
          <p:cNvPr id="16" name="Table 15"/>
          <p:cNvGraphicFramePr>
            <a:graphicFrameLocks noGrp="1"/>
          </p:cNvGraphicFramePr>
          <p:nvPr/>
        </p:nvGraphicFramePr>
        <p:xfrm>
          <a:off x="3084335" y="2952079"/>
          <a:ext cx="2438400" cy="571500"/>
        </p:xfrm>
        <a:graphic>
          <a:graphicData uri="http://schemas.openxmlformats.org/drawingml/2006/table">
            <a:tbl>
              <a:tblPr/>
              <a:tblGrid>
                <a:gridCol w="609600">
                  <a:extLst>
                    <a:ext uri="{9D8B030D-6E8A-4147-A177-3AD203B41FA5}">
                      <a16:colId xmlns:a16="http://schemas.microsoft.com/office/drawing/2014/main" val="1393753732"/>
                    </a:ext>
                  </a:extLst>
                </a:gridCol>
                <a:gridCol w="609600">
                  <a:extLst>
                    <a:ext uri="{9D8B030D-6E8A-4147-A177-3AD203B41FA5}">
                      <a16:colId xmlns:a16="http://schemas.microsoft.com/office/drawing/2014/main" val="1515301505"/>
                    </a:ext>
                  </a:extLst>
                </a:gridCol>
                <a:gridCol w="609600">
                  <a:extLst>
                    <a:ext uri="{9D8B030D-6E8A-4147-A177-3AD203B41FA5}">
                      <a16:colId xmlns:a16="http://schemas.microsoft.com/office/drawing/2014/main" val="1214946579"/>
                    </a:ext>
                  </a:extLst>
                </a:gridCol>
                <a:gridCol w="609600">
                  <a:extLst>
                    <a:ext uri="{9D8B030D-6E8A-4147-A177-3AD203B41FA5}">
                      <a16:colId xmlns:a16="http://schemas.microsoft.com/office/drawing/2014/main" val="215479101"/>
                    </a:ext>
                  </a:extLst>
                </a:gridCol>
              </a:tblGrid>
              <a:tr h="190500">
                <a:tc>
                  <a:txBody>
                    <a:bodyPr/>
                    <a:lstStyle/>
                    <a:p>
                      <a:pPr algn="l" fontAlgn="b"/>
                      <a:endParaRPr lang="en-AU"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r>
                        <a:rPr lang="en-AU" sz="1100" b="0" i="0" u="none" strike="noStrike">
                          <a:solidFill>
                            <a:srgbClr val="000000"/>
                          </a:solidFill>
                          <a:effectLst/>
                          <a:latin typeface="Calibri" panose="020F0502020204030204" pitchFamily="34" charset="0"/>
                        </a:rPr>
                        <a:t>A</a:t>
                      </a:r>
                    </a:p>
                  </a:txBody>
                  <a:tcPr marL="9525" marR="9525" marT="9525" marB="0" anchor="b">
                    <a:lnL>
                      <a:noFill/>
                    </a:lnL>
                    <a:lnR>
                      <a:noFill/>
                    </a:lnR>
                    <a:lnT>
                      <a:noFill/>
                    </a:lnT>
                    <a:lnB>
                      <a:noFill/>
                    </a:lnB>
                  </a:tcPr>
                </a:tc>
                <a:tc>
                  <a:txBody>
                    <a:bodyPr/>
                    <a:lstStyle/>
                    <a:p>
                      <a:pPr algn="l" fontAlgn="b"/>
                      <a:r>
                        <a:rPr lang="en-AU" sz="1100" b="0" i="0" u="none" strike="noStrike">
                          <a:solidFill>
                            <a:srgbClr val="000000"/>
                          </a:solidFill>
                          <a:effectLst/>
                          <a:latin typeface="Calibri" panose="020F0502020204030204" pitchFamily="34" charset="0"/>
                        </a:rPr>
                        <a:t>B</a:t>
                      </a:r>
                    </a:p>
                  </a:txBody>
                  <a:tcPr marL="9525" marR="9525" marT="9525" marB="0" anchor="b">
                    <a:lnL>
                      <a:noFill/>
                    </a:lnL>
                    <a:lnR>
                      <a:noFill/>
                    </a:lnR>
                    <a:lnT>
                      <a:noFill/>
                    </a:lnT>
                    <a:lnB>
                      <a:noFill/>
                    </a:lnB>
                  </a:tcPr>
                </a:tc>
                <a:tc>
                  <a:txBody>
                    <a:bodyPr/>
                    <a:lstStyle/>
                    <a:p>
                      <a:pPr algn="l" fontAlgn="b"/>
                      <a:r>
                        <a:rPr lang="en-AU" sz="1100" b="0" i="0" u="none" strike="noStrike">
                          <a:solidFill>
                            <a:srgbClr val="000000"/>
                          </a:solidFill>
                          <a:effectLst/>
                          <a:latin typeface="Calibri" panose="020F0502020204030204" pitchFamily="34" charset="0"/>
                        </a:rPr>
                        <a:t>C</a:t>
                      </a:r>
                    </a:p>
                  </a:txBody>
                  <a:tcPr marL="9525" marR="9525" marT="9525" marB="0" anchor="b">
                    <a:lnL>
                      <a:noFill/>
                    </a:lnL>
                    <a:lnR>
                      <a:noFill/>
                    </a:lnR>
                    <a:lnT>
                      <a:noFill/>
                    </a:lnT>
                    <a:lnB>
                      <a:noFill/>
                    </a:lnB>
                  </a:tcPr>
                </a:tc>
                <a:extLst>
                  <a:ext uri="{0D108BD9-81ED-4DB2-BD59-A6C34878D82A}">
                    <a16:rowId xmlns:a16="http://schemas.microsoft.com/office/drawing/2014/main" val="553623936"/>
                  </a:ext>
                </a:extLst>
              </a:tr>
              <a:tr h="190500">
                <a:tc>
                  <a:txBody>
                    <a:bodyPr/>
                    <a:lstStyle/>
                    <a:p>
                      <a:pPr algn="l" fontAlgn="b"/>
                      <a:r>
                        <a:rPr lang="en-AU" sz="1100" b="0" i="0" u="none" strike="noStrike">
                          <a:solidFill>
                            <a:srgbClr val="000000"/>
                          </a:solidFill>
                          <a:effectLst/>
                          <a:latin typeface="Calibri" panose="020F0502020204030204" pitchFamily="34" charset="0"/>
                        </a:rPr>
                        <a:t>Exp</a:t>
                      </a:r>
                    </a:p>
                  </a:txBody>
                  <a:tcPr marL="9525" marR="9525" marT="9525" marB="0" anchor="b">
                    <a:lnL>
                      <a:noFill/>
                    </a:lnL>
                    <a:lnR>
                      <a:noFill/>
                    </a:lnR>
                    <a:lnT>
                      <a:noFill/>
                    </a:lnT>
                    <a:lnB>
                      <a:noFill/>
                    </a:lnB>
                  </a:tcPr>
                </a:tc>
                <a:tc>
                  <a:txBody>
                    <a:bodyPr/>
                    <a:lstStyle/>
                    <a:p>
                      <a:pPr algn="r" fontAlgn="b"/>
                      <a:r>
                        <a:rPr lang="en-AU" sz="1100" b="0" i="0" u="none" strike="noStrike">
                          <a:solidFill>
                            <a:srgbClr val="000000"/>
                          </a:solidFill>
                          <a:effectLst/>
                          <a:latin typeface="Calibri" panose="020F0502020204030204" pitchFamily="34" charset="0"/>
                        </a:rPr>
                        <a:t>0.809524</a:t>
                      </a:r>
                    </a:p>
                  </a:txBody>
                  <a:tcPr marL="9525" marR="9525" marT="9525" marB="0" anchor="b">
                    <a:lnL>
                      <a:noFill/>
                    </a:lnL>
                    <a:lnR>
                      <a:noFill/>
                    </a:lnR>
                    <a:lnT>
                      <a:noFill/>
                    </a:lnT>
                    <a:lnB>
                      <a:noFill/>
                    </a:lnB>
                  </a:tcPr>
                </a:tc>
                <a:tc>
                  <a:txBody>
                    <a:bodyPr/>
                    <a:lstStyle/>
                    <a:p>
                      <a:pPr algn="r" fontAlgn="b"/>
                      <a:r>
                        <a:rPr lang="en-AU" sz="1100" b="0" i="0" u="none" strike="noStrike">
                          <a:solidFill>
                            <a:srgbClr val="000000"/>
                          </a:solidFill>
                          <a:effectLst/>
                          <a:latin typeface="Calibri" panose="020F0502020204030204" pitchFamily="34" charset="0"/>
                        </a:rPr>
                        <a:t>5.761905</a:t>
                      </a:r>
                    </a:p>
                  </a:txBody>
                  <a:tcPr marL="9525" marR="9525" marT="9525" marB="0" anchor="b">
                    <a:lnL>
                      <a:noFill/>
                    </a:lnL>
                    <a:lnR>
                      <a:noFill/>
                    </a:lnR>
                    <a:lnT>
                      <a:noFill/>
                    </a:lnT>
                    <a:lnB>
                      <a:noFill/>
                    </a:lnB>
                  </a:tcPr>
                </a:tc>
                <a:tc>
                  <a:txBody>
                    <a:bodyPr/>
                    <a:lstStyle/>
                    <a:p>
                      <a:pPr algn="r" fontAlgn="b"/>
                      <a:r>
                        <a:rPr lang="en-AU" sz="1100" b="0" i="0" u="none" strike="noStrike">
                          <a:solidFill>
                            <a:srgbClr val="000000"/>
                          </a:solidFill>
                          <a:effectLst/>
                          <a:latin typeface="Calibri" panose="020F0502020204030204" pitchFamily="34" charset="0"/>
                        </a:rPr>
                        <a:t>0.428571</a:t>
                      </a:r>
                    </a:p>
                  </a:txBody>
                  <a:tcPr marL="9525" marR="9525" marT="9525" marB="0" anchor="b">
                    <a:lnL>
                      <a:noFill/>
                    </a:lnL>
                    <a:lnR>
                      <a:noFill/>
                    </a:lnR>
                    <a:lnT>
                      <a:noFill/>
                    </a:lnT>
                    <a:lnB>
                      <a:noFill/>
                    </a:lnB>
                  </a:tcPr>
                </a:tc>
                <a:extLst>
                  <a:ext uri="{0D108BD9-81ED-4DB2-BD59-A6C34878D82A}">
                    <a16:rowId xmlns:a16="http://schemas.microsoft.com/office/drawing/2014/main" val="93517910"/>
                  </a:ext>
                </a:extLst>
              </a:tr>
              <a:tr h="190500">
                <a:tc>
                  <a:txBody>
                    <a:bodyPr/>
                    <a:lstStyle/>
                    <a:p>
                      <a:pPr algn="l" fontAlgn="b"/>
                      <a:r>
                        <a:rPr lang="en-AU" sz="1100" b="0" i="0" u="none" strike="noStrike" dirty="0">
                          <a:solidFill>
                            <a:srgbClr val="000000"/>
                          </a:solidFill>
                          <a:effectLst/>
                          <a:latin typeface="Calibri" panose="020F0502020204030204" pitchFamily="34" charset="0"/>
                        </a:rPr>
                        <a:t>CTL</a:t>
                      </a:r>
                    </a:p>
                  </a:txBody>
                  <a:tcPr marL="9525" marR="9525" marT="9525" marB="0" anchor="b">
                    <a:lnL>
                      <a:noFill/>
                    </a:lnL>
                    <a:lnR>
                      <a:noFill/>
                    </a:lnR>
                    <a:lnT>
                      <a:noFill/>
                    </a:lnT>
                    <a:lnB>
                      <a:noFill/>
                    </a:lnB>
                  </a:tcPr>
                </a:tc>
                <a:tc>
                  <a:txBody>
                    <a:bodyPr/>
                    <a:lstStyle/>
                    <a:p>
                      <a:pPr algn="r" fontAlgn="b"/>
                      <a:r>
                        <a:rPr lang="en-AU" sz="1100" b="0" i="0" u="none" strike="noStrike">
                          <a:solidFill>
                            <a:srgbClr val="000000"/>
                          </a:solidFill>
                          <a:effectLst/>
                          <a:latin typeface="Calibri" panose="020F0502020204030204" pitchFamily="34" charset="0"/>
                        </a:rPr>
                        <a:t>1.857143</a:t>
                      </a:r>
                    </a:p>
                  </a:txBody>
                  <a:tcPr marL="9525" marR="9525" marT="9525" marB="0" anchor="b">
                    <a:lnL>
                      <a:noFill/>
                    </a:lnL>
                    <a:lnR>
                      <a:noFill/>
                    </a:lnR>
                    <a:lnT>
                      <a:noFill/>
                    </a:lnT>
                    <a:lnB>
                      <a:noFill/>
                    </a:lnB>
                  </a:tcPr>
                </a:tc>
                <a:tc>
                  <a:txBody>
                    <a:bodyPr/>
                    <a:lstStyle/>
                    <a:p>
                      <a:pPr algn="r" fontAlgn="b"/>
                      <a:r>
                        <a:rPr lang="en-AU" sz="1100" b="0" i="0" u="none" strike="noStrike">
                          <a:solidFill>
                            <a:srgbClr val="000000"/>
                          </a:solidFill>
                          <a:effectLst/>
                          <a:latin typeface="Calibri" panose="020F0502020204030204" pitchFamily="34" charset="0"/>
                        </a:rPr>
                        <a:t>4.571429</a:t>
                      </a:r>
                    </a:p>
                  </a:txBody>
                  <a:tcPr marL="9525" marR="9525" marT="9525" marB="0" anchor="b">
                    <a:lnL>
                      <a:noFill/>
                    </a:lnL>
                    <a:lnR>
                      <a:noFill/>
                    </a:lnR>
                    <a:lnT>
                      <a:noFill/>
                    </a:lnT>
                    <a:lnB>
                      <a:noFill/>
                    </a:lnB>
                  </a:tcPr>
                </a:tc>
                <a:tc>
                  <a:txBody>
                    <a:bodyPr/>
                    <a:lstStyle/>
                    <a:p>
                      <a:pPr algn="r" fontAlgn="b"/>
                      <a:r>
                        <a:rPr lang="en-AU" sz="1100" b="0" i="0" u="none" strike="noStrike" dirty="0">
                          <a:solidFill>
                            <a:srgbClr val="000000"/>
                          </a:solidFill>
                          <a:effectLst/>
                          <a:latin typeface="Calibri" panose="020F0502020204030204" pitchFamily="34" charset="0"/>
                        </a:rPr>
                        <a:t>0.904762</a:t>
                      </a:r>
                    </a:p>
                  </a:txBody>
                  <a:tcPr marL="9525" marR="9525" marT="9525" marB="0" anchor="b">
                    <a:lnL>
                      <a:noFill/>
                    </a:lnL>
                    <a:lnR>
                      <a:noFill/>
                    </a:lnR>
                    <a:lnT>
                      <a:noFill/>
                    </a:lnT>
                    <a:lnB>
                      <a:noFill/>
                    </a:lnB>
                  </a:tcPr>
                </a:tc>
                <a:extLst>
                  <a:ext uri="{0D108BD9-81ED-4DB2-BD59-A6C34878D82A}">
                    <a16:rowId xmlns:a16="http://schemas.microsoft.com/office/drawing/2014/main" val="3470814697"/>
                  </a:ext>
                </a:extLst>
              </a:tr>
            </a:tbl>
          </a:graphicData>
        </a:graphic>
      </p:graphicFrame>
      <p:sp>
        <p:nvSpPr>
          <p:cNvPr id="18" name="TextBox 17"/>
          <p:cNvSpPr txBox="1"/>
          <p:nvPr/>
        </p:nvSpPr>
        <p:spPr>
          <a:xfrm>
            <a:off x="6814649" y="3027912"/>
            <a:ext cx="1438701" cy="369332"/>
          </a:xfrm>
          <a:prstGeom prst="rect">
            <a:avLst/>
          </a:prstGeom>
          <a:noFill/>
        </p:spPr>
        <p:txBody>
          <a:bodyPr wrap="square" rtlCol="0">
            <a:spAutoFit/>
          </a:bodyPr>
          <a:lstStyle/>
          <a:p>
            <a:r>
              <a:rPr lang="en-AU" dirty="0"/>
              <a:t>r =.41</a:t>
            </a:r>
          </a:p>
        </p:txBody>
      </p:sp>
      <p:graphicFrame>
        <p:nvGraphicFramePr>
          <p:cNvPr id="19" name="Table 18"/>
          <p:cNvGraphicFramePr>
            <a:graphicFrameLocks noGrp="1"/>
          </p:cNvGraphicFramePr>
          <p:nvPr/>
        </p:nvGraphicFramePr>
        <p:xfrm>
          <a:off x="0" y="5160443"/>
          <a:ext cx="6545417" cy="1651000"/>
        </p:xfrm>
        <a:graphic>
          <a:graphicData uri="http://schemas.openxmlformats.org/drawingml/2006/table">
            <a:tbl>
              <a:tblPr firstRow="1" bandRow="1">
                <a:tableStyleId>{5C22544A-7EE6-4342-B048-85BDC9FD1C3A}</a:tableStyleId>
              </a:tblPr>
              <a:tblGrid>
                <a:gridCol w="1793461">
                  <a:extLst>
                    <a:ext uri="{9D8B030D-6E8A-4147-A177-3AD203B41FA5}">
                      <a16:colId xmlns:a16="http://schemas.microsoft.com/office/drawing/2014/main" val="4214703956"/>
                    </a:ext>
                  </a:extLst>
                </a:gridCol>
                <a:gridCol w="2213518">
                  <a:extLst>
                    <a:ext uri="{9D8B030D-6E8A-4147-A177-3AD203B41FA5}">
                      <a16:colId xmlns:a16="http://schemas.microsoft.com/office/drawing/2014/main" val="385117914"/>
                    </a:ext>
                  </a:extLst>
                </a:gridCol>
                <a:gridCol w="2538438">
                  <a:extLst>
                    <a:ext uri="{9D8B030D-6E8A-4147-A177-3AD203B41FA5}">
                      <a16:colId xmlns:a16="http://schemas.microsoft.com/office/drawing/2014/main" val="2550672729"/>
                    </a:ext>
                  </a:extLst>
                </a:gridCol>
              </a:tblGrid>
              <a:tr h="370840">
                <a:tc>
                  <a:txBody>
                    <a:bodyPr/>
                    <a:lstStyle/>
                    <a:p>
                      <a:endParaRPr lang="en-AU" dirty="0"/>
                    </a:p>
                  </a:txBody>
                  <a:tcPr/>
                </a:tc>
                <a:tc>
                  <a:txBody>
                    <a:bodyPr/>
                    <a:lstStyle/>
                    <a:p>
                      <a:r>
                        <a:rPr lang="en-AU" dirty="0"/>
                        <a:t>Parametric</a:t>
                      </a:r>
                    </a:p>
                  </a:txBody>
                  <a:tcPr/>
                </a:tc>
                <a:tc>
                  <a:txBody>
                    <a:bodyPr/>
                    <a:lstStyle/>
                    <a:p>
                      <a:r>
                        <a:rPr lang="en-AU" dirty="0"/>
                        <a:t>Non Parametric</a:t>
                      </a:r>
                    </a:p>
                  </a:txBody>
                  <a:tcPr/>
                </a:tc>
                <a:extLst>
                  <a:ext uri="{0D108BD9-81ED-4DB2-BD59-A6C34878D82A}">
                    <a16:rowId xmlns:a16="http://schemas.microsoft.com/office/drawing/2014/main" val="160628207"/>
                  </a:ext>
                </a:extLst>
              </a:tr>
              <a:tr h="370840">
                <a:tc>
                  <a:txBody>
                    <a:bodyPr/>
                    <a:lstStyle/>
                    <a:p>
                      <a:r>
                        <a:rPr lang="en-AU" dirty="0"/>
                        <a:t>Independent</a:t>
                      </a:r>
                      <a:r>
                        <a:rPr lang="en-AU" baseline="0" dirty="0"/>
                        <a:t> Groups</a:t>
                      </a:r>
                    </a:p>
                  </a:txBody>
                  <a:tcPr/>
                </a:tc>
                <a:tc>
                  <a:txBody>
                    <a:bodyPr/>
                    <a:lstStyle/>
                    <a:p>
                      <a:r>
                        <a:rPr lang="en-AU" dirty="0"/>
                        <a:t>Independent Groups t-test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800" dirty="0"/>
                        <a:t>Wilcoxon</a:t>
                      </a:r>
                      <a:r>
                        <a:rPr lang="en-AU" sz="1800" baseline="0" dirty="0"/>
                        <a:t> Signed Ranks</a:t>
                      </a:r>
                      <a:endParaRPr lang="en-AU" sz="1800" dirty="0"/>
                    </a:p>
                  </a:txBody>
                  <a:tcPr/>
                </a:tc>
                <a:extLst>
                  <a:ext uri="{0D108BD9-81ED-4DB2-BD59-A6C34878D82A}">
                    <a16:rowId xmlns:a16="http://schemas.microsoft.com/office/drawing/2014/main" val="1144726105"/>
                  </a:ext>
                </a:extLst>
              </a:tr>
              <a:tr h="370840">
                <a:tc>
                  <a:txBody>
                    <a:bodyPr/>
                    <a:lstStyle/>
                    <a:p>
                      <a:r>
                        <a:rPr lang="en-AU" dirty="0"/>
                        <a:t>Paired Sample</a:t>
                      </a:r>
                    </a:p>
                  </a:txBody>
                  <a:tcPr/>
                </a:tc>
                <a:tc>
                  <a:txBody>
                    <a:bodyPr/>
                    <a:lstStyle/>
                    <a:p>
                      <a:r>
                        <a:rPr lang="en-AU" dirty="0"/>
                        <a:t>Paired-sample</a:t>
                      </a:r>
                      <a:r>
                        <a:rPr lang="en-AU" baseline="0" dirty="0"/>
                        <a:t> t-test</a:t>
                      </a:r>
                      <a:endParaRPr lang="en-AU"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800" dirty="0"/>
                        <a:t>Mann-Whitney U Test</a:t>
                      </a:r>
                    </a:p>
                  </a:txBody>
                  <a:tcPr/>
                </a:tc>
                <a:extLst>
                  <a:ext uri="{0D108BD9-81ED-4DB2-BD59-A6C34878D82A}">
                    <a16:rowId xmlns:a16="http://schemas.microsoft.com/office/drawing/2014/main" val="433967447"/>
                  </a:ext>
                </a:extLst>
              </a:tr>
            </a:tbl>
          </a:graphicData>
        </a:graphic>
      </p:graphicFrame>
      <p:graphicFrame>
        <p:nvGraphicFramePr>
          <p:cNvPr id="20" name="Table 19"/>
          <p:cNvGraphicFramePr>
            <a:graphicFrameLocks noGrp="1"/>
          </p:cNvGraphicFramePr>
          <p:nvPr/>
        </p:nvGraphicFramePr>
        <p:xfrm>
          <a:off x="6814649" y="5160443"/>
          <a:ext cx="4457700" cy="1010920"/>
        </p:xfrm>
        <a:graphic>
          <a:graphicData uri="http://schemas.openxmlformats.org/drawingml/2006/table">
            <a:tbl>
              <a:tblPr firstRow="1" bandRow="1">
                <a:tableStyleId>{5C22544A-7EE6-4342-B048-85BDC9FD1C3A}</a:tableStyleId>
              </a:tblPr>
              <a:tblGrid>
                <a:gridCol w="2076450">
                  <a:extLst>
                    <a:ext uri="{9D8B030D-6E8A-4147-A177-3AD203B41FA5}">
                      <a16:colId xmlns:a16="http://schemas.microsoft.com/office/drawing/2014/main" val="385117914"/>
                    </a:ext>
                  </a:extLst>
                </a:gridCol>
                <a:gridCol w="2381250">
                  <a:extLst>
                    <a:ext uri="{9D8B030D-6E8A-4147-A177-3AD203B41FA5}">
                      <a16:colId xmlns:a16="http://schemas.microsoft.com/office/drawing/2014/main" val="2550672729"/>
                    </a:ext>
                  </a:extLst>
                </a:gridCol>
              </a:tblGrid>
              <a:tr h="370840">
                <a:tc>
                  <a:txBody>
                    <a:bodyPr/>
                    <a:lstStyle/>
                    <a:p>
                      <a:r>
                        <a:rPr lang="en-AU" dirty="0"/>
                        <a:t>Parametric</a:t>
                      </a:r>
                    </a:p>
                  </a:txBody>
                  <a:tcPr/>
                </a:tc>
                <a:tc>
                  <a:txBody>
                    <a:bodyPr/>
                    <a:lstStyle/>
                    <a:p>
                      <a:r>
                        <a:rPr lang="en-AU" dirty="0"/>
                        <a:t>Non Parametric</a:t>
                      </a:r>
                    </a:p>
                  </a:txBody>
                  <a:tcPr/>
                </a:tc>
                <a:extLst>
                  <a:ext uri="{0D108BD9-81ED-4DB2-BD59-A6C34878D82A}">
                    <a16:rowId xmlns:a16="http://schemas.microsoft.com/office/drawing/2014/main" val="160628207"/>
                  </a:ext>
                </a:extLst>
              </a:tr>
              <a:tr h="370840">
                <a:tc>
                  <a:txBody>
                    <a:bodyPr/>
                    <a:lstStyle/>
                    <a:p>
                      <a:r>
                        <a:rPr lang="en-AU" dirty="0"/>
                        <a:t>Pearson Bivariate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800" dirty="0"/>
                        <a:t>Spearman’s Rho</a:t>
                      </a:r>
                    </a:p>
                  </a:txBody>
                  <a:tcPr/>
                </a:tc>
                <a:extLst>
                  <a:ext uri="{0D108BD9-81ED-4DB2-BD59-A6C34878D82A}">
                    <a16:rowId xmlns:a16="http://schemas.microsoft.com/office/drawing/2014/main" val="1144726105"/>
                  </a:ext>
                </a:extLst>
              </a:tr>
            </a:tbl>
          </a:graphicData>
        </a:graphic>
      </p:graphicFrame>
    </p:spTree>
    <p:extLst>
      <p:ext uri="{BB962C8B-B14F-4D97-AF65-F5344CB8AC3E}">
        <p14:creationId xmlns:p14="http://schemas.microsoft.com/office/powerpoint/2010/main" val="28665141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091690" y="2194560"/>
            <a:ext cx="8126730" cy="4401205"/>
          </a:xfrm>
          <a:prstGeom prst="rect">
            <a:avLst/>
          </a:prstGeom>
        </p:spPr>
        <p:txBody>
          <a:bodyPr wrap="square">
            <a:spAutoFit/>
          </a:bodyPr>
          <a:lstStyle/>
          <a:p>
            <a:endParaRPr lang="en-AU" sz="4000" dirty="0">
              <a:latin typeface="Arial" panose="020B0604020202020204" pitchFamily="34" charset="0"/>
            </a:endParaRPr>
          </a:p>
          <a:p>
            <a:r>
              <a:rPr lang="en-AU" sz="2400" b="1" dirty="0">
                <a:solidFill>
                  <a:srgbClr val="000000"/>
                </a:solidFill>
                <a:latin typeface="Arial" panose="020B0604020202020204" pitchFamily="34" charset="0"/>
              </a:rPr>
              <a:t>Mandatory practical: </a:t>
            </a:r>
            <a:r>
              <a:rPr lang="en-AU" sz="2400" dirty="0">
                <a:solidFill>
                  <a:srgbClr val="000000"/>
                </a:solidFill>
                <a:latin typeface="Arial" panose="020B0604020202020204" pitchFamily="34" charset="0"/>
              </a:rPr>
              <a:t>Use an experimental research design to investigate the effect of watching emotive (e.g. a scary movie) versus informative (e.g. an advertisement for toothpaste) stimuli on emotional responses (measured as changes in heart rate).</a:t>
            </a:r>
          </a:p>
          <a:p>
            <a:endParaRPr lang="en-AU" sz="2400" dirty="0">
              <a:solidFill>
                <a:srgbClr val="000000"/>
              </a:solidFill>
              <a:latin typeface="Arial" panose="020B0604020202020204" pitchFamily="34" charset="0"/>
            </a:endParaRPr>
          </a:p>
          <a:p>
            <a:r>
              <a:rPr lang="en-AU" sz="2400" dirty="0">
                <a:solidFill>
                  <a:schemeClr val="accent2"/>
                </a:solidFill>
                <a:latin typeface="Arial" panose="020B0604020202020204" pitchFamily="34" charset="0"/>
              </a:rPr>
              <a:t>So emotive movie and emotional responses</a:t>
            </a:r>
          </a:p>
          <a:p>
            <a:r>
              <a:rPr lang="en-AU" sz="2400" dirty="0">
                <a:solidFill>
                  <a:schemeClr val="accent2"/>
                </a:solidFill>
                <a:latin typeface="Arial" panose="020B0604020202020204" pitchFamily="34" charset="0"/>
              </a:rPr>
              <a:t>Scary &amp; informative movies</a:t>
            </a:r>
          </a:p>
          <a:p>
            <a:r>
              <a:rPr lang="en-AU" sz="2400" dirty="0">
                <a:solidFill>
                  <a:schemeClr val="accent2"/>
                </a:solidFill>
                <a:latin typeface="Arial" panose="020B0604020202020204" pitchFamily="34" charset="0"/>
              </a:rPr>
              <a:t>Heart rate</a:t>
            </a:r>
          </a:p>
          <a:p>
            <a:endParaRPr lang="en-AU" sz="2400" dirty="0">
              <a:solidFill>
                <a:srgbClr val="000000"/>
              </a:solidFill>
              <a:latin typeface="Arial" panose="020B0604020202020204" pitchFamily="34" charset="0"/>
            </a:endParaRPr>
          </a:p>
        </p:txBody>
      </p:sp>
    </p:spTree>
    <p:extLst>
      <p:ext uri="{BB962C8B-B14F-4D97-AF65-F5344CB8AC3E}">
        <p14:creationId xmlns:p14="http://schemas.microsoft.com/office/powerpoint/2010/main" val="816536674"/>
      </p:ext>
    </p:extLst>
  </p:cSld>
  <p:clrMapOvr>
    <a:masterClrMapping/>
  </p:clrMapOvr>
</p:sld>
</file>

<file path=ppt/theme/theme1.xml><?xml version="1.0" encoding="utf-8"?>
<a:theme xmlns:a="http://schemas.openxmlformats.org/drawingml/2006/main" name="USQ Corporate Theme">
  <a:themeElements>
    <a:clrScheme name="USQ Colour Palette">
      <a:dk1>
        <a:srgbClr val="000000"/>
      </a:dk1>
      <a:lt1>
        <a:srgbClr val="FFFFFF"/>
      </a:lt1>
      <a:dk2>
        <a:srgbClr val="44546A"/>
      </a:dk2>
      <a:lt2>
        <a:srgbClr val="E7E6E6"/>
      </a:lt2>
      <a:accent1>
        <a:srgbClr val="FDBA12"/>
      </a:accent1>
      <a:accent2>
        <a:srgbClr val="B63393"/>
      </a:accent2>
      <a:accent3>
        <a:srgbClr val="0090BA"/>
      </a:accent3>
      <a:accent4>
        <a:srgbClr val="E63E30"/>
      </a:accent4>
      <a:accent5>
        <a:srgbClr val="63A945"/>
      </a:accent5>
      <a:accent6>
        <a:srgbClr val="003D6E"/>
      </a:accent6>
      <a:hlink>
        <a:srgbClr val="0563C1"/>
      </a:hlink>
      <a:folHlink>
        <a:srgbClr val="0070C0"/>
      </a:folHlink>
    </a:clrScheme>
    <a:fontScheme name="USQ Font">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USQ_Powerpoint_Campaign_Template_1608" id="{F78DB81F-C816-4918-9279-736C8E4837AE}" vid="{1A60C3A3-A81E-4DDE-AF34-B4FC40809EA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7733</TotalTime>
  <Words>2547</Words>
  <Application>Microsoft Office PowerPoint</Application>
  <PresentationFormat>Widescreen</PresentationFormat>
  <Paragraphs>544</Paragraphs>
  <Slides>31</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31</vt:i4>
      </vt:variant>
    </vt:vector>
  </HeadingPairs>
  <TitlesOfParts>
    <vt:vector size="40" baseType="lpstr">
      <vt:lpstr>AdvPSMER-R</vt:lpstr>
      <vt:lpstr>Arial</vt:lpstr>
      <vt:lpstr>Calibri</vt:lpstr>
      <vt:lpstr>Helvetica</vt:lpstr>
      <vt:lpstr>Times New Roman</vt:lpstr>
      <vt:lpstr>Verdana</vt:lpstr>
      <vt:lpstr>verdana (Body)</vt:lpstr>
      <vt:lpstr>Wingdings</vt:lpstr>
      <vt:lpstr>USQ Corporate Theme</vt:lpstr>
      <vt:lpstr>  Mandatory Practical 2 - Emotion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owner</dc:creator>
  <cp:lastModifiedBy>gerry tehan</cp:lastModifiedBy>
  <cp:revision>218</cp:revision>
  <dcterms:created xsi:type="dcterms:W3CDTF">2017-08-16T10:01:19Z</dcterms:created>
  <dcterms:modified xsi:type="dcterms:W3CDTF">2020-07-23T03:19:39Z</dcterms:modified>
</cp:coreProperties>
</file>