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8"/>
  </p:notesMasterIdLst>
  <p:handoutMasterIdLst>
    <p:handoutMasterId r:id="rId39"/>
  </p:handoutMasterIdLst>
  <p:sldIdLst>
    <p:sldId id="256" r:id="rId2"/>
    <p:sldId id="300" r:id="rId3"/>
    <p:sldId id="301" r:id="rId4"/>
    <p:sldId id="302" r:id="rId5"/>
    <p:sldId id="303" r:id="rId6"/>
    <p:sldId id="304" r:id="rId7"/>
    <p:sldId id="305" r:id="rId8"/>
    <p:sldId id="296" r:id="rId9"/>
    <p:sldId id="272" r:id="rId10"/>
    <p:sldId id="273" r:id="rId11"/>
    <p:sldId id="306" r:id="rId12"/>
    <p:sldId id="263" r:id="rId13"/>
    <p:sldId id="287" r:id="rId14"/>
    <p:sldId id="288" r:id="rId15"/>
    <p:sldId id="289" r:id="rId16"/>
    <p:sldId id="292" r:id="rId17"/>
    <p:sldId id="293" r:id="rId18"/>
    <p:sldId id="291" r:id="rId19"/>
    <p:sldId id="268" r:id="rId20"/>
    <p:sldId id="269" r:id="rId21"/>
    <p:sldId id="297" r:id="rId22"/>
    <p:sldId id="274" r:id="rId23"/>
    <p:sldId id="276" r:id="rId24"/>
    <p:sldId id="294" r:id="rId25"/>
    <p:sldId id="277" r:id="rId26"/>
    <p:sldId id="278" r:id="rId27"/>
    <p:sldId id="279" r:id="rId28"/>
    <p:sldId id="295" r:id="rId29"/>
    <p:sldId id="270" r:id="rId30"/>
    <p:sldId id="275" r:id="rId31"/>
    <p:sldId id="280" r:id="rId32"/>
    <p:sldId id="281" r:id="rId33"/>
    <p:sldId id="282" r:id="rId34"/>
    <p:sldId id="283" r:id="rId35"/>
    <p:sldId id="284" r:id="rId36"/>
    <p:sldId id="262" r:id="rId37"/>
  </p:sldIdLst>
  <p:sldSz cx="12192000" cy="6858000"/>
  <p:notesSz cx="666908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8220"/>
    <a:srgbClr val="B9B9B9"/>
    <a:srgbClr val="FDBA12"/>
    <a:srgbClr val="EFE9E5"/>
    <a:srgbClr val="ACA095"/>
    <a:srgbClr val="0090BA"/>
    <a:srgbClr val="63A945"/>
    <a:srgbClr val="7684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54" autoAdjust="0"/>
    <p:restoredTop sz="97478" autoAdjust="0"/>
  </p:normalViewPr>
  <p:slideViewPr>
    <p:cSldViewPr snapToGrid="0" showGuides="1">
      <p:cViewPr varScale="1">
        <p:scale>
          <a:sx n="69" d="100"/>
          <a:sy n="69" d="100"/>
        </p:scale>
        <p:origin x="876" y="60"/>
      </p:cViewPr>
      <p:guideLst>
        <p:guide orient="horz" pos="2160"/>
        <p:guide pos="381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25" d="100"/>
          <a:sy n="125" d="100"/>
        </p:scale>
        <p:origin x="4074"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tehan\Documents\Oldresearch\19.3%20cued%20recall%20-%20retention%20interval%20(Honours)\Data\NicoleN%203sec\R3.csv"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tehan\Documents\Springfield\Lecture%20Notes\PSY1105\2018\Assignments\perkin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E:\Mandatory%20Prac%201\Sleepdata.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1"/>
            <c:dispEq val="1"/>
            <c:trendlineLbl>
              <c:layout>
                <c:manualLayout>
                  <c:x val="-0.31243881680269858"/>
                  <c:y val="-0.13678428047693411"/>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'R3'!$I$2:$I$43</c:f>
              <c:numCache>
                <c:formatCode>General</c:formatCode>
                <c:ptCount val="42"/>
                <c:pt idx="0">
                  <c:v>9</c:v>
                </c:pt>
                <c:pt idx="1">
                  <c:v>7</c:v>
                </c:pt>
                <c:pt idx="2">
                  <c:v>7</c:v>
                </c:pt>
                <c:pt idx="3">
                  <c:v>6</c:v>
                </c:pt>
                <c:pt idx="4">
                  <c:v>5</c:v>
                </c:pt>
                <c:pt idx="5">
                  <c:v>5</c:v>
                </c:pt>
                <c:pt idx="7">
                  <c:v>6</c:v>
                </c:pt>
                <c:pt idx="8">
                  <c:v>6</c:v>
                </c:pt>
                <c:pt idx="9">
                  <c:v>7</c:v>
                </c:pt>
                <c:pt idx="10">
                  <c:v>6</c:v>
                </c:pt>
                <c:pt idx="12">
                  <c:v>9</c:v>
                </c:pt>
                <c:pt idx="13">
                  <c:v>7</c:v>
                </c:pt>
                <c:pt idx="14">
                  <c:v>7</c:v>
                </c:pt>
                <c:pt idx="15">
                  <c:v>6</c:v>
                </c:pt>
                <c:pt idx="16">
                  <c:v>6</c:v>
                </c:pt>
                <c:pt idx="18">
                  <c:v>3</c:v>
                </c:pt>
                <c:pt idx="19">
                  <c:v>3</c:v>
                </c:pt>
                <c:pt idx="21">
                  <c:v>3</c:v>
                </c:pt>
                <c:pt idx="22">
                  <c:v>4</c:v>
                </c:pt>
                <c:pt idx="23">
                  <c:v>7</c:v>
                </c:pt>
                <c:pt idx="25">
                  <c:v>6</c:v>
                </c:pt>
                <c:pt idx="26">
                  <c:v>3</c:v>
                </c:pt>
                <c:pt idx="27">
                  <c:v>5</c:v>
                </c:pt>
                <c:pt idx="29">
                  <c:v>5</c:v>
                </c:pt>
                <c:pt idx="30">
                  <c:v>2</c:v>
                </c:pt>
                <c:pt idx="32">
                  <c:v>3</c:v>
                </c:pt>
                <c:pt idx="33">
                  <c:v>2</c:v>
                </c:pt>
                <c:pt idx="35">
                  <c:v>8</c:v>
                </c:pt>
                <c:pt idx="36">
                  <c:v>5</c:v>
                </c:pt>
                <c:pt idx="38">
                  <c:v>6</c:v>
                </c:pt>
                <c:pt idx="39">
                  <c:v>4</c:v>
                </c:pt>
                <c:pt idx="41">
                  <c:v>4</c:v>
                </c:pt>
              </c:numCache>
            </c:numRef>
          </c:xVal>
          <c:yVal>
            <c:numRef>
              <c:f>'R3'!$J$2:$J$43</c:f>
              <c:numCache>
                <c:formatCode>General</c:formatCode>
                <c:ptCount val="42"/>
                <c:pt idx="0">
                  <c:v>5</c:v>
                </c:pt>
                <c:pt idx="1">
                  <c:v>1</c:v>
                </c:pt>
                <c:pt idx="2">
                  <c:v>5</c:v>
                </c:pt>
                <c:pt idx="3">
                  <c:v>5</c:v>
                </c:pt>
                <c:pt idx="4">
                  <c:v>2</c:v>
                </c:pt>
                <c:pt idx="5">
                  <c:v>1</c:v>
                </c:pt>
                <c:pt idx="7">
                  <c:v>1</c:v>
                </c:pt>
                <c:pt idx="8">
                  <c:v>4</c:v>
                </c:pt>
                <c:pt idx="9">
                  <c:v>4</c:v>
                </c:pt>
                <c:pt idx="10">
                  <c:v>2</c:v>
                </c:pt>
                <c:pt idx="12">
                  <c:v>3</c:v>
                </c:pt>
                <c:pt idx="13">
                  <c:v>3</c:v>
                </c:pt>
                <c:pt idx="14">
                  <c:v>4</c:v>
                </c:pt>
                <c:pt idx="15">
                  <c:v>3</c:v>
                </c:pt>
                <c:pt idx="16">
                  <c:v>3</c:v>
                </c:pt>
                <c:pt idx="18">
                  <c:v>3</c:v>
                </c:pt>
                <c:pt idx="19">
                  <c:v>2</c:v>
                </c:pt>
                <c:pt idx="21">
                  <c:v>1</c:v>
                </c:pt>
                <c:pt idx="22">
                  <c:v>3</c:v>
                </c:pt>
                <c:pt idx="23">
                  <c:v>2</c:v>
                </c:pt>
                <c:pt idx="25">
                  <c:v>4</c:v>
                </c:pt>
                <c:pt idx="26">
                  <c:v>3</c:v>
                </c:pt>
                <c:pt idx="27">
                  <c:v>1</c:v>
                </c:pt>
                <c:pt idx="29">
                  <c:v>1</c:v>
                </c:pt>
                <c:pt idx="30">
                  <c:v>0</c:v>
                </c:pt>
                <c:pt idx="32">
                  <c:v>1</c:v>
                </c:pt>
                <c:pt idx="33">
                  <c:v>2</c:v>
                </c:pt>
                <c:pt idx="35">
                  <c:v>2</c:v>
                </c:pt>
                <c:pt idx="36">
                  <c:v>2</c:v>
                </c:pt>
                <c:pt idx="38">
                  <c:v>3</c:v>
                </c:pt>
                <c:pt idx="39">
                  <c:v>4</c:v>
                </c:pt>
                <c:pt idx="41">
                  <c:v>0</c:v>
                </c:pt>
              </c:numCache>
            </c:numRef>
          </c:yVal>
          <c:smooth val="0"/>
          <c:extLst>
            <c:ext xmlns:c16="http://schemas.microsoft.com/office/drawing/2014/chart" uri="{C3380CC4-5D6E-409C-BE32-E72D297353CC}">
              <c16:uniqueId val="{00000000-621F-4245-97A6-B6A199FA48A7}"/>
            </c:ext>
          </c:extLst>
        </c:ser>
        <c:dLbls>
          <c:showLegendKey val="0"/>
          <c:showVal val="0"/>
          <c:showCatName val="0"/>
          <c:showSerName val="0"/>
          <c:showPercent val="0"/>
          <c:showBubbleSize val="0"/>
        </c:dLbls>
        <c:axId val="607099872"/>
        <c:axId val="607101512"/>
      </c:scatterChart>
      <c:valAx>
        <c:axId val="607099872"/>
        <c:scaling>
          <c:orientation val="minMax"/>
        </c:scaling>
        <c:delete val="0"/>
        <c:axPos val="b"/>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1512"/>
        <c:crosses val="autoZero"/>
        <c:crossBetween val="midCat"/>
      </c:valAx>
      <c:valAx>
        <c:axId val="607101512"/>
        <c:scaling>
          <c:orientation val="minMax"/>
        </c:scaling>
        <c:delete val="0"/>
        <c:axPos val="l"/>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09987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'R3'!$A$46</c:f>
              <c:strCache>
                <c:ptCount val="1"/>
                <c:pt idx="0">
                  <c:v>Exp</c:v>
                </c:pt>
              </c:strCache>
            </c:strRef>
          </c:tx>
          <c:spPr>
            <a:solidFill>
              <a:schemeClr val="accent1"/>
            </a:solidFill>
            <a:ln>
              <a:noFill/>
            </a:ln>
            <a:effectLst/>
          </c:spPr>
          <c:invertIfNegative val="0"/>
          <c:cat>
            <c:strRef>
              <c:f>'R3'!$B$45:$D$45</c:f>
              <c:strCache>
                <c:ptCount val="3"/>
                <c:pt idx="0">
                  <c:v>A</c:v>
                </c:pt>
                <c:pt idx="1">
                  <c:v>B</c:v>
                </c:pt>
                <c:pt idx="2">
                  <c:v>C</c:v>
                </c:pt>
              </c:strCache>
            </c:strRef>
          </c:cat>
          <c:val>
            <c:numRef>
              <c:f>'R3'!$B$46:$D$46</c:f>
              <c:numCache>
                <c:formatCode>General</c:formatCode>
                <c:ptCount val="3"/>
                <c:pt idx="0">
                  <c:v>5.9523809523809526</c:v>
                </c:pt>
                <c:pt idx="1">
                  <c:v>3.0952380952380953</c:v>
                </c:pt>
                <c:pt idx="2">
                  <c:v>8.1428571428571423</c:v>
                </c:pt>
              </c:numCache>
            </c:numRef>
          </c:val>
          <c:extLst>
            <c:ext xmlns:c16="http://schemas.microsoft.com/office/drawing/2014/chart" uri="{C3380CC4-5D6E-409C-BE32-E72D297353CC}">
              <c16:uniqueId val="{00000000-5678-4B01-9F6D-892D4548A94C}"/>
            </c:ext>
          </c:extLst>
        </c:ser>
        <c:ser>
          <c:idx val="1"/>
          <c:order val="1"/>
          <c:tx>
            <c:strRef>
              <c:f>'R3'!$A$47</c:f>
              <c:strCache>
                <c:ptCount val="1"/>
                <c:pt idx="0">
                  <c:v>CTL</c:v>
                </c:pt>
              </c:strCache>
            </c:strRef>
          </c:tx>
          <c:spPr>
            <a:solidFill>
              <a:schemeClr val="accent2"/>
            </a:solidFill>
            <a:ln>
              <a:noFill/>
            </a:ln>
            <a:effectLst/>
          </c:spPr>
          <c:invertIfNegative val="0"/>
          <c:cat>
            <c:strRef>
              <c:f>'R3'!$B$45:$D$45</c:f>
              <c:strCache>
                <c:ptCount val="3"/>
                <c:pt idx="0">
                  <c:v>A</c:v>
                </c:pt>
                <c:pt idx="1">
                  <c:v>B</c:v>
                </c:pt>
                <c:pt idx="2">
                  <c:v>C</c:v>
                </c:pt>
              </c:strCache>
            </c:strRef>
          </c:cat>
          <c:val>
            <c:numRef>
              <c:f>'R3'!$B$47:$D$47</c:f>
              <c:numCache>
                <c:formatCode>General</c:formatCode>
                <c:ptCount val="3"/>
                <c:pt idx="0">
                  <c:v>4.0952380952380949</c:v>
                </c:pt>
                <c:pt idx="1">
                  <c:v>3.0476190476190474</c:v>
                </c:pt>
                <c:pt idx="2">
                  <c:v>7.1428571428571432</c:v>
                </c:pt>
              </c:numCache>
            </c:numRef>
          </c:val>
          <c:extLst>
            <c:ext xmlns:c16="http://schemas.microsoft.com/office/drawing/2014/chart" uri="{C3380CC4-5D6E-409C-BE32-E72D297353CC}">
              <c16:uniqueId val="{00000001-5678-4B01-9F6D-892D4548A94C}"/>
            </c:ext>
          </c:extLst>
        </c:ser>
        <c:dLbls>
          <c:showLegendKey val="0"/>
          <c:showVal val="0"/>
          <c:showCatName val="0"/>
          <c:showSerName val="0"/>
          <c:showPercent val="0"/>
          <c:showBubbleSize val="0"/>
        </c:dLbls>
        <c:gapWidth val="219"/>
        <c:overlap val="-27"/>
        <c:axId val="607106432"/>
        <c:axId val="607114632"/>
      </c:barChart>
      <c:catAx>
        <c:axId val="607106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14632"/>
        <c:crosses val="autoZero"/>
        <c:auto val="1"/>
        <c:lblAlgn val="ctr"/>
        <c:lblOffset val="100"/>
        <c:noMultiLvlLbl val="0"/>
      </c:catAx>
      <c:valAx>
        <c:axId val="6071146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07106432"/>
        <c:crosses val="autoZero"/>
        <c:crossBetween val="between"/>
      </c:valAx>
      <c:spPr>
        <a:noFill/>
        <a:ln>
          <a:noFill/>
        </a:ln>
        <a:effectLst/>
      </c:spPr>
    </c:plotArea>
    <c:legend>
      <c:legendPos val="b"/>
      <c:layout>
        <c:manualLayout>
          <c:xMode val="edge"/>
          <c:yMode val="edge"/>
          <c:x val="0.32371959755030622"/>
          <c:y val="0.21354111986001745"/>
          <c:w val="0.40813883287403435"/>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'R3'!$F$46</c:f>
              <c:strCache>
                <c:ptCount val="1"/>
                <c:pt idx="0">
                  <c:v>Exp</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'R3'!$G$45:$I$45</c:f>
              <c:strCache>
                <c:ptCount val="3"/>
                <c:pt idx="0">
                  <c:v>A</c:v>
                </c:pt>
                <c:pt idx="1">
                  <c:v>B</c:v>
                </c:pt>
                <c:pt idx="2">
                  <c:v>C</c:v>
                </c:pt>
              </c:strCache>
            </c:strRef>
          </c:cat>
          <c:val>
            <c:numRef>
              <c:f>'R3'!$G$46:$I$46</c:f>
              <c:numCache>
                <c:formatCode>General</c:formatCode>
                <c:ptCount val="3"/>
                <c:pt idx="0">
                  <c:v>0.80952380952380953</c:v>
                </c:pt>
                <c:pt idx="1">
                  <c:v>5.7619047619047619</c:v>
                </c:pt>
                <c:pt idx="2">
                  <c:v>0.42857142857142855</c:v>
                </c:pt>
              </c:numCache>
            </c:numRef>
          </c:val>
          <c:smooth val="0"/>
          <c:extLst>
            <c:ext xmlns:c16="http://schemas.microsoft.com/office/drawing/2014/chart" uri="{C3380CC4-5D6E-409C-BE32-E72D297353CC}">
              <c16:uniqueId val="{00000000-019C-4D13-9926-C800D19980EC}"/>
            </c:ext>
          </c:extLst>
        </c:ser>
        <c:ser>
          <c:idx val="1"/>
          <c:order val="1"/>
          <c:tx>
            <c:strRef>
              <c:f>'R3'!$F$47</c:f>
              <c:strCache>
                <c:ptCount val="1"/>
                <c:pt idx="0">
                  <c:v>CTL</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'R3'!$G$45:$I$45</c:f>
              <c:strCache>
                <c:ptCount val="3"/>
                <c:pt idx="0">
                  <c:v>A</c:v>
                </c:pt>
                <c:pt idx="1">
                  <c:v>B</c:v>
                </c:pt>
                <c:pt idx="2">
                  <c:v>C</c:v>
                </c:pt>
              </c:strCache>
            </c:strRef>
          </c:cat>
          <c:val>
            <c:numRef>
              <c:f>'R3'!$G$47:$I$47</c:f>
              <c:numCache>
                <c:formatCode>General</c:formatCode>
                <c:ptCount val="3"/>
                <c:pt idx="0">
                  <c:v>1.8571428571428572</c:v>
                </c:pt>
                <c:pt idx="1">
                  <c:v>4.5714285714285712</c:v>
                </c:pt>
                <c:pt idx="2">
                  <c:v>0.90476190476190477</c:v>
                </c:pt>
              </c:numCache>
            </c:numRef>
          </c:val>
          <c:smooth val="0"/>
          <c:extLst>
            <c:ext xmlns:c16="http://schemas.microsoft.com/office/drawing/2014/chart" uri="{C3380CC4-5D6E-409C-BE32-E72D297353CC}">
              <c16:uniqueId val="{00000001-019C-4D13-9926-C800D19980EC}"/>
            </c:ext>
          </c:extLst>
        </c:ser>
        <c:dLbls>
          <c:showLegendKey val="0"/>
          <c:showVal val="0"/>
          <c:showCatName val="0"/>
          <c:showSerName val="0"/>
          <c:showPercent val="0"/>
          <c:showBubbleSize val="0"/>
        </c:dLbls>
        <c:marker val="1"/>
        <c:smooth val="0"/>
        <c:axId val="616206144"/>
        <c:axId val="616204832"/>
      </c:lineChart>
      <c:catAx>
        <c:axId val="616206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4832"/>
        <c:crosses val="autoZero"/>
        <c:auto val="1"/>
        <c:lblAlgn val="ctr"/>
        <c:lblOffset val="100"/>
        <c:noMultiLvlLbl val="0"/>
      </c:catAx>
      <c:valAx>
        <c:axId val="616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16206144"/>
        <c:crosses val="autoZero"/>
        <c:crossBetween val="between"/>
      </c:valAx>
      <c:spPr>
        <a:noFill/>
        <a:ln>
          <a:noFill/>
        </a:ln>
        <a:effectLst/>
      </c:spPr>
    </c:plotArea>
    <c:legend>
      <c:legendPos val="b"/>
      <c:layout>
        <c:manualLayout>
          <c:xMode val="edge"/>
          <c:yMode val="edge"/>
          <c:x val="0.3717759059005204"/>
          <c:y val="0.15510658619227435"/>
          <c:w val="0.52830787680656477"/>
          <c:h val="7.8125546806649182E-2"/>
        </c:manualLayout>
      </c:layout>
      <c:overlay val="1"/>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Sheet1!$A$22:$B$22</c:f>
              <c:strCache>
                <c:ptCount val="2"/>
                <c:pt idx="0">
                  <c:v>Test Environment</c:v>
                </c:pt>
                <c:pt idx="1">
                  <c:v>Quiet</c:v>
                </c:pt>
              </c:strCache>
            </c:strRef>
          </c:tx>
          <c:spPr>
            <a:solidFill>
              <a:schemeClr val="dk1">
                <a:tint val="88500"/>
              </a:schemeClr>
            </a:solidFill>
            <a:ln>
              <a:noFill/>
            </a:ln>
            <a:effectLst/>
          </c:spPr>
          <c:invertIfNegative val="0"/>
          <c:errBars>
            <c:errBarType val="both"/>
            <c:errValType val="cust"/>
            <c:noEndCap val="0"/>
            <c:plus>
              <c:numRef>
                <c:f>Sheet1!$C$25:$D$25</c:f>
                <c:numCache>
                  <c:formatCode>General</c:formatCode>
                  <c:ptCount val="2"/>
                  <c:pt idx="0">
                    <c:v>1.6828640022295328E-2</c:v>
                  </c:pt>
                  <c:pt idx="1">
                    <c:v>7.6382228244969833E-2</c:v>
                  </c:pt>
                </c:numCache>
              </c:numRef>
            </c:plus>
            <c:minus>
              <c:numRef>
                <c:f>Sheet1!$C$25:$D$25</c:f>
                <c:numCache>
                  <c:formatCode>General</c:formatCode>
                  <c:ptCount val="2"/>
                  <c:pt idx="0">
                    <c:v>1.6828640022295328E-2</c:v>
                  </c:pt>
                  <c:pt idx="1">
                    <c:v>7.6382228244969833E-2</c:v>
                  </c:pt>
                </c:numCache>
              </c:numRef>
            </c:minus>
            <c:spPr>
              <a:noFill/>
              <a:ln w="9525" cap="flat" cmpd="sng" algn="ctr">
                <a:solidFill>
                  <a:schemeClr val="tx1">
                    <a:lumMod val="65000"/>
                    <a:lumOff val="35000"/>
                  </a:schemeClr>
                </a:solidFill>
                <a:round/>
              </a:ln>
              <a:effectLst/>
            </c:spPr>
          </c:errBars>
          <c:cat>
            <c:multiLvlStrRef>
              <c:f>Sheet1!$C$20:$D$21</c:f>
              <c:multiLvlStrCache>
                <c:ptCount val="2"/>
                <c:lvl>
                  <c:pt idx="0">
                    <c:v>Quiet</c:v>
                  </c:pt>
                  <c:pt idx="1">
                    <c:v>Noise</c:v>
                  </c:pt>
                </c:lvl>
                <c:lvl>
                  <c:pt idx="0">
                    <c:v>Study Environment</c:v>
                  </c:pt>
                </c:lvl>
              </c:multiLvlStrCache>
            </c:multiLvlStrRef>
          </c:cat>
          <c:val>
            <c:numRef>
              <c:f>Sheet1!$C$22:$D$22</c:f>
              <c:numCache>
                <c:formatCode>0.00</c:formatCode>
                <c:ptCount val="2"/>
                <c:pt idx="0">
                  <c:v>0.84687500000000016</c:v>
                </c:pt>
                <c:pt idx="1">
                  <c:v>0.50187499999999996</c:v>
                </c:pt>
              </c:numCache>
            </c:numRef>
          </c:val>
          <c:extLst>
            <c:ext xmlns:c16="http://schemas.microsoft.com/office/drawing/2014/chart" uri="{C3380CC4-5D6E-409C-BE32-E72D297353CC}">
              <c16:uniqueId val="{00000000-BC56-481A-9E76-D51DFE9F30CF}"/>
            </c:ext>
          </c:extLst>
        </c:ser>
        <c:ser>
          <c:idx val="1"/>
          <c:order val="1"/>
          <c:tx>
            <c:strRef>
              <c:f>Sheet1!$A$23:$B$23</c:f>
              <c:strCache>
                <c:ptCount val="2"/>
                <c:pt idx="0">
                  <c:v>Test Environment</c:v>
                </c:pt>
                <c:pt idx="1">
                  <c:v>Noise</c:v>
                </c:pt>
              </c:strCache>
            </c:strRef>
          </c:tx>
          <c:spPr>
            <a:solidFill>
              <a:schemeClr val="dk1">
                <a:tint val="55000"/>
              </a:schemeClr>
            </a:solidFill>
            <a:ln>
              <a:noFill/>
            </a:ln>
            <a:effectLst/>
          </c:spPr>
          <c:invertIfNegative val="0"/>
          <c:errBars>
            <c:errBarType val="both"/>
            <c:errValType val="cust"/>
            <c:noEndCap val="0"/>
            <c:plus>
              <c:numRef>
                <c:f>Sheet1!$C$26:$D$26</c:f>
                <c:numCache>
                  <c:formatCode>General</c:formatCode>
                  <c:ptCount val="2"/>
                  <c:pt idx="0">
                    <c:v>5.9332236061951295E-2</c:v>
                  </c:pt>
                  <c:pt idx="1">
                    <c:v>1.4320549046737E-2</c:v>
                  </c:pt>
                </c:numCache>
              </c:numRef>
            </c:plus>
            <c:minus>
              <c:numRef>
                <c:f>Sheet1!$C$26:$D$26</c:f>
                <c:numCache>
                  <c:formatCode>General</c:formatCode>
                  <c:ptCount val="2"/>
                  <c:pt idx="0">
                    <c:v>5.9332236061951295E-2</c:v>
                  </c:pt>
                  <c:pt idx="1">
                    <c:v>1.4320549046737E-2</c:v>
                  </c:pt>
                </c:numCache>
              </c:numRef>
            </c:minus>
            <c:spPr>
              <a:noFill/>
              <a:ln w="9525" cap="flat" cmpd="sng" algn="ctr">
                <a:solidFill>
                  <a:schemeClr val="tx1">
                    <a:lumMod val="65000"/>
                    <a:lumOff val="35000"/>
                  </a:schemeClr>
                </a:solidFill>
                <a:round/>
              </a:ln>
              <a:effectLst/>
            </c:spPr>
          </c:errBars>
          <c:cat>
            <c:multiLvlStrRef>
              <c:f>Sheet1!$C$20:$D$21</c:f>
              <c:multiLvlStrCache>
                <c:ptCount val="2"/>
                <c:lvl>
                  <c:pt idx="0">
                    <c:v>Quiet</c:v>
                  </c:pt>
                  <c:pt idx="1">
                    <c:v>Noise</c:v>
                  </c:pt>
                </c:lvl>
                <c:lvl>
                  <c:pt idx="0">
                    <c:v>Study Environment</c:v>
                  </c:pt>
                </c:lvl>
              </c:multiLvlStrCache>
            </c:multiLvlStrRef>
          </c:cat>
          <c:val>
            <c:numRef>
              <c:f>Sheet1!$C$23:$D$23</c:f>
              <c:numCache>
                <c:formatCode>0.00</c:formatCode>
                <c:ptCount val="2"/>
                <c:pt idx="0">
                  <c:v>0.44537500000000002</c:v>
                </c:pt>
                <c:pt idx="1">
                  <c:v>0.80937500000000018</c:v>
                </c:pt>
              </c:numCache>
            </c:numRef>
          </c:val>
          <c:extLst>
            <c:ext xmlns:c16="http://schemas.microsoft.com/office/drawing/2014/chart" uri="{C3380CC4-5D6E-409C-BE32-E72D297353CC}">
              <c16:uniqueId val="{00000001-BC56-481A-9E76-D51DFE9F30CF}"/>
            </c:ext>
          </c:extLst>
        </c:ser>
        <c:dLbls>
          <c:showLegendKey val="0"/>
          <c:showVal val="0"/>
          <c:showCatName val="0"/>
          <c:showSerName val="0"/>
          <c:showPercent val="0"/>
          <c:showBubbleSize val="0"/>
        </c:dLbls>
        <c:gapWidth val="219"/>
        <c:overlap val="-27"/>
        <c:axId val="499639720"/>
        <c:axId val="499645952"/>
      </c:barChart>
      <c:catAx>
        <c:axId val="499639720"/>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99645952"/>
        <c:crosses val="autoZero"/>
        <c:auto val="1"/>
        <c:lblAlgn val="ctr"/>
        <c:lblOffset val="100"/>
        <c:noMultiLvlLbl val="0"/>
      </c:catAx>
      <c:valAx>
        <c:axId val="499645952"/>
        <c:scaling>
          <c:orientation val="minMax"/>
          <c:max val="1"/>
        </c:scaling>
        <c:delete val="0"/>
        <c:axPos val="l"/>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t>Proportion Correct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99639720"/>
        <c:crosses val="autoZero"/>
        <c:crossBetween val="between"/>
      </c:valAx>
      <c:spPr>
        <a:noFill/>
        <a:ln>
          <a:noFill/>
        </a:ln>
        <a:effectLst/>
      </c:spPr>
    </c:plotArea>
    <c:legend>
      <c:legendPos val="b"/>
      <c:layout>
        <c:manualLayout>
          <c:xMode val="edge"/>
          <c:yMode val="edge"/>
          <c:x val="0.24569619422572178"/>
          <c:y val="9.3170749489647139E-2"/>
          <c:w val="0.75430380577427825"/>
          <c:h val="0.17825714494021583"/>
        </c:manualLayout>
      </c:layout>
      <c:overlay val="1"/>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7.2515529308836396E-2"/>
                  <c:y val="0.34120005832604255"/>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Data!$U$4:$U$40</c:f>
              <c:numCache>
                <c:formatCode>0.00</c:formatCode>
                <c:ptCount val="37"/>
                <c:pt idx="0">
                  <c:v>0.75862068965517238</c:v>
                </c:pt>
                <c:pt idx="1">
                  <c:v>0.89655172413793105</c:v>
                </c:pt>
                <c:pt idx="2">
                  <c:v>0.93103448275862066</c:v>
                </c:pt>
                <c:pt idx="3">
                  <c:v>0.86206896551724133</c:v>
                </c:pt>
                <c:pt idx="4">
                  <c:v>0.75862068965517238</c:v>
                </c:pt>
                <c:pt idx="5">
                  <c:v>0.86206896551724133</c:v>
                </c:pt>
                <c:pt idx="6">
                  <c:v>0.55172413793103448</c:v>
                </c:pt>
                <c:pt idx="7">
                  <c:v>0.62068965517241381</c:v>
                </c:pt>
                <c:pt idx="8">
                  <c:v>0.7931034482758621</c:v>
                </c:pt>
                <c:pt idx="9">
                  <c:v>0.86206896551724133</c:v>
                </c:pt>
                <c:pt idx="10">
                  <c:v>0.65517241379310343</c:v>
                </c:pt>
                <c:pt idx="11">
                  <c:v>0.51724137931034486</c:v>
                </c:pt>
                <c:pt idx="12">
                  <c:v>0.75862068965517238</c:v>
                </c:pt>
                <c:pt idx="13">
                  <c:v>0.86206896551724133</c:v>
                </c:pt>
                <c:pt idx="14">
                  <c:v>0.75862068965517238</c:v>
                </c:pt>
                <c:pt idx="15">
                  <c:v>0.72413793103448276</c:v>
                </c:pt>
                <c:pt idx="16">
                  <c:v>0.75862068965517238</c:v>
                </c:pt>
                <c:pt idx="17">
                  <c:v>0.82758620689655171</c:v>
                </c:pt>
                <c:pt idx="18">
                  <c:v>0.86206896551724133</c:v>
                </c:pt>
                <c:pt idx="19">
                  <c:v>0.31034482758620691</c:v>
                </c:pt>
                <c:pt idx="20">
                  <c:v>0.86206896551724133</c:v>
                </c:pt>
                <c:pt idx="21">
                  <c:v>0.82758620689655171</c:v>
                </c:pt>
                <c:pt idx="22">
                  <c:v>0.93103448275862066</c:v>
                </c:pt>
                <c:pt idx="23">
                  <c:v>0.89655172413793105</c:v>
                </c:pt>
                <c:pt idx="24">
                  <c:v>0.65517241379310343</c:v>
                </c:pt>
                <c:pt idx="25">
                  <c:v>0.82758620689655171</c:v>
                </c:pt>
                <c:pt idx="26">
                  <c:v>0.82758620689655171</c:v>
                </c:pt>
                <c:pt idx="27">
                  <c:v>0.89655172413793105</c:v>
                </c:pt>
                <c:pt idx="28">
                  <c:v>0.75862068965517238</c:v>
                </c:pt>
                <c:pt idx="29">
                  <c:v>0.58620689655172409</c:v>
                </c:pt>
                <c:pt idx="30">
                  <c:v>0.20689655172413793</c:v>
                </c:pt>
                <c:pt idx="31">
                  <c:v>0.34482758620689657</c:v>
                </c:pt>
                <c:pt idx="32">
                  <c:v>0.82758620689655171</c:v>
                </c:pt>
                <c:pt idx="33">
                  <c:v>0.68965517241379315</c:v>
                </c:pt>
                <c:pt idx="34">
                  <c:v>0.58620689655172409</c:v>
                </c:pt>
                <c:pt idx="35">
                  <c:v>0.68965517241379315</c:v>
                </c:pt>
                <c:pt idx="36">
                  <c:v>0.7931034482758621</c:v>
                </c:pt>
              </c:numCache>
            </c:numRef>
          </c:xVal>
          <c:yVal>
            <c:numRef>
              <c:f>Data!$X$4:$X$40</c:f>
              <c:numCache>
                <c:formatCode>0.00</c:formatCode>
                <c:ptCount val="37"/>
                <c:pt idx="0">
                  <c:v>0.72413793103448276</c:v>
                </c:pt>
                <c:pt idx="1">
                  <c:v>0.86206896551724133</c:v>
                </c:pt>
                <c:pt idx="2">
                  <c:v>0.82758620689655171</c:v>
                </c:pt>
                <c:pt idx="3">
                  <c:v>0.86206896551724133</c:v>
                </c:pt>
                <c:pt idx="4">
                  <c:v>0.75862068965517238</c:v>
                </c:pt>
                <c:pt idx="5">
                  <c:v>0.72413793103448276</c:v>
                </c:pt>
                <c:pt idx="6">
                  <c:v>0.72413793103448276</c:v>
                </c:pt>
                <c:pt idx="7">
                  <c:v>0.75862068965517238</c:v>
                </c:pt>
                <c:pt idx="8">
                  <c:v>0.7931034482758621</c:v>
                </c:pt>
                <c:pt idx="9">
                  <c:v>0.72413793103448276</c:v>
                </c:pt>
                <c:pt idx="10">
                  <c:v>0.65517241379310343</c:v>
                </c:pt>
                <c:pt idx="11">
                  <c:v>0.55172413793103448</c:v>
                </c:pt>
                <c:pt idx="12">
                  <c:v>0.7931034482758621</c:v>
                </c:pt>
                <c:pt idx="13">
                  <c:v>0.68965517241379315</c:v>
                </c:pt>
                <c:pt idx="14">
                  <c:v>0.68965517241379315</c:v>
                </c:pt>
                <c:pt idx="15">
                  <c:v>0.34482758620689657</c:v>
                </c:pt>
                <c:pt idx="16">
                  <c:v>0.65517241379310343</c:v>
                </c:pt>
                <c:pt idx="17">
                  <c:v>0.62068965517241381</c:v>
                </c:pt>
                <c:pt idx="18">
                  <c:v>0.72413793103448276</c:v>
                </c:pt>
                <c:pt idx="19">
                  <c:v>0.48275862068965519</c:v>
                </c:pt>
                <c:pt idx="20">
                  <c:v>0.93103448275862066</c:v>
                </c:pt>
                <c:pt idx="21">
                  <c:v>0.7931034482758621</c:v>
                </c:pt>
                <c:pt idx="22">
                  <c:v>0.82758620689655171</c:v>
                </c:pt>
                <c:pt idx="23">
                  <c:v>0.72413793103448276</c:v>
                </c:pt>
                <c:pt idx="24">
                  <c:v>0.58620689655172409</c:v>
                </c:pt>
                <c:pt idx="25">
                  <c:v>0.82758620689655171</c:v>
                </c:pt>
                <c:pt idx="26">
                  <c:v>0.75862068965517238</c:v>
                </c:pt>
                <c:pt idx="27">
                  <c:v>0.93103448275862066</c:v>
                </c:pt>
                <c:pt idx="28">
                  <c:v>0.7931034482758621</c:v>
                </c:pt>
                <c:pt idx="29">
                  <c:v>0.68965517241379315</c:v>
                </c:pt>
                <c:pt idx="30">
                  <c:v>0.89655172413793105</c:v>
                </c:pt>
                <c:pt idx="31">
                  <c:v>0.44827586206896552</c:v>
                </c:pt>
                <c:pt idx="32">
                  <c:v>0.72413793103448276</c:v>
                </c:pt>
                <c:pt idx="33">
                  <c:v>0.72413793103448276</c:v>
                </c:pt>
                <c:pt idx="34">
                  <c:v>0.55172413793103448</c:v>
                </c:pt>
                <c:pt idx="35">
                  <c:v>0.41379310344827586</c:v>
                </c:pt>
                <c:pt idx="36">
                  <c:v>0.93103448275862066</c:v>
                </c:pt>
              </c:numCache>
            </c:numRef>
          </c:yVal>
          <c:smooth val="0"/>
          <c:extLst>
            <c:ext xmlns:c16="http://schemas.microsoft.com/office/drawing/2014/chart" uri="{C3380CC4-5D6E-409C-BE32-E72D297353CC}">
              <c16:uniqueId val="{00000000-C7E9-4DBC-84E7-87DD93F30303}"/>
            </c:ext>
          </c:extLst>
        </c:ser>
        <c:dLbls>
          <c:showLegendKey val="0"/>
          <c:showVal val="0"/>
          <c:showCatName val="0"/>
          <c:showSerName val="0"/>
          <c:showPercent val="0"/>
          <c:showBubbleSize val="0"/>
        </c:dLbls>
        <c:axId val="585200296"/>
        <c:axId val="585204888"/>
      </c:scatterChart>
      <c:valAx>
        <c:axId val="585200296"/>
        <c:scaling>
          <c:orientation val="minMax"/>
          <c:min val="0.2"/>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Story 4</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5204888"/>
        <c:crosses val="autoZero"/>
        <c:crossBetween val="midCat"/>
      </c:valAx>
      <c:valAx>
        <c:axId val="585204888"/>
        <c:scaling>
          <c:orientation val="minMax"/>
          <c:min val="0.2"/>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Proportion Story 1</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85200296"/>
        <c:crosses val="autoZero"/>
        <c:crossBetween val="midCat"/>
      </c:valAx>
      <c:spPr>
        <a:noFill/>
        <a:ln>
          <a:noFill/>
        </a:ln>
        <a:effectLst/>
      </c:spPr>
    </c:plotArea>
    <c:plotVisOnly val="1"/>
    <c:dispBlanksAs val="gap"/>
    <c:showDLblsOverMax val="0"/>
  </c:chart>
  <c:spPr>
    <a:noFill/>
    <a:ln>
      <a:solidFill>
        <a:schemeClr val="bg1">
          <a:lumMod val="65000"/>
        </a:schemeClr>
      </a:solid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scatterChart>
        <c:scatterStyle val="lineMarker"/>
        <c:varyColors val="0"/>
        <c:ser>
          <c:idx val="0"/>
          <c:order val="0"/>
          <c:tx>
            <c:strRef>
              <c:f>Sheet1!$W$2</c:f>
              <c:strCache>
                <c:ptCount val="1"/>
                <c:pt idx="0">
                  <c:v>Stress</c:v>
                </c:pt>
              </c:strCache>
            </c:strRef>
          </c:tx>
          <c:spPr>
            <a:ln w="19050" cap="rnd">
              <a:noFill/>
              <a:round/>
            </a:ln>
            <a:effectLst/>
          </c:spPr>
          <c:marker>
            <c:symbol val="circle"/>
            <c:size val="5"/>
            <c:spPr>
              <a:solidFill>
                <a:schemeClr val="dk1">
                  <a:tint val="88500"/>
                </a:schemeClr>
              </a:solidFill>
              <a:ln w="9525">
                <a:solidFill>
                  <a:schemeClr val="dk1">
                    <a:tint val="88500"/>
                  </a:schemeClr>
                </a:solidFill>
              </a:ln>
              <a:effectLst/>
            </c:spPr>
          </c:marker>
          <c:trendline>
            <c:spPr>
              <a:ln w="19050" cap="rnd">
                <a:solidFill>
                  <a:schemeClr val="dk1">
                    <a:tint val="88500"/>
                  </a:schemeClr>
                </a:solidFill>
                <a:prstDash val="sysDot"/>
              </a:ln>
              <a:effectLst/>
            </c:spPr>
            <c:trendlineType val="linear"/>
            <c:dispRSqr val="1"/>
            <c:dispEq val="1"/>
            <c:trendlineLbl>
              <c:layout>
                <c:manualLayout>
                  <c:x val="-0.3013248031496063"/>
                  <c:y val="0.12463910761154848"/>
                </c:manualLayout>
              </c:layout>
              <c:numFmt formatCode="General" sourceLinked="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trendlineLbl>
          </c:trendline>
          <c:xVal>
            <c:numRef>
              <c:f>Sheet1!$V$3:$V$22</c:f>
              <c:numCache>
                <c:formatCode>General</c:formatCode>
                <c:ptCount val="20"/>
                <c:pt idx="0">
                  <c:v>6</c:v>
                </c:pt>
                <c:pt idx="1">
                  <c:v>7</c:v>
                </c:pt>
                <c:pt idx="2">
                  <c:v>7</c:v>
                </c:pt>
                <c:pt idx="3">
                  <c:v>7</c:v>
                </c:pt>
                <c:pt idx="4">
                  <c:v>8</c:v>
                </c:pt>
                <c:pt idx="5">
                  <c:v>7</c:v>
                </c:pt>
                <c:pt idx="6">
                  <c:v>8</c:v>
                </c:pt>
                <c:pt idx="7">
                  <c:v>6</c:v>
                </c:pt>
                <c:pt idx="8">
                  <c:v>7</c:v>
                </c:pt>
                <c:pt idx="9">
                  <c:v>6</c:v>
                </c:pt>
                <c:pt idx="10">
                  <c:v>5</c:v>
                </c:pt>
                <c:pt idx="11">
                  <c:v>6</c:v>
                </c:pt>
                <c:pt idx="12">
                  <c:v>7</c:v>
                </c:pt>
                <c:pt idx="13">
                  <c:v>6</c:v>
                </c:pt>
                <c:pt idx="14">
                  <c:v>6</c:v>
                </c:pt>
                <c:pt idx="15">
                  <c:v>7</c:v>
                </c:pt>
                <c:pt idx="16">
                  <c:v>9</c:v>
                </c:pt>
                <c:pt idx="17">
                  <c:v>9</c:v>
                </c:pt>
                <c:pt idx="18">
                  <c:v>6</c:v>
                </c:pt>
                <c:pt idx="19">
                  <c:v>7</c:v>
                </c:pt>
              </c:numCache>
            </c:numRef>
          </c:xVal>
          <c:yVal>
            <c:numRef>
              <c:f>Sheet1!$W$3:$W$22</c:f>
              <c:numCache>
                <c:formatCode>General</c:formatCode>
                <c:ptCount val="20"/>
                <c:pt idx="0">
                  <c:v>4</c:v>
                </c:pt>
                <c:pt idx="1">
                  <c:v>4</c:v>
                </c:pt>
                <c:pt idx="2">
                  <c:v>2</c:v>
                </c:pt>
                <c:pt idx="3">
                  <c:v>3</c:v>
                </c:pt>
                <c:pt idx="4">
                  <c:v>1</c:v>
                </c:pt>
                <c:pt idx="5">
                  <c:v>3</c:v>
                </c:pt>
                <c:pt idx="6">
                  <c:v>2</c:v>
                </c:pt>
                <c:pt idx="7">
                  <c:v>2</c:v>
                </c:pt>
                <c:pt idx="8">
                  <c:v>3</c:v>
                </c:pt>
                <c:pt idx="9">
                  <c:v>3</c:v>
                </c:pt>
                <c:pt idx="10">
                  <c:v>5</c:v>
                </c:pt>
                <c:pt idx="11">
                  <c:v>3</c:v>
                </c:pt>
                <c:pt idx="12">
                  <c:v>2</c:v>
                </c:pt>
                <c:pt idx="13">
                  <c:v>5</c:v>
                </c:pt>
                <c:pt idx="14">
                  <c:v>4</c:v>
                </c:pt>
                <c:pt idx="15">
                  <c:v>3</c:v>
                </c:pt>
                <c:pt idx="16">
                  <c:v>3</c:v>
                </c:pt>
                <c:pt idx="17">
                  <c:v>4</c:v>
                </c:pt>
                <c:pt idx="18">
                  <c:v>4</c:v>
                </c:pt>
                <c:pt idx="19">
                  <c:v>4</c:v>
                </c:pt>
              </c:numCache>
            </c:numRef>
          </c:yVal>
          <c:smooth val="0"/>
          <c:extLst>
            <c:ext xmlns:c16="http://schemas.microsoft.com/office/drawing/2014/chart" uri="{C3380CC4-5D6E-409C-BE32-E72D297353CC}">
              <c16:uniqueId val="{00000000-7FD1-4D78-8385-A99454E72057}"/>
            </c:ext>
          </c:extLst>
        </c:ser>
        <c:dLbls>
          <c:showLegendKey val="0"/>
          <c:showVal val="0"/>
          <c:showCatName val="0"/>
          <c:showSerName val="0"/>
          <c:showPercent val="0"/>
          <c:showBubbleSize val="0"/>
        </c:dLbls>
        <c:axId val="448105216"/>
        <c:axId val="448105544"/>
      </c:scatterChart>
      <c:valAx>
        <c:axId val="448105216"/>
        <c:scaling>
          <c:orientation val="minMax"/>
          <c:min val="4"/>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AU"/>
                  <a:t>Hours</a:t>
                </a:r>
                <a:r>
                  <a:rPr lang="en-AU" baseline="0"/>
                  <a:t> Slept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8105544"/>
        <c:crosses val="autoZero"/>
        <c:crossBetween val="midCat"/>
      </c:valAx>
      <c:valAx>
        <c:axId val="448105544"/>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Stress Scores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48105216"/>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clustered"/>
        <c:varyColors val="0"/>
        <c:ser>
          <c:idx val="0"/>
          <c:order val="0"/>
          <c:tx>
            <c:strRef>
              <c:f>Sheet1!$A$22:$B$22</c:f>
              <c:strCache>
                <c:ptCount val="2"/>
                <c:pt idx="0">
                  <c:v>Test Environment</c:v>
                </c:pt>
                <c:pt idx="1">
                  <c:v>Quiet</c:v>
                </c:pt>
              </c:strCache>
            </c:strRef>
          </c:tx>
          <c:spPr>
            <a:solidFill>
              <a:schemeClr val="dk1">
                <a:tint val="885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Sheet1!$C$22:$D$22</c:f>
              <c:numCache>
                <c:formatCode>0.00</c:formatCode>
                <c:ptCount val="2"/>
                <c:pt idx="0">
                  <c:v>0.84687500000000016</c:v>
                </c:pt>
                <c:pt idx="1">
                  <c:v>0.50187499999999996</c:v>
                </c:pt>
              </c:numCache>
            </c:numRef>
          </c:val>
          <c:extLst>
            <c:ext xmlns:c16="http://schemas.microsoft.com/office/drawing/2014/chart" uri="{C3380CC4-5D6E-409C-BE32-E72D297353CC}">
              <c16:uniqueId val="{00000000-263D-4035-BC93-D4E10DAC7A72}"/>
            </c:ext>
          </c:extLst>
        </c:ser>
        <c:ser>
          <c:idx val="1"/>
          <c:order val="1"/>
          <c:tx>
            <c:strRef>
              <c:f>Sheet1!$A$23:$B$23</c:f>
              <c:strCache>
                <c:ptCount val="2"/>
                <c:pt idx="0">
                  <c:v>Test Environment</c:v>
                </c:pt>
                <c:pt idx="1">
                  <c:v>Noise</c:v>
                </c:pt>
              </c:strCache>
            </c:strRef>
          </c:tx>
          <c:spPr>
            <a:solidFill>
              <a:schemeClr val="dk1">
                <a:tint val="55000"/>
              </a:schemeClr>
            </a:solidFill>
            <a:ln>
              <a:noFill/>
            </a:ln>
            <a:effectLst/>
          </c:spPr>
          <c:invertIfNegative val="0"/>
          <c:cat>
            <c:multiLvlStrRef>
              <c:f>Sheet1!$C$20:$D$21</c:f>
              <c:multiLvlStrCache>
                <c:ptCount val="2"/>
                <c:lvl>
                  <c:pt idx="0">
                    <c:v>Quiet</c:v>
                  </c:pt>
                  <c:pt idx="1">
                    <c:v>Noise</c:v>
                  </c:pt>
                </c:lvl>
                <c:lvl>
                  <c:pt idx="0">
                    <c:v>Study Environment</c:v>
                  </c:pt>
                </c:lvl>
              </c:multiLvlStrCache>
            </c:multiLvlStrRef>
          </c:cat>
          <c:val>
            <c:numRef>
              <c:f>Sheet1!$C$23:$D$23</c:f>
              <c:numCache>
                <c:formatCode>0.00</c:formatCode>
                <c:ptCount val="2"/>
                <c:pt idx="0">
                  <c:v>0.44537500000000002</c:v>
                </c:pt>
                <c:pt idx="1">
                  <c:v>0.80937500000000018</c:v>
                </c:pt>
              </c:numCache>
            </c:numRef>
          </c:val>
          <c:extLst>
            <c:ext xmlns:c16="http://schemas.microsoft.com/office/drawing/2014/chart" uri="{C3380CC4-5D6E-409C-BE32-E72D297353CC}">
              <c16:uniqueId val="{00000001-263D-4035-BC93-D4E10DAC7A72}"/>
            </c:ext>
          </c:extLst>
        </c:ser>
        <c:dLbls>
          <c:showLegendKey val="0"/>
          <c:showVal val="0"/>
          <c:showCatName val="0"/>
          <c:showSerName val="0"/>
          <c:showPercent val="0"/>
          <c:showBubbleSize val="0"/>
        </c:dLbls>
        <c:gapWidth val="219"/>
        <c:overlap val="-27"/>
        <c:axId val="499639720"/>
        <c:axId val="499645952"/>
      </c:barChart>
      <c:catAx>
        <c:axId val="499639720"/>
        <c:scaling>
          <c:orientation val="minMax"/>
        </c:scaling>
        <c:delete val="1"/>
        <c:axPos val="b"/>
        <c:numFmt formatCode="General" sourceLinked="1"/>
        <c:majorTickMark val="none"/>
        <c:minorTickMark val="none"/>
        <c:tickLblPos val="nextTo"/>
        <c:crossAx val="499645952"/>
        <c:crosses val="autoZero"/>
        <c:auto val="1"/>
        <c:lblAlgn val="ctr"/>
        <c:lblOffset val="100"/>
        <c:noMultiLvlLbl val="0"/>
      </c:catAx>
      <c:valAx>
        <c:axId val="499645952"/>
        <c:scaling>
          <c:orientation val="minMax"/>
          <c:max val="1"/>
        </c:scaling>
        <c:delete val="0"/>
        <c:axPos val="l"/>
        <c:numFmt formatCode="0.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00" b="0" i="0" u="none" strike="noStrike" kern="1200" baseline="0">
                <a:solidFill>
                  <a:schemeClr val="tx1">
                    <a:lumMod val="65000"/>
                    <a:lumOff val="35000"/>
                  </a:schemeClr>
                </a:solidFill>
                <a:latin typeface="+mn-lt"/>
                <a:ea typeface="+mn-ea"/>
                <a:cs typeface="+mn-cs"/>
              </a:defRPr>
            </a:pPr>
            <a:endParaRPr lang="en-US"/>
          </a:p>
        </c:txPr>
        <c:crossAx val="499639720"/>
        <c:crosses val="autoZero"/>
        <c:crossBetween val="between"/>
      </c:valAx>
      <c:spPr>
        <a:noFill/>
        <a:ln>
          <a:noFill/>
        </a:ln>
        <a:effectLst/>
      </c:spPr>
    </c:plotArea>
    <c:plotVisOnly val="1"/>
    <c:dispBlanksAs val="gap"/>
    <c:showDLblsOverMax val="0"/>
  </c:chart>
  <c:spPr>
    <a:noFill/>
    <a:ln>
      <a:noFill/>
    </a:ln>
    <a:effectLst/>
  </c:spPr>
  <c:txPr>
    <a:bodyPr/>
    <a:lstStyle/>
    <a:p>
      <a:pPr>
        <a:defRPr sz="1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7.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777607" y="0"/>
            <a:ext cx="2889938" cy="498056"/>
          </a:xfrm>
          <a:prstGeom prst="rect">
            <a:avLst/>
          </a:prstGeom>
        </p:spPr>
        <p:txBody>
          <a:bodyPr vert="horz" lIns="91440" tIns="45720" rIns="91440" bIns="45720" rtlCol="0"/>
          <a:lstStyle>
            <a:lvl1pPr algn="r">
              <a:defRPr sz="1200"/>
            </a:lvl1pPr>
          </a:lstStyle>
          <a:p>
            <a:fld id="{49536955-9B83-4BEB-8ED3-CF1F6763782F}" type="datetimeFigureOut">
              <a:rPr lang="en-AU" smtClean="0"/>
              <a:t>27/02/2020</a:t>
            </a:fld>
            <a:endParaRPr lang="en-AU"/>
          </a:p>
        </p:txBody>
      </p:sp>
      <p:sp>
        <p:nvSpPr>
          <p:cNvPr id="4" name="Footer Placeholder 3"/>
          <p:cNvSpPr>
            <a:spLocks noGrp="1"/>
          </p:cNvSpPr>
          <p:nvPr>
            <p:ph type="ftr" sz="quarter" idx="2"/>
          </p:nvPr>
        </p:nvSpPr>
        <p:spPr>
          <a:xfrm>
            <a:off x="0" y="9428584"/>
            <a:ext cx="2889938" cy="498055"/>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777607" y="9428584"/>
            <a:ext cx="2889938" cy="498055"/>
          </a:xfrm>
          <a:prstGeom prst="rect">
            <a:avLst/>
          </a:prstGeom>
        </p:spPr>
        <p:txBody>
          <a:bodyPr vert="horz" lIns="91440" tIns="45720" rIns="91440" bIns="45720" rtlCol="0" anchor="b"/>
          <a:lstStyle>
            <a:lvl1pPr algn="r">
              <a:defRPr sz="1200"/>
            </a:lvl1pPr>
          </a:lstStyle>
          <a:p>
            <a:fld id="{BA0D1060-9E8A-4BCD-9A83-EEFA84EF2D49}" type="slidenum">
              <a:rPr lang="en-AU" smtClean="0"/>
              <a:t>‹#›</a:t>
            </a:fld>
            <a:endParaRPr lang="en-AU"/>
          </a:p>
        </p:txBody>
      </p:sp>
    </p:spTree>
    <p:extLst>
      <p:ext uri="{BB962C8B-B14F-4D97-AF65-F5344CB8AC3E}">
        <p14:creationId xmlns:p14="http://schemas.microsoft.com/office/powerpoint/2010/main" val="1029188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AFACAB00-78F1-4109-890C-E2C0C26622B6}" type="datetimeFigureOut">
              <a:rPr lang="en-AU" smtClean="0"/>
              <a:t>27/02/2020</a:t>
            </a:fld>
            <a:endParaRPr lang="en-AU"/>
          </a:p>
        </p:txBody>
      </p:sp>
      <p:sp>
        <p:nvSpPr>
          <p:cNvPr id="4" name="Slide Image Placeholder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66909" y="4777194"/>
            <a:ext cx="533527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C2FEB527-BFC5-4743-9F8C-D09B2F6A70DA}" type="slidenum">
              <a:rPr lang="en-AU" smtClean="0"/>
              <a:t>‹#›</a:t>
            </a:fld>
            <a:endParaRPr lang="en-AU"/>
          </a:p>
        </p:txBody>
      </p:sp>
    </p:spTree>
    <p:extLst>
      <p:ext uri="{BB962C8B-B14F-4D97-AF65-F5344CB8AC3E}">
        <p14:creationId xmlns:p14="http://schemas.microsoft.com/office/powerpoint/2010/main" val="1350712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8.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Presentation Title Slide">
    <p:bg>
      <p:bgPr>
        <a:solidFill>
          <a:schemeClr val="bg1"/>
        </a:solidFill>
        <a:effectLst/>
      </p:bgPr>
    </p:bg>
    <p:spTree>
      <p:nvGrpSpPr>
        <p:cNvPr id="1" name=""/>
        <p:cNvGrpSpPr/>
        <p:nvPr/>
      </p:nvGrpSpPr>
      <p:grpSpPr>
        <a:xfrm>
          <a:off x="0" y="0"/>
          <a:ext cx="0" cy="0"/>
          <a:chOff x="0" y="0"/>
          <a:chExt cx="0" cy="0"/>
        </a:xfrm>
      </p:grpSpPr>
      <p:sp>
        <p:nvSpPr>
          <p:cNvPr id="20" name="Title Placeholder 4"/>
          <p:cNvSpPr>
            <a:spLocks noGrp="1"/>
          </p:cNvSpPr>
          <p:nvPr>
            <p:ph type="title" hasCustomPrompt="1"/>
          </p:nvPr>
        </p:nvSpPr>
        <p:spPr>
          <a:xfrm>
            <a:off x="888815" y="3675951"/>
            <a:ext cx="10411032" cy="707216"/>
          </a:xfrm>
          <a:prstGeom prst="rect">
            <a:avLst/>
          </a:prstGeom>
          <a:ln w="57150">
            <a:noFill/>
          </a:ln>
        </p:spPr>
        <p:txBody>
          <a:bodyPr vert="horz" lIns="91440" tIns="45720" rIns="91440" bIns="45720" rtlCol="0" anchor="ctr" anchorCtr="0">
            <a:noAutofit/>
          </a:bodyPr>
          <a:lstStyle>
            <a:lvl1pPr algn="ctr">
              <a:defRPr sz="3600" b="1">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endParaRPr lang="en-AU" dirty="0"/>
          </a:p>
        </p:txBody>
      </p:sp>
      <p:sp>
        <p:nvSpPr>
          <p:cNvPr id="21" name="Text Placeholder 2"/>
          <p:cNvSpPr>
            <a:spLocks noGrp="1"/>
          </p:cNvSpPr>
          <p:nvPr>
            <p:ph type="body" sz="quarter" idx="10" hasCustomPrompt="1"/>
          </p:nvPr>
        </p:nvSpPr>
        <p:spPr>
          <a:xfrm>
            <a:off x="888815" y="4599078"/>
            <a:ext cx="10411032" cy="999265"/>
          </a:xfrm>
          <a:prstGeom prst="rect">
            <a:avLst/>
          </a:prstGeom>
        </p:spPr>
        <p:txBody>
          <a:bodyPr/>
          <a:lstStyle>
            <a:lvl1pPr marL="0" indent="0" algn="ctr">
              <a:buFontTx/>
              <a:buNone/>
              <a:defRPr sz="2800" b="1">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Subtitle</a:t>
            </a:r>
          </a:p>
        </p:txBody>
      </p:sp>
      <p:sp>
        <p:nvSpPr>
          <p:cNvPr id="11" name="TextBox 10"/>
          <p:cNvSpPr txBox="1"/>
          <p:nvPr userDrawn="1"/>
        </p:nvSpPr>
        <p:spPr>
          <a:xfrm>
            <a:off x="9191625" y="6381750"/>
            <a:ext cx="2727029" cy="200055"/>
          </a:xfrm>
          <a:prstGeom prst="rect">
            <a:avLst/>
          </a:prstGeom>
          <a:noFill/>
        </p:spPr>
        <p:txBody>
          <a:bodyPr wrap="none" rtlCol="0">
            <a:spAutoFit/>
          </a:bodyPr>
          <a:lstStyle/>
          <a:p>
            <a:r>
              <a:rPr lang="en-AU" sz="700" dirty="0">
                <a:solidFill>
                  <a:schemeClr val="tx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948700" y="955984"/>
            <a:ext cx="6291262" cy="2432805"/>
          </a:xfrm>
          <a:prstGeom prst="rect">
            <a:avLst/>
          </a:prstGeom>
        </p:spPr>
      </p:pic>
    </p:spTree>
    <p:extLst>
      <p:ext uri="{BB962C8B-B14F-4D97-AF65-F5344CB8AC3E}">
        <p14:creationId xmlns:p14="http://schemas.microsoft.com/office/powerpoint/2010/main" val="17300749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Hero Image/Testimonial Slide">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99298" y="495576"/>
            <a:ext cx="1642769" cy="608313"/>
          </a:xfrm>
          <a:prstGeom prst="rect">
            <a:avLst/>
          </a:prstGeom>
        </p:spPr>
      </p:pic>
      <p:sp>
        <p:nvSpPr>
          <p:cNvPr id="6" name="Title Placeholder 4"/>
          <p:cNvSpPr>
            <a:spLocks noGrp="1"/>
          </p:cNvSpPr>
          <p:nvPr>
            <p:ph type="title" hasCustomPrompt="1"/>
          </p:nvPr>
        </p:nvSpPr>
        <p:spPr>
          <a:xfrm>
            <a:off x="499298" y="2088326"/>
            <a:ext cx="4171762" cy="2011234"/>
          </a:xfrm>
          <a:prstGeom prst="rect">
            <a:avLst/>
          </a:prstGeom>
          <a:solidFill>
            <a:schemeClr val="tx1">
              <a:alpha val="70000"/>
            </a:schemeClr>
          </a:solidFill>
          <a:ln w="57150">
            <a:noFill/>
          </a:ln>
        </p:spPr>
        <p:txBody>
          <a:bodyPr vert="horz" lIns="91440" tIns="45720" rIns="91440" bIns="45720" rtlCol="0" anchor="ctr" anchorCtr="0">
            <a:normAutofit/>
          </a:bodyPr>
          <a:lstStyle>
            <a:lvl1pPr algn="ctr">
              <a:defRPr sz="2800" b="1"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a:t>“Pull-out quote</a:t>
            </a:r>
            <a:br>
              <a:rPr lang="en-US" dirty="0"/>
            </a:br>
            <a:r>
              <a:rPr lang="en-US" dirty="0"/>
              <a:t>or testimonial”</a:t>
            </a:r>
            <a:endParaRPr lang="en-AU" dirty="0"/>
          </a:p>
        </p:txBody>
      </p:sp>
    </p:spTree>
    <p:extLst>
      <p:ext uri="{BB962C8B-B14F-4D97-AF65-F5344CB8AC3E}">
        <p14:creationId xmlns:p14="http://schemas.microsoft.com/office/powerpoint/2010/main" val="937208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Blank Pag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1356149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 Hero Imag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5"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
        <p:nvSpPr>
          <p:cNvPr id="6"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sp>
        <p:nvSpPr>
          <p:cNvPr id="8" name="Picture Placeholder 7"/>
          <p:cNvSpPr>
            <a:spLocks noGrp="1"/>
          </p:cNvSpPr>
          <p:nvPr>
            <p:ph type="pic" sz="quarter" idx="12"/>
          </p:nvPr>
        </p:nvSpPr>
        <p:spPr>
          <a:xfrm>
            <a:off x="7553325" y="0"/>
            <a:ext cx="4638675" cy="6858000"/>
          </a:xfrm>
          <a:prstGeom prst="rect">
            <a:avLst/>
          </a:prstGeom>
        </p:spPr>
        <p:txBody>
          <a:bodyPr/>
          <a:lstStyle>
            <a:lvl1pPr algn="ctr">
              <a:defRPr/>
            </a:lvl1pPr>
          </a:lstStyle>
          <a:p>
            <a:endParaRPr lang="en-AU"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8042498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ontent + Bullet List">
    <p:spTree>
      <p:nvGrpSpPr>
        <p:cNvPr id="1" name=""/>
        <p:cNvGrpSpPr/>
        <p:nvPr/>
      </p:nvGrpSpPr>
      <p:grpSpPr>
        <a:xfrm>
          <a:off x="0" y="0"/>
          <a:ext cx="0" cy="0"/>
          <a:chOff x="0" y="0"/>
          <a:chExt cx="0" cy="0"/>
        </a:xfrm>
      </p:grpSpPr>
      <p:sp>
        <p:nvSpPr>
          <p:cNvPr id="9" name="Content Placeholder 8"/>
          <p:cNvSpPr>
            <a:spLocks noGrp="1"/>
          </p:cNvSpPr>
          <p:nvPr>
            <p:ph sz="quarter" idx="12" hasCustomPrompt="1"/>
          </p:nvPr>
        </p:nvSpPr>
        <p:spPr>
          <a:xfrm>
            <a:off x="7553325" y="1748707"/>
            <a:ext cx="4291012" cy="4794967"/>
          </a:xfrm>
          <a:prstGeom prst="rect">
            <a:avLst/>
          </a:prstGeom>
        </p:spPr>
        <p:txBody>
          <a:bodyPr/>
          <a:lstStyle>
            <a:lvl1pPr marL="571500" indent="-571500">
              <a:buClr>
                <a:srgbClr val="FDBA12"/>
              </a:buClr>
              <a:buFont typeface="Wingdings" panose="05000000000000000000" pitchFamily="2" charset="2"/>
              <a:buChar char="§"/>
              <a:defRPr sz="2000" baseline="0"/>
            </a:lvl1pPr>
            <a:lvl2pPr marL="800100" indent="-342900">
              <a:buFont typeface="Wingdings" panose="05000000000000000000" pitchFamily="2" charset="2"/>
              <a:buChar char="§"/>
              <a:defRPr sz="2000" baseline="0"/>
            </a:lvl2pPr>
            <a:lvl3pPr marL="1257300" indent="-342900">
              <a:buClr>
                <a:srgbClr val="FDBA12"/>
              </a:buClr>
              <a:buFont typeface="Wingdings" panose="05000000000000000000" pitchFamily="2" charset="2"/>
              <a:buChar char="§"/>
              <a:defRPr sz="1800"/>
            </a:lvl3pPr>
            <a:lvl4pPr marL="1657350" indent="-285750">
              <a:buFont typeface="Wingdings" panose="05000000000000000000" pitchFamily="2" charset="2"/>
              <a:buChar char="§"/>
              <a:defRPr sz="1600" baseline="0"/>
            </a:lvl4pPr>
            <a:lvl5pPr marL="2114550" indent="-285750">
              <a:buFont typeface="Wingdings" panose="05000000000000000000" pitchFamily="2" charset="2"/>
              <a:buChar char="§"/>
              <a:defRPr/>
            </a:lvl5pPr>
          </a:lstStyle>
          <a:p>
            <a:pPr lvl="0"/>
            <a:r>
              <a:rPr lang="en-US" dirty="0"/>
              <a:t>First Level bullet point</a:t>
            </a:r>
          </a:p>
          <a:p>
            <a:pPr lvl="1"/>
            <a:r>
              <a:rPr lang="en-US" dirty="0"/>
              <a:t>Second level bullet point</a:t>
            </a:r>
          </a:p>
          <a:p>
            <a:pPr lvl="2"/>
            <a:r>
              <a:rPr lang="en-US" dirty="0"/>
              <a:t>Third level bullet point</a:t>
            </a:r>
          </a:p>
          <a:p>
            <a:pPr lvl="3"/>
            <a:r>
              <a:rPr lang="en-US" dirty="0"/>
              <a:t>Fourth level bullet point</a:t>
            </a:r>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
        <p:nvSpPr>
          <p:cNvPr id="11" name="Text Placeholder 4"/>
          <p:cNvSpPr>
            <a:spLocks noGrp="1"/>
          </p:cNvSpPr>
          <p:nvPr>
            <p:ph type="body" sz="quarter" idx="11" hasCustomPrompt="1"/>
          </p:nvPr>
        </p:nvSpPr>
        <p:spPr>
          <a:xfrm>
            <a:off x="355600" y="3327400"/>
            <a:ext cx="6739466" cy="3187700"/>
          </a:xfrm>
          <a:prstGeom prst="rect">
            <a:avLst/>
          </a:prstGeom>
        </p:spPr>
        <p:txBody>
          <a:bodyPr/>
          <a:lstStyle>
            <a:lvl1pPr marL="0" indent="0">
              <a:buClr>
                <a:srgbClr val="FDBA12"/>
              </a:buClr>
              <a:buFontTx/>
              <a:buNone/>
              <a:defRPr sz="2000" b="0" baseline="0"/>
            </a:lvl1pPr>
            <a:lvl2pPr marL="800100" indent="-342900">
              <a:buClr>
                <a:schemeClr val="tx1"/>
              </a:buClr>
              <a:buFont typeface="Wingdings" panose="05000000000000000000" pitchFamily="2" charset="2"/>
              <a:buChar char="§"/>
              <a:defRPr sz="1800"/>
            </a:lvl2pPr>
            <a:lvl3pPr marL="1257300" indent="-342900">
              <a:buClr>
                <a:srgbClr val="FDBA12"/>
              </a:buClr>
              <a:buFont typeface="Wingdings" panose="05000000000000000000" pitchFamily="2" charset="2"/>
              <a:buChar char="§"/>
              <a:defRPr sz="1600">
                <a:latin typeface="verdana (Body)"/>
              </a:defRPr>
            </a:lvl3pPr>
            <a:lvl4pPr marL="1657350" indent="-285750">
              <a:buClr>
                <a:schemeClr val="tx1"/>
              </a:buClr>
              <a:buFont typeface="Wingdings" panose="05000000000000000000" pitchFamily="2" charset="2"/>
              <a:buChar char="§"/>
              <a:defRPr sz="1600" baseline="0">
                <a:latin typeface="verdana (Body)"/>
              </a:defRPr>
            </a:lvl4pPr>
            <a:lvl5pPr>
              <a:defRPr>
                <a:latin typeface="verdana (Body)"/>
              </a:defRPr>
            </a:lvl5pPr>
          </a:lstStyle>
          <a:p>
            <a:pPr lvl="0"/>
            <a:r>
              <a:rPr lang="en-US" dirty="0"/>
              <a:t>Body Text</a:t>
            </a:r>
          </a:p>
          <a:p>
            <a:pPr lvl="1"/>
            <a:r>
              <a:rPr lang="en-US" dirty="0"/>
              <a:t>Second level bullet</a:t>
            </a:r>
          </a:p>
          <a:p>
            <a:pPr lvl="2"/>
            <a:r>
              <a:rPr lang="en-US" dirty="0"/>
              <a:t>Third level bullet</a:t>
            </a:r>
          </a:p>
        </p:txBody>
      </p:sp>
    </p:spTree>
    <p:extLst>
      <p:ext uri="{BB962C8B-B14F-4D97-AF65-F5344CB8AC3E}">
        <p14:creationId xmlns:p14="http://schemas.microsoft.com/office/powerpoint/2010/main" val="37325116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Content + Table/Chart">
    <p:spTree>
      <p:nvGrpSpPr>
        <p:cNvPr id="1" name=""/>
        <p:cNvGrpSpPr/>
        <p:nvPr/>
      </p:nvGrpSpPr>
      <p:grpSpPr>
        <a:xfrm>
          <a:off x="0" y="0"/>
          <a:ext cx="0" cy="0"/>
          <a:chOff x="0" y="0"/>
          <a:chExt cx="0" cy="0"/>
        </a:xfrm>
      </p:grpSpPr>
      <p:sp>
        <p:nvSpPr>
          <p:cNvPr id="4" name="Table Placeholder 3"/>
          <p:cNvSpPr>
            <a:spLocks noGrp="1"/>
          </p:cNvSpPr>
          <p:nvPr>
            <p:ph type="tbl" sz="quarter" idx="11"/>
          </p:nvPr>
        </p:nvSpPr>
        <p:spPr>
          <a:xfrm>
            <a:off x="355599" y="3791089"/>
            <a:ext cx="6739467" cy="2752586"/>
          </a:xfrm>
          <a:prstGeom prst="rect">
            <a:avLst/>
          </a:prstGeom>
          <a:noFill/>
        </p:spPr>
        <p:txBody>
          <a:bodyPr anchor="t" anchorCtr="0"/>
          <a:lstStyle/>
          <a:p>
            <a:endParaRPr lang="en-AU" dirty="0"/>
          </a:p>
        </p:txBody>
      </p:sp>
      <p:sp>
        <p:nvSpPr>
          <p:cNvPr id="9" name="Chart Placeholder 8"/>
          <p:cNvSpPr>
            <a:spLocks noGrp="1"/>
          </p:cNvSpPr>
          <p:nvPr>
            <p:ph type="chart" sz="quarter" idx="12"/>
          </p:nvPr>
        </p:nvSpPr>
        <p:spPr>
          <a:xfrm>
            <a:off x="7543800" y="1748707"/>
            <a:ext cx="4295775" cy="4794967"/>
          </a:xfrm>
          <a:prstGeom prst="rect">
            <a:avLst/>
          </a:prstGeom>
          <a:noFill/>
        </p:spPr>
        <p:txBody>
          <a:bodyPr/>
          <a:lstStyle/>
          <a:p>
            <a:endParaRPr lang="en-AU" dirty="0"/>
          </a:p>
        </p:txBody>
      </p:sp>
      <p:sp>
        <p:nvSpPr>
          <p:cNvPr id="7" name="Text Placeholder 2"/>
          <p:cNvSpPr>
            <a:spLocks noGrp="1"/>
          </p:cNvSpPr>
          <p:nvPr>
            <p:ph type="body" sz="quarter" idx="10" hasCustomPrompt="1"/>
          </p:nvPr>
        </p:nvSpPr>
        <p:spPr>
          <a:xfrm>
            <a:off x="355599" y="2522539"/>
            <a:ext cx="6739467" cy="804861"/>
          </a:xfrm>
          <a:prstGeom prst="rect">
            <a:avLst/>
          </a:prstGeom>
        </p:spPr>
        <p:txBody>
          <a:bodyPr/>
          <a:lstStyle>
            <a:lvl1pPr>
              <a:defRPr sz="2800"/>
            </a:lvl1pPr>
          </a:lstStyle>
          <a:p>
            <a:pPr lvl="0"/>
            <a:r>
              <a:rPr lang="en-US" dirty="0"/>
              <a:t>Sub-heading</a:t>
            </a:r>
          </a:p>
        </p:txBody>
      </p:sp>
      <p:sp>
        <p:nvSpPr>
          <p:cNvPr id="10" name="Title Placeholder 4"/>
          <p:cNvSpPr>
            <a:spLocks noGrp="1"/>
          </p:cNvSpPr>
          <p:nvPr>
            <p:ph type="title" hasCustomPrompt="1"/>
          </p:nvPr>
        </p:nvSpPr>
        <p:spPr>
          <a:xfrm>
            <a:off x="355600" y="1748707"/>
            <a:ext cx="6739467" cy="773831"/>
          </a:xfrm>
          <a:prstGeom prst="rect">
            <a:avLst/>
          </a:prstGeom>
        </p:spPr>
        <p:txBody>
          <a:bodyPr vert="horz" lIns="91440" tIns="45720" rIns="91440" bIns="45720" rtlCol="0" anchor="t" anchorCtr="0">
            <a:normAutofit/>
          </a:bodyPr>
          <a:lstStyle>
            <a:lvl1pPr>
              <a:defRPr sz="3600">
                <a:solidFill>
                  <a:srgbClr val="FDBA12"/>
                </a:solidFill>
              </a:defRPr>
            </a:lvl1pPr>
          </a:lstStyle>
          <a:p>
            <a:r>
              <a:rPr lang="en-US" dirty="0"/>
              <a:t>Heading</a:t>
            </a:r>
            <a:endParaRPr lang="en-AU"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99299" y="498373"/>
            <a:ext cx="1642768" cy="608312"/>
          </a:xfrm>
          <a:prstGeom prst="rect">
            <a:avLst/>
          </a:prstGeom>
        </p:spPr>
      </p:pic>
    </p:spTree>
    <p:extLst>
      <p:ext uri="{BB962C8B-B14F-4D97-AF65-F5344CB8AC3E}">
        <p14:creationId xmlns:p14="http://schemas.microsoft.com/office/powerpoint/2010/main" val="2431598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losing Slide - In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pic>
        <p:nvPicPr>
          <p:cNvPr id="33" name="Picture 3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737238" y="1220602"/>
            <a:ext cx="4745753" cy="1757336"/>
          </a:xfrm>
          <a:prstGeom prst="rect">
            <a:avLst/>
          </a:prstGeom>
        </p:spPr>
      </p:pic>
      <p:sp>
        <p:nvSpPr>
          <p:cNvPr id="13" name="Text Placeholder 13"/>
          <p:cNvSpPr>
            <a:spLocks noGrp="1"/>
          </p:cNvSpPr>
          <p:nvPr>
            <p:ph type="body" sz="quarter" idx="14" hasCustomPrompt="1"/>
          </p:nvPr>
        </p:nvSpPr>
        <p:spPr>
          <a:xfrm>
            <a:off x="273653" y="4818955"/>
            <a:ext cx="11672924" cy="1715195"/>
          </a:xfrm>
          <a:prstGeom prst="rect">
            <a:avLst/>
          </a:prstGeom>
        </p:spPr>
        <p:txBody>
          <a:bodyPr anchor="ctr" anchorCtr="0"/>
          <a:lstStyle>
            <a:lvl1pPr marL="0" indent="0" algn="ctr">
              <a:buNone/>
              <a:defRPr sz="2800" baseline="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Statement</a:t>
            </a:r>
          </a:p>
        </p:txBody>
      </p:sp>
      <p:sp>
        <p:nvSpPr>
          <p:cNvPr id="6" name="TextBox 5"/>
          <p:cNvSpPr txBox="1"/>
          <p:nvPr userDrawn="1"/>
        </p:nvSpPr>
        <p:spPr>
          <a:xfrm>
            <a:off x="9344025" y="6534150"/>
            <a:ext cx="2727029" cy="200055"/>
          </a:xfrm>
          <a:prstGeom prst="rect">
            <a:avLst/>
          </a:prstGeom>
          <a:noFill/>
        </p:spPr>
        <p:txBody>
          <a:bodyPr wrap="non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spTree>
    <p:extLst>
      <p:ext uri="{BB962C8B-B14F-4D97-AF65-F5344CB8AC3E}">
        <p14:creationId xmlns:p14="http://schemas.microsoft.com/office/powerpoint/2010/main" val="293998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losing Slide - External">
    <p:bg>
      <p:bgPr>
        <a:solidFill>
          <a:schemeClr val="bg1"/>
        </a:solidFill>
        <a:effectLst/>
      </p:bgPr>
    </p:bg>
    <p:spTree>
      <p:nvGrpSpPr>
        <p:cNvPr id="1" name=""/>
        <p:cNvGrpSpPr/>
        <p:nvPr/>
      </p:nvGrpSpPr>
      <p:grpSpPr>
        <a:xfrm>
          <a:off x="0" y="0"/>
          <a:ext cx="0" cy="0"/>
          <a:chOff x="0" y="0"/>
          <a:chExt cx="0" cy="0"/>
        </a:xfrm>
      </p:grpSpPr>
      <p:sp>
        <p:nvSpPr>
          <p:cNvPr id="18" name="Rectangle 17"/>
          <p:cNvSpPr/>
          <p:nvPr userDrawn="1"/>
        </p:nvSpPr>
        <p:spPr>
          <a:xfrm>
            <a:off x="0" y="4580467"/>
            <a:ext cx="12192000" cy="227753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19" name="TextBox 18"/>
          <p:cNvSpPr txBox="1"/>
          <p:nvPr userDrawn="1"/>
        </p:nvSpPr>
        <p:spPr>
          <a:xfrm>
            <a:off x="71375" y="4821614"/>
            <a:ext cx="3061516" cy="461665"/>
          </a:xfrm>
          <a:prstGeom prst="rect">
            <a:avLst/>
          </a:prstGeom>
          <a:noFill/>
        </p:spPr>
        <p:txBody>
          <a:bodyPr wrap="square" rtlCol="0">
            <a:spAutoFit/>
          </a:bodyPr>
          <a:lstStyle/>
          <a:p>
            <a:pPr algn="ctr"/>
            <a:r>
              <a:rPr lang="en-AU" sz="2400" b="1" dirty="0">
                <a:solidFill>
                  <a:schemeClr val="bg1"/>
                </a:solidFill>
                <a:latin typeface="Verdana" panose="020B0604030504040204" pitchFamily="34" charset="0"/>
                <a:ea typeface="Verdana" panose="020B0604030504040204" pitchFamily="34" charset="0"/>
                <a:cs typeface="Verdana" panose="020B0604030504040204" pitchFamily="34" charset="0"/>
              </a:rPr>
              <a:t>Find out more:</a:t>
            </a:r>
          </a:p>
        </p:txBody>
      </p:sp>
      <p:pic>
        <p:nvPicPr>
          <p:cNvPr id="26" name="Picture 2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523842" y="5963999"/>
            <a:ext cx="268082" cy="350681"/>
          </a:xfrm>
          <a:prstGeom prst="rect">
            <a:avLst/>
          </a:prstGeom>
        </p:spPr>
      </p:pic>
      <p:pic>
        <p:nvPicPr>
          <p:cNvPr id="27" name="Picture 2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0741" y="5963999"/>
            <a:ext cx="303833" cy="373742"/>
          </a:xfrm>
          <a:prstGeom prst="rect">
            <a:avLst/>
          </a:prstGeom>
        </p:spPr>
      </p:pic>
      <p:pic>
        <p:nvPicPr>
          <p:cNvPr id="28" name="Picture 2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0741" y="5419185"/>
            <a:ext cx="360964" cy="373742"/>
          </a:xfrm>
          <a:prstGeom prst="rect">
            <a:avLst/>
          </a:prstGeom>
        </p:spPr>
      </p:pic>
      <p:sp>
        <p:nvSpPr>
          <p:cNvPr id="29" name="Text Placeholder 13"/>
          <p:cNvSpPr>
            <a:spLocks noGrp="1"/>
          </p:cNvSpPr>
          <p:nvPr>
            <p:ph type="body" sz="quarter" idx="10"/>
          </p:nvPr>
        </p:nvSpPr>
        <p:spPr>
          <a:xfrm>
            <a:off x="792782" y="5963511"/>
            <a:ext cx="2383425" cy="570639"/>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0" name="Text Placeholder 17"/>
          <p:cNvSpPr>
            <a:spLocks noGrp="1"/>
          </p:cNvSpPr>
          <p:nvPr>
            <p:ph type="body" sz="quarter" idx="12"/>
          </p:nvPr>
        </p:nvSpPr>
        <p:spPr>
          <a:xfrm>
            <a:off x="3968989" y="5973445"/>
            <a:ext cx="7949665" cy="560705"/>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31" name="Text Placeholder 13"/>
          <p:cNvSpPr>
            <a:spLocks noGrp="1"/>
          </p:cNvSpPr>
          <p:nvPr>
            <p:ph type="body" sz="quarter" idx="13"/>
          </p:nvPr>
        </p:nvSpPr>
        <p:spPr>
          <a:xfrm>
            <a:off x="792782" y="5428904"/>
            <a:ext cx="11125872" cy="358990"/>
          </a:xfrm>
          <a:prstGeom prst="rect">
            <a:avLst/>
          </a:prstGeom>
        </p:spPr>
        <p:txBody>
          <a:bodyPr/>
          <a:lstStyle>
            <a:lvl1pPr marL="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endParaRPr lang="en-AU" dirty="0"/>
          </a:p>
        </p:txBody>
      </p:sp>
      <p:sp>
        <p:nvSpPr>
          <p:cNvPr id="14" name="Text Placeholder 13"/>
          <p:cNvSpPr>
            <a:spLocks noGrp="1"/>
          </p:cNvSpPr>
          <p:nvPr>
            <p:ph type="body" sz="quarter" idx="14" hasCustomPrompt="1"/>
          </p:nvPr>
        </p:nvSpPr>
        <p:spPr>
          <a:xfrm>
            <a:off x="0" y="3122149"/>
            <a:ext cx="12192000" cy="1083630"/>
          </a:xfrm>
          <a:prstGeom prst="rect">
            <a:avLst/>
          </a:prstGeom>
        </p:spPr>
        <p:txBody>
          <a:bodyPr anchor="ctr" anchorCtr="0"/>
          <a:lstStyle>
            <a:lvl1pPr marL="0" indent="0" algn="ctr">
              <a:buNone/>
              <a:defRPr sz="28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2pPr>
            <a:lvl3pPr marL="9144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3pPr>
            <a:lvl4pPr marL="13716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4pPr>
            <a:lvl5pPr marL="1828800" indent="0">
              <a:buNone/>
              <a:defRPr sz="2000">
                <a:solidFill>
                  <a:schemeClr val="bg1"/>
                </a:solidFill>
                <a:latin typeface="Verdana" panose="020B0604030504040204" pitchFamily="34" charset="0"/>
                <a:ea typeface="Verdana" panose="020B0604030504040204" pitchFamily="34" charset="0"/>
                <a:cs typeface="Verdana" panose="020B0604030504040204" pitchFamily="34" charset="0"/>
              </a:defRPr>
            </a:lvl5pPr>
          </a:lstStyle>
          <a:p>
            <a:pPr lvl="0"/>
            <a:r>
              <a:rPr lang="en-AU" dirty="0"/>
              <a:t>Closing Text</a:t>
            </a:r>
          </a:p>
        </p:txBody>
      </p:sp>
      <p:sp>
        <p:nvSpPr>
          <p:cNvPr id="16" name="TextBox 15"/>
          <p:cNvSpPr txBox="1"/>
          <p:nvPr userDrawn="1"/>
        </p:nvSpPr>
        <p:spPr>
          <a:xfrm>
            <a:off x="9344025" y="6534150"/>
            <a:ext cx="2727029" cy="200055"/>
          </a:xfrm>
          <a:prstGeom prst="rect">
            <a:avLst/>
          </a:prstGeom>
          <a:noFill/>
        </p:spPr>
        <p:txBody>
          <a:bodyPr wrap="square" rtlCol="0">
            <a:spAutoFit/>
          </a:bodyPr>
          <a:lstStyle/>
          <a:p>
            <a:r>
              <a:rPr lang="en-AU" sz="700" dirty="0">
                <a:solidFill>
                  <a:schemeClr val="bg1"/>
                </a:solidFill>
                <a:latin typeface="Verdana" panose="020B0604030504040204" pitchFamily="34" charset="0"/>
                <a:ea typeface="Verdana" panose="020B0604030504040204" pitchFamily="34" charset="0"/>
                <a:cs typeface="Verdana" panose="020B0604030504040204" pitchFamily="34" charset="0"/>
              </a:rPr>
              <a:t>CRICOS QLD 00244B | NSW 02225M TEQSA: PRV12081</a:t>
            </a:r>
          </a:p>
        </p:txBody>
      </p:sp>
      <p:pic>
        <p:nvPicPr>
          <p:cNvPr id="15" name="Picture 14"/>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723123" y="786215"/>
            <a:ext cx="4745753" cy="1835163"/>
          </a:xfrm>
          <a:prstGeom prst="rect">
            <a:avLst/>
          </a:prstGeom>
        </p:spPr>
      </p:pic>
    </p:spTree>
    <p:extLst>
      <p:ext uri="{BB962C8B-B14F-4D97-AF65-F5344CB8AC3E}">
        <p14:creationId xmlns:p14="http://schemas.microsoft.com/office/powerpoint/2010/main" val="4009539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C7CE13-7A42-41B1-A063-8869B5070320}" type="datetimeFigureOut">
              <a:rPr lang="en-AU" smtClean="0"/>
              <a:t>27/02/2020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349E7C6-C5E9-4DF7-B6DA-964CC5E6B268}" type="slidenum">
              <a:rPr lang="en-AU" smtClean="0"/>
              <a:t>‹#›</a:t>
            </a:fld>
            <a:endParaRPr lang="en-AU"/>
          </a:p>
        </p:txBody>
      </p:sp>
    </p:spTree>
    <p:extLst>
      <p:ext uri="{BB962C8B-B14F-4D97-AF65-F5344CB8AC3E}">
        <p14:creationId xmlns:p14="http://schemas.microsoft.com/office/powerpoint/2010/main" val="269355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2314969"/>
      </p:ext>
    </p:extLst>
  </p:cSld>
  <p:clrMap bg1="lt1" tx1="dk1" bg2="lt2" tx2="dk2" accent1="accent1" accent2="accent2" accent3="accent3" accent4="accent4" accent5="accent5" accent6="accent6" hlink="hlink" folHlink="folHlink"/>
  <p:sldLayoutIdLst>
    <p:sldLayoutId id="2147483681" r:id="rId1"/>
    <p:sldLayoutId id="2147483680" r:id="rId2"/>
    <p:sldLayoutId id="2147483660" r:id="rId3"/>
    <p:sldLayoutId id="2147483683" r:id="rId4"/>
    <p:sldLayoutId id="2147483662" r:id="rId5"/>
    <p:sldLayoutId id="2147483661" r:id="rId6"/>
    <p:sldLayoutId id="2147483682" r:id="rId7"/>
    <p:sldLayoutId id="2147483668" r:id="rId8"/>
    <p:sldLayoutId id="2147483684" r:id="rId9"/>
  </p:sldLayoutIdLst>
  <p:txStyles>
    <p:title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9.xml"/><Relationship Id="rId4" Type="http://schemas.openxmlformats.org/officeDocument/2006/relationships/chart" Target="../charts/char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scholar.google.com.au/citations?user=wpMNhscAAAAJ&amp;hl=en&amp;oi=sra" TargetMode="External"/><Relationship Id="rId2" Type="http://schemas.openxmlformats.org/officeDocument/2006/relationships/hyperlink" Target="https://www.sciencedirect.com/science/article/pii/S1087079214000811" TargetMode="External"/><Relationship Id="rId1" Type="http://schemas.openxmlformats.org/officeDocument/2006/relationships/slideLayout" Target="../slideLayouts/slideLayout3.xml"/><Relationship Id="rId6" Type="http://schemas.openxmlformats.org/officeDocument/2006/relationships/hyperlink" Target="https://scholar.google.com.au/scholar?cluster=12527950053576168848&amp;hl=en&amp;as_sdt=0,5" TargetMode="External"/><Relationship Id="rId5" Type="http://schemas.openxmlformats.org/officeDocument/2006/relationships/hyperlink" Target="https://scholar.google.com.au/scholar?q=related:kFU-ozI43K0J:scholar.google.com/&amp;scioq=sleep+and+adolescence+and+systematic+review&amp;hl=en&amp;as_sdt=0,5" TargetMode="External"/><Relationship Id="rId4" Type="http://schemas.openxmlformats.org/officeDocument/2006/relationships/hyperlink" Target="https://scholar.google.com.au/scholar?cites=12527950053576168848&amp;as_sdt=2005&amp;sciodt=0,5&amp;hl=en"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cholar.google.com.au/citations?user=wpMNhscAAAAJ&amp;hl=en&amp;oi=sra" TargetMode="External"/><Relationship Id="rId2" Type="http://schemas.openxmlformats.org/officeDocument/2006/relationships/hyperlink" Target="https://www.sciencedirect.com/science/article/pii/S1087079214000811" TargetMode="External"/><Relationship Id="rId1" Type="http://schemas.openxmlformats.org/officeDocument/2006/relationships/slideLayout" Target="../slideLayouts/slideLayout3.xml"/><Relationship Id="rId6" Type="http://schemas.openxmlformats.org/officeDocument/2006/relationships/hyperlink" Target="https://scholar.google.com.au/scholar?cluster=12527950053576168848&amp;hl=en&amp;as_sdt=0,5" TargetMode="External"/><Relationship Id="rId5" Type="http://schemas.openxmlformats.org/officeDocument/2006/relationships/hyperlink" Target="https://scholar.google.com.au/scholar?q=related:kFU-ozI43K0J:scholar.google.com/&amp;scioq=sleep+and+adolescence+and+systematic+review&amp;hl=en&amp;as_sdt=0,5" TargetMode="External"/><Relationship Id="rId4" Type="http://schemas.openxmlformats.org/officeDocument/2006/relationships/hyperlink" Target="https://scholar.google.com.au/scholar?cites=12527950053576168848&amp;as_sdt=2005&amp;sciodt=0,5&amp;hl=en"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scholar.google.com.au/citations?user=ZUc4v-IAAAAJ&amp;hl=en&amp;oi=sra" TargetMode="External"/><Relationship Id="rId2" Type="http://schemas.openxmlformats.org/officeDocument/2006/relationships/hyperlink" Target="http://jcsm.aasm.org/ViewAbstract.aspx?pid=31401" TargetMode="External"/><Relationship Id="rId1" Type="http://schemas.openxmlformats.org/officeDocument/2006/relationships/slideLayout" Target="../slideLayouts/slideLayout3.xml"/><Relationship Id="rId6" Type="http://schemas.openxmlformats.org/officeDocument/2006/relationships/hyperlink" Target="https://scholar.google.com.au/scholar?cluster=1571349021573386015&amp;hl=en&amp;scisbd=1&amp;as_sdt=2005&amp;sciodt=0,5" TargetMode="External"/><Relationship Id="rId5" Type="http://schemas.openxmlformats.org/officeDocument/2006/relationships/hyperlink" Target="https://onlinelibrary.wiley.com/doi/abs/10.1111/scs.12621" TargetMode="External"/><Relationship Id="rId4" Type="http://schemas.openxmlformats.org/officeDocument/2006/relationships/hyperlink" Target="https://scholar.google.com.au/scholar?cluster=7225578591959684748&amp;hl=en&amp;scisbd=1&amp;as_sdt=2005&amp;sciodt=0,5"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hyperlink" Target="https://www.socscistatistics.com/"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AU" b="0" dirty="0"/>
            </a:br>
            <a:r>
              <a:rPr lang="en-AU" b="0" dirty="0"/>
              <a:t> </a:t>
            </a:r>
            <a:r>
              <a:rPr lang="en-AU" b="0" dirty="0" err="1"/>
              <a:t>Madatory</a:t>
            </a:r>
            <a:r>
              <a:rPr lang="en-AU" b="0" dirty="0"/>
              <a:t> Practical 1 - Sleep	</a:t>
            </a:r>
            <a:br>
              <a:rPr lang="en-AU" b="0" dirty="0"/>
            </a:br>
            <a:endParaRPr lang="en-AU" dirty="0"/>
          </a:p>
        </p:txBody>
      </p:sp>
      <p:sp>
        <p:nvSpPr>
          <p:cNvPr id="3" name="Text Placeholder 2"/>
          <p:cNvSpPr>
            <a:spLocks noGrp="1"/>
          </p:cNvSpPr>
          <p:nvPr>
            <p:ph type="body" sz="quarter" idx="10"/>
          </p:nvPr>
        </p:nvSpPr>
        <p:spPr/>
        <p:txBody>
          <a:bodyPr/>
          <a:lstStyle/>
          <a:p>
            <a:r>
              <a:rPr lang="en-AU" dirty="0"/>
              <a:t>Gerry Tehan</a:t>
            </a:r>
          </a:p>
        </p:txBody>
      </p:sp>
    </p:spTree>
    <p:extLst>
      <p:ext uri="{BB962C8B-B14F-4D97-AF65-F5344CB8AC3E}">
        <p14:creationId xmlns:p14="http://schemas.microsoft.com/office/powerpoint/2010/main" val="697886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29193" y="1578711"/>
            <a:ext cx="10346715" cy="3477875"/>
          </a:xfrm>
          <a:prstGeom prst="rect">
            <a:avLst/>
          </a:prstGeom>
        </p:spPr>
        <p:txBody>
          <a:bodyPr wrap="square">
            <a:spAutoFit/>
          </a:bodyPr>
          <a:lstStyle/>
          <a:p>
            <a:r>
              <a:rPr lang="en-US" altLang="en-US" sz="2800" dirty="0">
                <a:solidFill>
                  <a:srgbClr val="FFC000"/>
                </a:solidFill>
              </a:rPr>
              <a:t>Correlational</a:t>
            </a:r>
            <a:r>
              <a:rPr lang="en-US" altLang="en-US" sz="2800" dirty="0"/>
              <a:t> designs investigate whether there is a </a:t>
            </a:r>
            <a:r>
              <a:rPr lang="en-US" altLang="en-US" sz="2800" dirty="0">
                <a:solidFill>
                  <a:srgbClr val="00B0F0"/>
                </a:solidFill>
              </a:rPr>
              <a:t>relationship</a:t>
            </a:r>
            <a:r>
              <a:rPr lang="en-US" altLang="en-US" sz="2800" dirty="0"/>
              <a:t> between two or more variables.</a:t>
            </a:r>
          </a:p>
          <a:p>
            <a:endParaRPr lang="en-US" altLang="en-US" sz="2800" dirty="0"/>
          </a:p>
          <a:p>
            <a:r>
              <a:rPr lang="en-US" altLang="en-US" sz="2800" dirty="0"/>
              <a:t>To what extent is the order of one set of scores (measured, participant response, continuous) maintained in a second set of scores (measured, participant response, continuous) from the same person</a:t>
            </a:r>
          </a:p>
          <a:p>
            <a:endParaRPr lang="en-US" altLang="en-US" sz="2400" dirty="0"/>
          </a:p>
        </p:txBody>
      </p:sp>
      <p:sp>
        <p:nvSpPr>
          <p:cNvPr id="2" name="Rectangle 1"/>
          <p:cNvSpPr/>
          <p:nvPr/>
        </p:nvSpPr>
        <p:spPr>
          <a:xfrm>
            <a:off x="3070860" y="4804440"/>
            <a:ext cx="6096000" cy="1569660"/>
          </a:xfrm>
          <a:prstGeom prst="rect">
            <a:avLst/>
          </a:prstGeom>
        </p:spPr>
        <p:txBody>
          <a:bodyPr>
            <a:spAutoFit/>
          </a:bodyPr>
          <a:lstStyle/>
          <a:p>
            <a:r>
              <a:rPr lang="en-US" altLang="en-US" sz="2400" dirty="0"/>
              <a:t>Each variable is:</a:t>
            </a:r>
          </a:p>
          <a:p>
            <a:pPr lvl="2"/>
            <a:r>
              <a:rPr lang="en-US" altLang="en-US" sz="2400" dirty="0"/>
              <a:t>What is measured</a:t>
            </a:r>
          </a:p>
          <a:p>
            <a:pPr lvl="2"/>
            <a:r>
              <a:rPr lang="en-US" altLang="en-US" sz="2400" dirty="0"/>
              <a:t>Participants response</a:t>
            </a:r>
          </a:p>
          <a:p>
            <a:pPr lvl="2"/>
            <a:r>
              <a:rPr lang="en-US" altLang="en-US" sz="2400" dirty="0"/>
              <a:t>Is continuous</a:t>
            </a:r>
          </a:p>
        </p:txBody>
      </p:sp>
      <p:sp>
        <p:nvSpPr>
          <p:cNvPr id="4" name="Rectangle 3">
            <a:extLst>
              <a:ext uri="{FF2B5EF4-FFF2-40B4-BE49-F238E27FC236}">
                <a16:creationId xmlns:a16="http://schemas.microsoft.com/office/drawing/2014/main" id="{3ECD1FA6-540E-464B-AB14-E8F416281284}"/>
              </a:ext>
            </a:extLst>
          </p:cNvPr>
          <p:cNvSpPr/>
          <p:nvPr/>
        </p:nvSpPr>
        <p:spPr>
          <a:xfrm>
            <a:off x="1382248" y="6374100"/>
            <a:ext cx="10574224" cy="461665"/>
          </a:xfrm>
          <a:prstGeom prst="rect">
            <a:avLst/>
          </a:prstGeom>
        </p:spPr>
        <p:txBody>
          <a:bodyPr wrap="square">
            <a:spAutoFit/>
          </a:bodyPr>
          <a:lstStyle/>
          <a:p>
            <a:r>
              <a:rPr lang="en-US" altLang="en-US" sz="2400" dirty="0">
                <a:solidFill>
                  <a:srgbClr val="FF0000"/>
                </a:solidFill>
              </a:rPr>
              <a:t>Correlational investigations involve 2 DVs (no </a:t>
            </a:r>
            <a:r>
              <a:rPr lang="en-US" altLang="en-US" sz="2400" dirty="0" err="1">
                <a:solidFill>
                  <a:srgbClr val="FF0000"/>
                </a:solidFill>
              </a:rPr>
              <a:t>Ivs</a:t>
            </a:r>
            <a:r>
              <a:rPr lang="en-US" altLang="en-US" sz="2400" dirty="0">
                <a:solidFill>
                  <a:srgbClr val="FF0000"/>
                </a:solidFill>
              </a:rPr>
              <a:t>)</a:t>
            </a:r>
          </a:p>
        </p:txBody>
      </p:sp>
    </p:spTree>
    <p:extLst>
      <p:ext uri="{BB962C8B-B14F-4D97-AF65-F5344CB8AC3E}">
        <p14:creationId xmlns:p14="http://schemas.microsoft.com/office/powerpoint/2010/main" val="1343306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52950" y="684431"/>
            <a:ext cx="2572051" cy="461665"/>
          </a:xfrm>
          <a:prstGeom prst="rect">
            <a:avLst/>
          </a:prstGeom>
          <a:noFill/>
        </p:spPr>
        <p:txBody>
          <a:bodyPr wrap="none" rtlCol="0">
            <a:spAutoFit/>
          </a:bodyPr>
          <a:lstStyle/>
          <a:p>
            <a:r>
              <a:rPr lang="en-AU" sz="2400" b="1" dirty="0">
                <a:solidFill>
                  <a:srgbClr val="7030A0"/>
                </a:solidFill>
              </a:rPr>
              <a:t>Research Question</a:t>
            </a:r>
          </a:p>
        </p:txBody>
      </p:sp>
      <p:sp>
        <p:nvSpPr>
          <p:cNvPr id="3" name="TextBox 2"/>
          <p:cNvSpPr txBox="1"/>
          <p:nvPr/>
        </p:nvSpPr>
        <p:spPr>
          <a:xfrm>
            <a:off x="1161326" y="1120844"/>
            <a:ext cx="3886770" cy="400110"/>
          </a:xfrm>
          <a:prstGeom prst="rect">
            <a:avLst/>
          </a:prstGeom>
          <a:noFill/>
        </p:spPr>
        <p:txBody>
          <a:bodyPr wrap="none" rtlCol="0">
            <a:spAutoFit/>
          </a:bodyPr>
          <a:lstStyle/>
          <a:p>
            <a:r>
              <a:rPr lang="en-AU" sz="2000" b="1" dirty="0">
                <a:solidFill>
                  <a:srgbClr val="C00000"/>
                </a:solidFill>
              </a:rPr>
              <a:t>Differences (better than, less than)</a:t>
            </a:r>
          </a:p>
        </p:txBody>
      </p:sp>
      <p:sp>
        <p:nvSpPr>
          <p:cNvPr id="4" name="TextBox 3"/>
          <p:cNvSpPr txBox="1"/>
          <p:nvPr/>
        </p:nvSpPr>
        <p:spPr>
          <a:xfrm>
            <a:off x="6814650" y="1120844"/>
            <a:ext cx="7281416" cy="400110"/>
          </a:xfrm>
          <a:prstGeom prst="rect">
            <a:avLst/>
          </a:prstGeom>
          <a:noFill/>
        </p:spPr>
        <p:txBody>
          <a:bodyPr wrap="square" rtlCol="0">
            <a:spAutoFit/>
          </a:bodyPr>
          <a:lstStyle/>
          <a:p>
            <a:r>
              <a:rPr lang="en-AU" sz="2000" b="1" dirty="0">
                <a:solidFill>
                  <a:srgbClr val="00B050"/>
                </a:solidFill>
              </a:rPr>
              <a:t>Relationships (positive, negative)</a:t>
            </a:r>
          </a:p>
        </p:txBody>
      </p:sp>
      <p:sp>
        <p:nvSpPr>
          <p:cNvPr id="5" name="TextBox 4"/>
          <p:cNvSpPr txBox="1"/>
          <p:nvPr/>
        </p:nvSpPr>
        <p:spPr>
          <a:xfrm>
            <a:off x="1161326" y="2538086"/>
            <a:ext cx="1865639" cy="369332"/>
          </a:xfrm>
          <a:prstGeom prst="rect">
            <a:avLst/>
          </a:prstGeom>
          <a:noFill/>
        </p:spPr>
        <p:txBody>
          <a:bodyPr wrap="none" rtlCol="0">
            <a:spAutoFit/>
          </a:bodyPr>
          <a:lstStyle/>
          <a:p>
            <a:r>
              <a:rPr lang="en-AU" dirty="0">
                <a:solidFill>
                  <a:srgbClr val="C00000"/>
                </a:solidFill>
              </a:rPr>
              <a:t>Data Presentation</a:t>
            </a:r>
          </a:p>
        </p:txBody>
      </p:sp>
      <p:sp>
        <p:nvSpPr>
          <p:cNvPr id="6" name="TextBox 5"/>
          <p:cNvSpPr txBox="1"/>
          <p:nvPr/>
        </p:nvSpPr>
        <p:spPr>
          <a:xfrm>
            <a:off x="1713807" y="4800600"/>
            <a:ext cx="1007520" cy="369332"/>
          </a:xfrm>
          <a:prstGeom prst="rect">
            <a:avLst/>
          </a:prstGeom>
          <a:noFill/>
        </p:spPr>
        <p:txBody>
          <a:bodyPr wrap="none" rtlCol="0">
            <a:spAutoFit/>
          </a:bodyPr>
          <a:lstStyle/>
          <a:p>
            <a:r>
              <a:rPr lang="en-AU" dirty="0">
                <a:solidFill>
                  <a:srgbClr val="C00000"/>
                </a:solidFill>
              </a:rPr>
              <a:t>Statistics</a:t>
            </a:r>
          </a:p>
        </p:txBody>
      </p:sp>
      <p:sp>
        <p:nvSpPr>
          <p:cNvPr id="7" name="TextBox 6"/>
          <p:cNvSpPr txBox="1"/>
          <p:nvPr/>
        </p:nvSpPr>
        <p:spPr>
          <a:xfrm>
            <a:off x="6814650" y="2538086"/>
            <a:ext cx="3669526" cy="369332"/>
          </a:xfrm>
          <a:prstGeom prst="rect">
            <a:avLst/>
          </a:prstGeom>
          <a:noFill/>
        </p:spPr>
        <p:txBody>
          <a:bodyPr wrap="square" rtlCol="0">
            <a:spAutoFit/>
          </a:bodyPr>
          <a:lstStyle/>
          <a:p>
            <a:r>
              <a:rPr lang="en-AU" dirty="0">
                <a:solidFill>
                  <a:srgbClr val="00B050"/>
                </a:solidFill>
              </a:rPr>
              <a:t>Data Presentation</a:t>
            </a:r>
          </a:p>
        </p:txBody>
      </p:sp>
      <p:sp>
        <p:nvSpPr>
          <p:cNvPr id="8" name="TextBox 7"/>
          <p:cNvSpPr txBox="1"/>
          <p:nvPr/>
        </p:nvSpPr>
        <p:spPr>
          <a:xfrm>
            <a:off x="7829550" y="4800600"/>
            <a:ext cx="1007520" cy="369332"/>
          </a:xfrm>
          <a:prstGeom prst="rect">
            <a:avLst/>
          </a:prstGeom>
          <a:noFill/>
        </p:spPr>
        <p:txBody>
          <a:bodyPr wrap="none" rtlCol="0">
            <a:spAutoFit/>
          </a:bodyPr>
          <a:lstStyle/>
          <a:p>
            <a:r>
              <a:rPr lang="en-AU" dirty="0">
                <a:solidFill>
                  <a:srgbClr val="00B050"/>
                </a:solidFill>
              </a:rPr>
              <a:t>Statistics</a:t>
            </a:r>
          </a:p>
        </p:txBody>
      </p:sp>
      <p:sp>
        <p:nvSpPr>
          <p:cNvPr id="9" name="TextBox 8"/>
          <p:cNvSpPr txBox="1"/>
          <p:nvPr/>
        </p:nvSpPr>
        <p:spPr>
          <a:xfrm>
            <a:off x="1161326" y="1527507"/>
            <a:ext cx="2027030" cy="923330"/>
          </a:xfrm>
          <a:prstGeom prst="rect">
            <a:avLst/>
          </a:prstGeom>
          <a:noFill/>
        </p:spPr>
        <p:txBody>
          <a:bodyPr wrap="none" rtlCol="0">
            <a:spAutoFit/>
          </a:bodyPr>
          <a:lstStyle/>
          <a:p>
            <a:r>
              <a:rPr lang="en-AU" dirty="0">
                <a:solidFill>
                  <a:srgbClr val="C00000"/>
                </a:solidFill>
              </a:rPr>
              <a:t>Research Paradigm</a:t>
            </a:r>
            <a:r>
              <a:rPr lang="en-AU" dirty="0"/>
              <a:t>:</a:t>
            </a:r>
          </a:p>
          <a:p>
            <a:r>
              <a:rPr lang="en-AU" dirty="0"/>
              <a:t>Experimental</a:t>
            </a:r>
          </a:p>
          <a:p>
            <a:r>
              <a:rPr lang="en-AU" dirty="0"/>
              <a:t>IVs and DV</a:t>
            </a:r>
          </a:p>
        </p:txBody>
      </p:sp>
      <p:sp>
        <p:nvSpPr>
          <p:cNvPr id="10" name="TextBox 9"/>
          <p:cNvSpPr txBox="1"/>
          <p:nvPr/>
        </p:nvSpPr>
        <p:spPr>
          <a:xfrm>
            <a:off x="6814649" y="1527507"/>
            <a:ext cx="3863999" cy="923330"/>
          </a:xfrm>
          <a:prstGeom prst="rect">
            <a:avLst/>
          </a:prstGeom>
          <a:noFill/>
        </p:spPr>
        <p:txBody>
          <a:bodyPr wrap="square" rtlCol="0">
            <a:spAutoFit/>
          </a:bodyPr>
          <a:lstStyle/>
          <a:p>
            <a:r>
              <a:rPr lang="en-AU" dirty="0">
                <a:solidFill>
                  <a:srgbClr val="00B050"/>
                </a:solidFill>
              </a:rPr>
              <a:t>Research Paradigm</a:t>
            </a:r>
          </a:p>
          <a:p>
            <a:r>
              <a:rPr lang="en-AU" dirty="0"/>
              <a:t>Correlational</a:t>
            </a:r>
          </a:p>
          <a:p>
            <a:r>
              <a:rPr lang="en-AU" dirty="0"/>
              <a:t>DVs</a:t>
            </a:r>
          </a:p>
        </p:txBody>
      </p:sp>
      <p:graphicFrame>
        <p:nvGraphicFramePr>
          <p:cNvPr id="11" name="Chart 10"/>
          <p:cNvGraphicFramePr>
            <a:graphicFrameLocks/>
          </p:cNvGraphicFramePr>
          <p:nvPr/>
        </p:nvGraphicFramePr>
        <p:xfrm>
          <a:off x="7287101" y="3656149"/>
          <a:ext cx="2566064" cy="119362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nvGraphicFramePr>
        <p:xfrm>
          <a:off x="325250" y="3557522"/>
          <a:ext cx="2434870" cy="12922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Chart 13"/>
          <p:cNvGraphicFramePr>
            <a:graphicFrameLocks/>
          </p:cNvGraphicFramePr>
          <p:nvPr/>
        </p:nvGraphicFramePr>
        <p:xfrm>
          <a:off x="3087865" y="3606976"/>
          <a:ext cx="2434870" cy="12427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 name="Table 14"/>
          <p:cNvGraphicFramePr>
            <a:graphicFrameLocks noGrp="1"/>
          </p:cNvGraphicFramePr>
          <p:nvPr/>
        </p:nvGraphicFramePr>
        <p:xfrm>
          <a:off x="407783" y="2952079"/>
          <a:ext cx="2438400" cy="571500"/>
        </p:xfrm>
        <a:graphic>
          <a:graphicData uri="http://schemas.openxmlformats.org/drawingml/2006/table">
            <a:tbl>
              <a:tblPr/>
              <a:tblGrid>
                <a:gridCol w="609600">
                  <a:extLst>
                    <a:ext uri="{9D8B030D-6E8A-4147-A177-3AD203B41FA5}">
                      <a16:colId xmlns:a16="http://schemas.microsoft.com/office/drawing/2014/main" val="1076135977"/>
                    </a:ext>
                  </a:extLst>
                </a:gridCol>
                <a:gridCol w="609600">
                  <a:extLst>
                    <a:ext uri="{9D8B030D-6E8A-4147-A177-3AD203B41FA5}">
                      <a16:colId xmlns:a16="http://schemas.microsoft.com/office/drawing/2014/main" val="4240894298"/>
                    </a:ext>
                  </a:extLst>
                </a:gridCol>
                <a:gridCol w="609600">
                  <a:extLst>
                    <a:ext uri="{9D8B030D-6E8A-4147-A177-3AD203B41FA5}">
                      <a16:colId xmlns:a16="http://schemas.microsoft.com/office/drawing/2014/main" val="1439872860"/>
                    </a:ext>
                  </a:extLst>
                </a:gridCol>
                <a:gridCol w="609600">
                  <a:extLst>
                    <a:ext uri="{9D8B030D-6E8A-4147-A177-3AD203B41FA5}">
                      <a16:colId xmlns:a16="http://schemas.microsoft.com/office/drawing/2014/main" val="1123747238"/>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2847825802"/>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5.952381</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3.095238</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8.142857</a:t>
                      </a:r>
                    </a:p>
                  </a:txBody>
                  <a:tcPr marL="9525" marR="9525" marT="9525" marB="0" anchor="b">
                    <a:lnL>
                      <a:noFill/>
                    </a:lnL>
                    <a:lnR>
                      <a:noFill/>
                    </a:lnR>
                    <a:lnT>
                      <a:noFill/>
                    </a:lnT>
                    <a:lnB>
                      <a:noFill/>
                    </a:lnB>
                  </a:tcPr>
                </a:tc>
                <a:extLst>
                  <a:ext uri="{0D108BD9-81ED-4DB2-BD59-A6C34878D82A}">
                    <a16:rowId xmlns:a16="http://schemas.microsoft.com/office/drawing/2014/main" val="1282363691"/>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4.095238</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3.047619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7.142857</a:t>
                      </a:r>
                    </a:p>
                  </a:txBody>
                  <a:tcPr marL="9525" marR="9525" marT="9525" marB="0" anchor="b">
                    <a:lnL>
                      <a:noFill/>
                    </a:lnL>
                    <a:lnR>
                      <a:noFill/>
                    </a:lnR>
                    <a:lnT>
                      <a:noFill/>
                    </a:lnT>
                    <a:lnB>
                      <a:noFill/>
                    </a:lnB>
                  </a:tcPr>
                </a:tc>
                <a:extLst>
                  <a:ext uri="{0D108BD9-81ED-4DB2-BD59-A6C34878D82A}">
                    <a16:rowId xmlns:a16="http://schemas.microsoft.com/office/drawing/2014/main" val="143098065"/>
                  </a:ext>
                </a:extLst>
              </a:tr>
            </a:tbl>
          </a:graphicData>
        </a:graphic>
      </p:graphicFrame>
      <p:graphicFrame>
        <p:nvGraphicFramePr>
          <p:cNvPr id="16" name="Table 15"/>
          <p:cNvGraphicFramePr>
            <a:graphicFrameLocks noGrp="1"/>
          </p:cNvGraphicFramePr>
          <p:nvPr/>
        </p:nvGraphicFramePr>
        <p:xfrm>
          <a:off x="3084335" y="2952079"/>
          <a:ext cx="2438400" cy="571500"/>
        </p:xfrm>
        <a:graphic>
          <a:graphicData uri="http://schemas.openxmlformats.org/drawingml/2006/table">
            <a:tbl>
              <a:tblPr/>
              <a:tblGrid>
                <a:gridCol w="609600">
                  <a:extLst>
                    <a:ext uri="{9D8B030D-6E8A-4147-A177-3AD203B41FA5}">
                      <a16:colId xmlns:a16="http://schemas.microsoft.com/office/drawing/2014/main" val="1393753732"/>
                    </a:ext>
                  </a:extLst>
                </a:gridCol>
                <a:gridCol w="609600">
                  <a:extLst>
                    <a:ext uri="{9D8B030D-6E8A-4147-A177-3AD203B41FA5}">
                      <a16:colId xmlns:a16="http://schemas.microsoft.com/office/drawing/2014/main" val="1515301505"/>
                    </a:ext>
                  </a:extLst>
                </a:gridCol>
                <a:gridCol w="609600">
                  <a:extLst>
                    <a:ext uri="{9D8B030D-6E8A-4147-A177-3AD203B41FA5}">
                      <a16:colId xmlns:a16="http://schemas.microsoft.com/office/drawing/2014/main" val="1214946579"/>
                    </a:ext>
                  </a:extLst>
                </a:gridCol>
                <a:gridCol w="609600">
                  <a:extLst>
                    <a:ext uri="{9D8B030D-6E8A-4147-A177-3AD203B41FA5}">
                      <a16:colId xmlns:a16="http://schemas.microsoft.com/office/drawing/2014/main" val="215479101"/>
                    </a:ext>
                  </a:extLst>
                </a:gridCol>
              </a:tblGrid>
              <a:tr h="190500">
                <a:tc>
                  <a:txBody>
                    <a:bodyPr/>
                    <a:lstStyle/>
                    <a:p>
                      <a:pPr algn="l" fontAlgn="b"/>
                      <a:endParaRPr lang="en-AU"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A</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B</a:t>
                      </a:r>
                    </a:p>
                  </a:txBody>
                  <a:tcPr marL="9525" marR="9525" marT="9525" marB="0" anchor="b">
                    <a:lnL>
                      <a:noFill/>
                    </a:lnL>
                    <a:lnR>
                      <a:noFill/>
                    </a:lnR>
                    <a:lnT>
                      <a:noFill/>
                    </a:lnT>
                    <a:lnB>
                      <a:noFill/>
                    </a:lnB>
                  </a:tcPr>
                </a:tc>
                <a:tc>
                  <a:txBody>
                    <a:bodyPr/>
                    <a:lstStyle/>
                    <a:p>
                      <a:pPr algn="l" fontAlgn="b"/>
                      <a:r>
                        <a:rPr lang="en-AU" sz="1100" b="0" i="0" u="none" strike="noStrike">
                          <a:solidFill>
                            <a:srgbClr val="000000"/>
                          </a:solidFill>
                          <a:effectLst/>
                          <a:latin typeface="Calibri" panose="020F0502020204030204" pitchFamily="34" charset="0"/>
                        </a:rPr>
                        <a:t>C</a:t>
                      </a:r>
                    </a:p>
                  </a:txBody>
                  <a:tcPr marL="9525" marR="9525" marT="9525" marB="0" anchor="b">
                    <a:lnL>
                      <a:noFill/>
                    </a:lnL>
                    <a:lnR>
                      <a:noFill/>
                    </a:lnR>
                    <a:lnT>
                      <a:noFill/>
                    </a:lnT>
                    <a:lnB>
                      <a:noFill/>
                    </a:lnB>
                  </a:tcPr>
                </a:tc>
                <a:extLst>
                  <a:ext uri="{0D108BD9-81ED-4DB2-BD59-A6C34878D82A}">
                    <a16:rowId xmlns:a16="http://schemas.microsoft.com/office/drawing/2014/main" val="553623936"/>
                  </a:ext>
                </a:extLst>
              </a:tr>
              <a:tr h="190500">
                <a:tc>
                  <a:txBody>
                    <a:bodyPr/>
                    <a:lstStyle/>
                    <a:p>
                      <a:pPr algn="l" fontAlgn="b"/>
                      <a:r>
                        <a:rPr lang="en-AU" sz="1100" b="0" i="0" u="none" strike="noStrike">
                          <a:solidFill>
                            <a:srgbClr val="000000"/>
                          </a:solidFill>
                          <a:effectLst/>
                          <a:latin typeface="Calibri" panose="020F0502020204030204" pitchFamily="34" charset="0"/>
                        </a:rPr>
                        <a:t>Exp</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0.809524</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5.761905</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0.428571</a:t>
                      </a:r>
                    </a:p>
                  </a:txBody>
                  <a:tcPr marL="9525" marR="9525" marT="9525" marB="0" anchor="b">
                    <a:lnL>
                      <a:noFill/>
                    </a:lnL>
                    <a:lnR>
                      <a:noFill/>
                    </a:lnR>
                    <a:lnT>
                      <a:noFill/>
                    </a:lnT>
                    <a:lnB>
                      <a:noFill/>
                    </a:lnB>
                  </a:tcPr>
                </a:tc>
                <a:extLst>
                  <a:ext uri="{0D108BD9-81ED-4DB2-BD59-A6C34878D82A}">
                    <a16:rowId xmlns:a16="http://schemas.microsoft.com/office/drawing/2014/main" val="93517910"/>
                  </a:ext>
                </a:extLst>
              </a:tr>
              <a:tr h="190500">
                <a:tc>
                  <a:txBody>
                    <a:bodyPr/>
                    <a:lstStyle/>
                    <a:p>
                      <a:pPr algn="l" fontAlgn="b"/>
                      <a:r>
                        <a:rPr lang="en-AU" sz="1100" b="0" i="0" u="none" strike="noStrike" dirty="0">
                          <a:solidFill>
                            <a:srgbClr val="000000"/>
                          </a:solidFill>
                          <a:effectLst/>
                          <a:latin typeface="Calibri" panose="020F0502020204030204" pitchFamily="34" charset="0"/>
                        </a:rPr>
                        <a:t>CTL</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1.857143</a:t>
                      </a:r>
                    </a:p>
                  </a:txBody>
                  <a:tcPr marL="9525" marR="9525" marT="9525" marB="0" anchor="b">
                    <a:lnL>
                      <a:noFill/>
                    </a:lnL>
                    <a:lnR>
                      <a:noFill/>
                    </a:lnR>
                    <a:lnT>
                      <a:noFill/>
                    </a:lnT>
                    <a:lnB>
                      <a:noFill/>
                    </a:lnB>
                  </a:tcPr>
                </a:tc>
                <a:tc>
                  <a:txBody>
                    <a:bodyPr/>
                    <a:lstStyle/>
                    <a:p>
                      <a:pPr algn="r" fontAlgn="b"/>
                      <a:r>
                        <a:rPr lang="en-AU" sz="1100" b="0" i="0" u="none" strike="noStrike">
                          <a:solidFill>
                            <a:srgbClr val="000000"/>
                          </a:solidFill>
                          <a:effectLst/>
                          <a:latin typeface="Calibri" panose="020F0502020204030204" pitchFamily="34" charset="0"/>
                        </a:rPr>
                        <a:t>4.571429</a:t>
                      </a:r>
                    </a:p>
                  </a:txBody>
                  <a:tcPr marL="9525" marR="9525" marT="9525" marB="0" anchor="b">
                    <a:lnL>
                      <a:noFill/>
                    </a:lnL>
                    <a:lnR>
                      <a:noFill/>
                    </a:lnR>
                    <a:lnT>
                      <a:noFill/>
                    </a:lnT>
                    <a:lnB>
                      <a:noFill/>
                    </a:lnB>
                  </a:tcPr>
                </a:tc>
                <a:tc>
                  <a:txBody>
                    <a:bodyPr/>
                    <a:lstStyle/>
                    <a:p>
                      <a:pPr algn="r" fontAlgn="b"/>
                      <a:r>
                        <a:rPr lang="en-AU" sz="1100" b="0" i="0" u="none" strike="noStrike" dirty="0">
                          <a:solidFill>
                            <a:srgbClr val="000000"/>
                          </a:solidFill>
                          <a:effectLst/>
                          <a:latin typeface="Calibri" panose="020F0502020204030204" pitchFamily="34" charset="0"/>
                        </a:rPr>
                        <a:t>0.904762</a:t>
                      </a:r>
                    </a:p>
                  </a:txBody>
                  <a:tcPr marL="9525" marR="9525" marT="9525" marB="0" anchor="b">
                    <a:lnL>
                      <a:noFill/>
                    </a:lnL>
                    <a:lnR>
                      <a:noFill/>
                    </a:lnR>
                    <a:lnT>
                      <a:noFill/>
                    </a:lnT>
                    <a:lnB>
                      <a:noFill/>
                    </a:lnB>
                  </a:tcPr>
                </a:tc>
                <a:extLst>
                  <a:ext uri="{0D108BD9-81ED-4DB2-BD59-A6C34878D82A}">
                    <a16:rowId xmlns:a16="http://schemas.microsoft.com/office/drawing/2014/main" val="3470814697"/>
                  </a:ext>
                </a:extLst>
              </a:tr>
            </a:tbl>
          </a:graphicData>
        </a:graphic>
      </p:graphicFrame>
      <p:sp>
        <p:nvSpPr>
          <p:cNvPr id="18" name="TextBox 17"/>
          <p:cNvSpPr txBox="1"/>
          <p:nvPr/>
        </p:nvSpPr>
        <p:spPr>
          <a:xfrm>
            <a:off x="6814649" y="3027912"/>
            <a:ext cx="1438701" cy="369332"/>
          </a:xfrm>
          <a:prstGeom prst="rect">
            <a:avLst/>
          </a:prstGeom>
          <a:noFill/>
        </p:spPr>
        <p:txBody>
          <a:bodyPr wrap="square" rtlCol="0">
            <a:spAutoFit/>
          </a:bodyPr>
          <a:lstStyle/>
          <a:p>
            <a:r>
              <a:rPr lang="en-AU" dirty="0"/>
              <a:t>r =.41</a:t>
            </a:r>
          </a:p>
        </p:txBody>
      </p:sp>
      <p:graphicFrame>
        <p:nvGraphicFramePr>
          <p:cNvPr id="19" name="Table 18"/>
          <p:cNvGraphicFramePr>
            <a:graphicFrameLocks noGrp="1"/>
          </p:cNvGraphicFramePr>
          <p:nvPr/>
        </p:nvGraphicFramePr>
        <p:xfrm>
          <a:off x="0" y="5160443"/>
          <a:ext cx="6545417" cy="1651000"/>
        </p:xfrm>
        <a:graphic>
          <a:graphicData uri="http://schemas.openxmlformats.org/drawingml/2006/table">
            <a:tbl>
              <a:tblPr firstRow="1" bandRow="1">
                <a:tableStyleId>{5C22544A-7EE6-4342-B048-85BDC9FD1C3A}</a:tableStyleId>
              </a:tblPr>
              <a:tblGrid>
                <a:gridCol w="1793461">
                  <a:extLst>
                    <a:ext uri="{9D8B030D-6E8A-4147-A177-3AD203B41FA5}">
                      <a16:colId xmlns:a16="http://schemas.microsoft.com/office/drawing/2014/main" val="4214703956"/>
                    </a:ext>
                  </a:extLst>
                </a:gridCol>
                <a:gridCol w="2213518">
                  <a:extLst>
                    <a:ext uri="{9D8B030D-6E8A-4147-A177-3AD203B41FA5}">
                      <a16:colId xmlns:a16="http://schemas.microsoft.com/office/drawing/2014/main" val="385117914"/>
                    </a:ext>
                  </a:extLst>
                </a:gridCol>
                <a:gridCol w="2538438">
                  <a:extLst>
                    <a:ext uri="{9D8B030D-6E8A-4147-A177-3AD203B41FA5}">
                      <a16:colId xmlns:a16="http://schemas.microsoft.com/office/drawing/2014/main" val="2550672729"/>
                    </a:ext>
                  </a:extLst>
                </a:gridCol>
              </a:tblGrid>
              <a:tr h="370840">
                <a:tc>
                  <a:txBody>
                    <a:bodyPr/>
                    <a:lstStyle/>
                    <a:p>
                      <a:endParaRPr lang="en-AU" dirty="0"/>
                    </a:p>
                  </a:txBody>
                  <a:tcPr/>
                </a:tc>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Independent</a:t>
                      </a:r>
                      <a:r>
                        <a:rPr lang="en-AU" baseline="0" dirty="0"/>
                        <a:t> Groups</a:t>
                      </a:r>
                    </a:p>
                  </a:txBody>
                  <a:tcPr/>
                </a:tc>
                <a:tc>
                  <a:txBody>
                    <a:bodyPr/>
                    <a:lstStyle/>
                    <a:p>
                      <a:r>
                        <a:rPr lang="en-AU" dirty="0"/>
                        <a:t>Independent Groups t-test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Wilcoxon</a:t>
                      </a:r>
                      <a:r>
                        <a:rPr lang="en-AU" sz="1800" baseline="0" dirty="0"/>
                        <a:t> Signed Ranks</a:t>
                      </a:r>
                      <a:endParaRPr lang="en-AU" sz="1800" dirty="0"/>
                    </a:p>
                  </a:txBody>
                  <a:tcPr/>
                </a:tc>
                <a:extLst>
                  <a:ext uri="{0D108BD9-81ED-4DB2-BD59-A6C34878D82A}">
                    <a16:rowId xmlns:a16="http://schemas.microsoft.com/office/drawing/2014/main" val="1144726105"/>
                  </a:ext>
                </a:extLst>
              </a:tr>
              <a:tr h="370840">
                <a:tc>
                  <a:txBody>
                    <a:bodyPr/>
                    <a:lstStyle/>
                    <a:p>
                      <a:r>
                        <a:rPr lang="en-AU" dirty="0"/>
                        <a:t>Paired Sample</a:t>
                      </a:r>
                    </a:p>
                  </a:txBody>
                  <a:tcPr/>
                </a:tc>
                <a:tc>
                  <a:txBody>
                    <a:bodyPr/>
                    <a:lstStyle/>
                    <a:p>
                      <a:r>
                        <a:rPr lang="en-AU" dirty="0"/>
                        <a:t>Paired-sample</a:t>
                      </a:r>
                      <a:r>
                        <a:rPr lang="en-AU" baseline="0" dirty="0"/>
                        <a:t> t-test</a:t>
                      </a:r>
                      <a:endParaRPr lang="en-A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Mann-Whitney U Test</a:t>
                      </a:r>
                    </a:p>
                  </a:txBody>
                  <a:tcPr/>
                </a:tc>
                <a:extLst>
                  <a:ext uri="{0D108BD9-81ED-4DB2-BD59-A6C34878D82A}">
                    <a16:rowId xmlns:a16="http://schemas.microsoft.com/office/drawing/2014/main" val="433967447"/>
                  </a:ext>
                </a:extLst>
              </a:tr>
            </a:tbl>
          </a:graphicData>
        </a:graphic>
      </p:graphicFrame>
      <p:graphicFrame>
        <p:nvGraphicFramePr>
          <p:cNvPr id="20" name="Table 19"/>
          <p:cNvGraphicFramePr>
            <a:graphicFrameLocks noGrp="1"/>
          </p:cNvGraphicFramePr>
          <p:nvPr/>
        </p:nvGraphicFramePr>
        <p:xfrm>
          <a:off x="6814649" y="5160443"/>
          <a:ext cx="4457700" cy="1010920"/>
        </p:xfrm>
        <a:graphic>
          <a:graphicData uri="http://schemas.openxmlformats.org/drawingml/2006/table">
            <a:tbl>
              <a:tblPr firstRow="1" bandRow="1">
                <a:tableStyleId>{5C22544A-7EE6-4342-B048-85BDC9FD1C3A}</a:tableStyleId>
              </a:tblPr>
              <a:tblGrid>
                <a:gridCol w="2076450">
                  <a:extLst>
                    <a:ext uri="{9D8B030D-6E8A-4147-A177-3AD203B41FA5}">
                      <a16:colId xmlns:a16="http://schemas.microsoft.com/office/drawing/2014/main" val="385117914"/>
                    </a:ext>
                  </a:extLst>
                </a:gridCol>
                <a:gridCol w="2381250">
                  <a:extLst>
                    <a:ext uri="{9D8B030D-6E8A-4147-A177-3AD203B41FA5}">
                      <a16:colId xmlns:a16="http://schemas.microsoft.com/office/drawing/2014/main" val="2550672729"/>
                    </a:ext>
                  </a:extLst>
                </a:gridCol>
              </a:tblGrid>
              <a:tr h="370840">
                <a:tc>
                  <a:txBody>
                    <a:bodyPr/>
                    <a:lstStyle/>
                    <a:p>
                      <a:r>
                        <a:rPr lang="en-AU" dirty="0"/>
                        <a:t>Parametric</a:t>
                      </a:r>
                    </a:p>
                  </a:txBody>
                  <a:tcPr/>
                </a:tc>
                <a:tc>
                  <a:txBody>
                    <a:bodyPr/>
                    <a:lstStyle/>
                    <a:p>
                      <a:r>
                        <a:rPr lang="en-AU" dirty="0"/>
                        <a:t>Non Parametric</a:t>
                      </a:r>
                    </a:p>
                  </a:txBody>
                  <a:tcPr/>
                </a:tc>
                <a:extLst>
                  <a:ext uri="{0D108BD9-81ED-4DB2-BD59-A6C34878D82A}">
                    <a16:rowId xmlns:a16="http://schemas.microsoft.com/office/drawing/2014/main" val="160628207"/>
                  </a:ext>
                </a:extLst>
              </a:tr>
              <a:tr h="370840">
                <a:tc>
                  <a:txBody>
                    <a:bodyPr/>
                    <a:lstStyle/>
                    <a:p>
                      <a:r>
                        <a:rPr lang="en-AU" dirty="0"/>
                        <a:t>Pearson Bivariate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t>Spearman’s Rho</a:t>
                      </a:r>
                    </a:p>
                  </a:txBody>
                  <a:tcPr/>
                </a:tc>
                <a:extLst>
                  <a:ext uri="{0D108BD9-81ED-4DB2-BD59-A6C34878D82A}">
                    <a16:rowId xmlns:a16="http://schemas.microsoft.com/office/drawing/2014/main" val="1144726105"/>
                  </a:ext>
                </a:extLst>
              </a:tr>
            </a:tbl>
          </a:graphicData>
        </a:graphic>
      </p:graphicFrame>
    </p:spTree>
    <p:extLst>
      <p:ext uri="{BB962C8B-B14F-4D97-AF65-F5344CB8AC3E}">
        <p14:creationId xmlns:p14="http://schemas.microsoft.com/office/powerpoint/2010/main" val="17304693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91690" y="2194560"/>
            <a:ext cx="8126730" cy="3662541"/>
          </a:xfrm>
          <a:prstGeom prst="rect">
            <a:avLst/>
          </a:prstGeom>
        </p:spPr>
        <p:txBody>
          <a:bodyPr wrap="square">
            <a:spAutoFit/>
          </a:bodyPr>
          <a:lstStyle/>
          <a:p>
            <a:endParaRPr lang="en-AU" sz="4000" dirty="0">
              <a:latin typeface="Arial" panose="020B0604020202020204" pitchFamily="34" charset="0"/>
            </a:endParaRPr>
          </a:p>
          <a:p>
            <a:r>
              <a:rPr lang="en-AU" sz="2400" b="1" dirty="0">
                <a:solidFill>
                  <a:srgbClr val="000000"/>
                </a:solidFill>
                <a:latin typeface="Arial" panose="020B0604020202020204" pitchFamily="34" charset="0"/>
              </a:rPr>
              <a:t>Mandatory practical: </a:t>
            </a:r>
            <a:r>
              <a:rPr lang="en-AU" sz="2400" dirty="0">
                <a:solidFill>
                  <a:srgbClr val="000000"/>
                </a:solidFill>
                <a:latin typeface="Arial" panose="020B0604020202020204" pitchFamily="34" charset="0"/>
              </a:rPr>
              <a:t>Use a correlational research design to conduct an investigation into the relationship between normal hours of sleep and one other variable (e.g. listening to music, food before bed, amount of exercise in the day, reading on electronic devices).</a:t>
            </a:r>
          </a:p>
          <a:p>
            <a:endParaRPr lang="en-AU" sz="2400" dirty="0">
              <a:solidFill>
                <a:srgbClr val="000000"/>
              </a:solidFill>
              <a:latin typeface="Arial" panose="020B0604020202020204" pitchFamily="34" charset="0"/>
            </a:endParaRPr>
          </a:p>
          <a:p>
            <a:r>
              <a:rPr lang="en-AU" sz="2400" dirty="0">
                <a:solidFill>
                  <a:schemeClr val="accent2"/>
                </a:solidFill>
                <a:latin typeface="Arial" panose="020B0604020202020204" pitchFamily="34" charset="0"/>
              </a:rPr>
              <a:t>So hours of sleep and one other variable (large scope)</a:t>
            </a:r>
            <a:r>
              <a:rPr lang="en-AU" sz="2400" dirty="0">
                <a:solidFill>
                  <a:srgbClr val="000000"/>
                </a:solidFill>
                <a:latin typeface="Arial" panose="020B0604020202020204" pitchFamily="34" charset="0"/>
              </a:rPr>
              <a:t> </a:t>
            </a:r>
          </a:p>
          <a:p>
            <a:r>
              <a:rPr lang="en-AU" sz="2400" dirty="0">
                <a:solidFill>
                  <a:srgbClr val="000000"/>
                </a:solidFill>
                <a:latin typeface="Arial" panose="020B0604020202020204" pitchFamily="34" charset="0"/>
              </a:rPr>
              <a:t>	</a:t>
            </a:r>
          </a:p>
        </p:txBody>
      </p:sp>
    </p:spTree>
    <p:extLst>
      <p:ext uri="{BB962C8B-B14F-4D97-AF65-F5344CB8AC3E}">
        <p14:creationId xmlns:p14="http://schemas.microsoft.com/office/powerpoint/2010/main" val="816536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2980" y="1131570"/>
            <a:ext cx="10641330" cy="6001643"/>
          </a:xfrm>
          <a:prstGeom prst="rect">
            <a:avLst/>
          </a:prstGeom>
          <a:noFill/>
        </p:spPr>
        <p:txBody>
          <a:bodyPr wrap="square" rtlCol="0">
            <a:spAutoFit/>
          </a:bodyPr>
          <a:lstStyle/>
          <a:p>
            <a:r>
              <a:rPr lang="en-AU" sz="2400" dirty="0"/>
              <a:t>Step 1:</a:t>
            </a:r>
          </a:p>
          <a:p>
            <a:r>
              <a:rPr lang="en-AU" sz="2400" dirty="0"/>
              <a:t>Have an Idea (hopefully topical): Screen time</a:t>
            </a:r>
          </a:p>
          <a:p>
            <a:endParaRPr lang="en-AU" sz="2400" dirty="0"/>
          </a:p>
          <a:p>
            <a:r>
              <a:rPr lang="en-AU" sz="2400" dirty="0"/>
              <a:t>Step 2:</a:t>
            </a:r>
          </a:p>
          <a:p>
            <a:r>
              <a:rPr lang="en-AU" sz="2400" dirty="0"/>
              <a:t>Find a systematic review</a:t>
            </a:r>
          </a:p>
          <a:p>
            <a:endParaRPr lang="en-AU" sz="2400" dirty="0"/>
          </a:p>
          <a:p>
            <a:r>
              <a:rPr lang="en-AU" sz="2400" dirty="0"/>
              <a:t>Google Scholar: Sleep AND Adolescents AND screen time AND Systematic Review</a:t>
            </a:r>
          </a:p>
          <a:p>
            <a:endParaRPr lang="en-AU" sz="2400" dirty="0"/>
          </a:p>
          <a:p>
            <a:r>
              <a:rPr lang="en-AU" dirty="0"/>
              <a:t>   </a:t>
            </a:r>
            <a:r>
              <a:rPr lang="en-AU" b="1" dirty="0"/>
              <a:t>[HTML]</a:t>
            </a:r>
            <a:r>
              <a:rPr lang="en-AU" dirty="0"/>
              <a:t> </a:t>
            </a:r>
            <a:r>
              <a:rPr lang="en-AU" dirty="0">
                <a:hlinkClick r:id="rId2"/>
              </a:rPr>
              <a:t>Screen time and </a:t>
            </a:r>
            <a:r>
              <a:rPr lang="en-AU" b="1" dirty="0">
                <a:hlinkClick r:id="rId2"/>
              </a:rPr>
              <a:t>sleep </a:t>
            </a:r>
            <a:r>
              <a:rPr lang="en-AU" dirty="0">
                <a:hlinkClick r:id="rId2"/>
              </a:rPr>
              <a:t>among school-aged children and </a:t>
            </a:r>
            <a:r>
              <a:rPr lang="en-AU" b="1" dirty="0">
                <a:hlinkClick r:id="rId2"/>
              </a:rPr>
              <a:t>adolescents</a:t>
            </a:r>
            <a:r>
              <a:rPr lang="en-AU" dirty="0">
                <a:hlinkClick r:id="rId2"/>
              </a:rPr>
              <a:t>: a </a:t>
            </a:r>
            <a:r>
              <a:rPr lang="en-AU" b="1" dirty="0">
                <a:hlinkClick r:id="rId2"/>
              </a:rPr>
              <a:t>systematic </a:t>
            </a:r>
            <a:r>
              <a:rPr lang="en-AU" dirty="0">
                <a:hlinkClick r:id="rId2"/>
              </a:rPr>
              <a:t>literature </a:t>
            </a:r>
            <a:r>
              <a:rPr lang="en-AU" b="1" dirty="0">
                <a:hlinkClick r:id="rId2"/>
              </a:rPr>
              <a:t>review</a:t>
            </a:r>
            <a:endParaRPr lang="en-AU" dirty="0"/>
          </a:p>
          <a:p>
            <a:r>
              <a:rPr lang="en-AU" u="sng" dirty="0">
                <a:hlinkClick r:id="rId3"/>
              </a:rPr>
              <a:t>L Hale</a:t>
            </a:r>
            <a:r>
              <a:rPr lang="en-AU" dirty="0"/>
              <a:t>, S Guan - </a:t>
            </a:r>
            <a:r>
              <a:rPr lang="en-AU" b="1" dirty="0"/>
              <a:t>Sleep </a:t>
            </a:r>
            <a:r>
              <a:rPr lang="en-AU" dirty="0"/>
              <a:t>medicine </a:t>
            </a:r>
            <a:r>
              <a:rPr lang="en-AU" b="1" dirty="0"/>
              <a:t>reviews</a:t>
            </a:r>
            <a:r>
              <a:rPr lang="en-AU" dirty="0"/>
              <a:t>, 2015 - Elsevier</a:t>
            </a:r>
          </a:p>
          <a:p>
            <a:r>
              <a:rPr lang="en-AU" dirty="0"/>
              <a:t>We </a:t>
            </a:r>
            <a:r>
              <a:rPr lang="en-AU" b="1" dirty="0"/>
              <a:t>systematically </a:t>
            </a:r>
            <a:r>
              <a:rPr lang="en-AU" dirty="0"/>
              <a:t>examined and updated the scientific literature on the association between screen time (</a:t>
            </a:r>
            <a:r>
              <a:rPr lang="en-AU" dirty="0" err="1"/>
              <a:t>eg</a:t>
            </a:r>
            <a:r>
              <a:rPr lang="en-AU" dirty="0"/>
              <a:t>, television, computers, video games, and mobile devices) and </a:t>
            </a:r>
            <a:r>
              <a:rPr lang="en-AU" b="1" dirty="0"/>
              <a:t>sleep </a:t>
            </a:r>
            <a:r>
              <a:rPr lang="en-AU" dirty="0"/>
              <a:t>outcomes among school-aged children and </a:t>
            </a:r>
            <a:r>
              <a:rPr lang="en-AU" b="1" dirty="0"/>
              <a:t>adolescents</a:t>
            </a:r>
            <a:r>
              <a:rPr lang="en-AU" dirty="0"/>
              <a:t>. We </a:t>
            </a:r>
            <a:r>
              <a:rPr lang="en-AU" b="1" dirty="0"/>
              <a:t>reviewed </a:t>
            </a:r>
            <a:r>
              <a:rPr lang="en-AU" dirty="0"/>
              <a:t>67 studies published …</a:t>
            </a:r>
          </a:p>
          <a:p>
            <a:r>
              <a:rPr lang="en-AU" dirty="0"/>
              <a:t>  </a:t>
            </a:r>
            <a:r>
              <a:rPr lang="en-AU" dirty="0">
                <a:hlinkClick r:id="rId4"/>
              </a:rPr>
              <a:t>Cited by 261</a:t>
            </a:r>
            <a:r>
              <a:rPr lang="en-AU" dirty="0"/>
              <a:t> </a:t>
            </a:r>
            <a:r>
              <a:rPr lang="en-AU" dirty="0">
                <a:hlinkClick r:id="rId5"/>
              </a:rPr>
              <a:t>Related articles</a:t>
            </a:r>
            <a:r>
              <a:rPr lang="en-AU" dirty="0"/>
              <a:t> </a:t>
            </a:r>
            <a:r>
              <a:rPr lang="en-AU" dirty="0">
                <a:hlinkClick r:id="rId6"/>
              </a:rPr>
              <a:t>All 11 versions</a:t>
            </a:r>
            <a:r>
              <a:rPr lang="en-AU" dirty="0"/>
              <a:t> </a:t>
            </a:r>
          </a:p>
          <a:p>
            <a:endParaRPr lang="en-AU" sz="2400" dirty="0"/>
          </a:p>
        </p:txBody>
      </p:sp>
    </p:spTree>
    <p:extLst>
      <p:ext uri="{BB962C8B-B14F-4D97-AF65-F5344CB8AC3E}">
        <p14:creationId xmlns:p14="http://schemas.microsoft.com/office/powerpoint/2010/main" val="3850903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2980" y="1131570"/>
            <a:ext cx="10641330" cy="4154984"/>
          </a:xfrm>
          <a:prstGeom prst="rect">
            <a:avLst/>
          </a:prstGeom>
          <a:noFill/>
          <a:ln>
            <a:solidFill>
              <a:schemeClr val="accent1"/>
            </a:solidFill>
          </a:ln>
        </p:spPr>
        <p:txBody>
          <a:bodyPr wrap="square" rtlCol="0">
            <a:spAutoFit/>
          </a:bodyPr>
          <a:lstStyle/>
          <a:p>
            <a:r>
              <a:rPr lang="en-AU" sz="2400" dirty="0"/>
              <a:t>Step 3: What is current state of play</a:t>
            </a:r>
          </a:p>
          <a:p>
            <a:endParaRPr lang="en-AU" sz="2400" dirty="0"/>
          </a:p>
          <a:p>
            <a:r>
              <a:rPr lang="en-AU" dirty="0"/>
              <a:t>   </a:t>
            </a:r>
            <a:r>
              <a:rPr lang="en-AU" b="1" dirty="0"/>
              <a:t>[HTML]</a:t>
            </a:r>
            <a:r>
              <a:rPr lang="en-AU" dirty="0"/>
              <a:t> </a:t>
            </a:r>
            <a:r>
              <a:rPr lang="en-AU" dirty="0">
                <a:hlinkClick r:id="rId2"/>
              </a:rPr>
              <a:t>Screen time and </a:t>
            </a:r>
            <a:r>
              <a:rPr lang="en-AU" b="1" dirty="0">
                <a:hlinkClick r:id="rId2"/>
              </a:rPr>
              <a:t>sleep </a:t>
            </a:r>
            <a:r>
              <a:rPr lang="en-AU" dirty="0">
                <a:hlinkClick r:id="rId2"/>
              </a:rPr>
              <a:t>among school-aged children and </a:t>
            </a:r>
            <a:r>
              <a:rPr lang="en-AU" b="1" dirty="0">
                <a:hlinkClick r:id="rId2"/>
              </a:rPr>
              <a:t>adolescents</a:t>
            </a:r>
            <a:r>
              <a:rPr lang="en-AU" dirty="0">
                <a:hlinkClick r:id="rId2"/>
              </a:rPr>
              <a:t>: a </a:t>
            </a:r>
            <a:r>
              <a:rPr lang="en-AU" b="1" dirty="0">
                <a:hlinkClick r:id="rId2"/>
              </a:rPr>
              <a:t>systematic </a:t>
            </a:r>
            <a:r>
              <a:rPr lang="en-AU" dirty="0">
                <a:hlinkClick r:id="rId2"/>
              </a:rPr>
              <a:t>literature </a:t>
            </a:r>
            <a:r>
              <a:rPr lang="en-AU" b="1" dirty="0">
                <a:hlinkClick r:id="rId2"/>
              </a:rPr>
              <a:t>review</a:t>
            </a:r>
            <a:endParaRPr lang="en-AU" dirty="0"/>
          </a:p>
          <a:p>
            <a:r>
              <a:rPr lang="en-AU" u="sng" dirty="0">
                <a:hlinkClick r:id="rId3"/>
              </a:rPr>
              <a:t>L Hale</a:t>
            </a:r>
            <a:r>
              <a:rPr lang="en-AU" dirty="0"/>
              <a:t>, S Guan - </a:t>
            </a:r>
            <a:r>
              <a:rPr lang="en-AU" b="1" dirty="0"/>
              <a:t>Sleep </a:t>
            </a:r>
            <a:r>
              <a:rPr lang="en-AU" dirty="0"/>
              <a:t>medicine </a:t>
            </a:r>
            <a:r>
              <a:rPr lang="en-AU" b="1" dirty="0"/>
              <a:t>reviews</a:t>
            </a:r>
            <a:r>
              <a:rPr lang="en-AU" dirty="0"/>
              <a:t>, 2015 - Elsevier</a:t>
            </a:r>
          </a:p>
          <a:p>
            <a:r>
              <a:rPr lang="en-AU" dirty="0"/>
              <a:t>We </a:t>
            </a:r>
            <a:r>
              <a:rPr lang="en-AU" b="1" dirty="0"/>
              <a:t>systematically </a:t>
            </a:r>
            <a:r>
              <a:rPr lang="en-AU" dirty="0"/>
              <a:t>examined and updated the scientific literature on the association between screen time (</a:t>
            </a:r>
            <a:r>
              <a:rPr lang="en-AU" dirty="0" err="1"/>
              <a:t>eg</a:t>
            </a:r>
            <a:r>
              <a:rPr lang="en-AU" dirty="0"/>
              <a:t>, television, computers, video games, and mobile devices) and </a:t>
            </a:r>
            <a:r>
              <a:rPr lang="en-AU" b="1" dirty="0"/>
              <a:t>sleep </a:t>
            </a:r>
            <a:r>
              <a:rPr lang="en-AU" dirty="0"/>
              <a:t>outcomes among school-aged children and </a:t>
            </a:r>
            <a:r>
              <a:rPr lang="en-AU" b="1" dirty="0"/>
              <a:t>adolescents</a:t>
            </a:r>
            <a:r>
              <a:rPr lang="en-AU" dirty="0"/>
              <a:t>. We </a:t>
            </a:r>
            <a:r>
              <a:rPr lang="en-AU" b="1" dirty="0"/>
              <a:t>reviewed </a:t>
            </a:r>
            <a:r>
              <a:rPr lang="en-AU" dirty="0"/>
              <a:t>67 studies published …</a:t>
            </a:r>
          </a:p>
          <a:p>
            <a:r>
              <a:rPr lang="en-AU" dirty="0"/>
              <a:t> </a:t>
            </a:r>
            <a:r>
              <a:rPr lang="en-AU" dirty="0">
                <a:solidFill>
                  <a:srgbClr val="B9B9B9"/>
                </a:solidFill>
              </a:rPr>
              <a:t> </a:t>
            </a:r>
            <a:r>
              <a:rPr lang="en-AU" dirty="0">
                <a:solidFill>
                  <a:srgbClr val="FFC000"/>
                </a:solidFill>
                <a:hlinkClick r:id="rId4"/>
              </a:rPr>
              <a:t>Cited by 261</a:t>
            </a:r>
            <a:r>
              <a:rPr lang="en-AU" dirty="0"/>
              <a:t> </a:t>
            </a:r>
            <a:r>
              <a:rPr lang="en-AU" dirty="0">
                <a:hlinkClick r:id="rId5"/>
              </a:rPr>
              <a:t>Related articles</a:t>
            </a:r>
            <a:r>
              <a:rPr lang="en-AU" dirty="0"/>
              <a:t> </a:t>
            </a:r>
            <a:r>
              <a:rPr lang="en-AU" dirty="0">
                <a:hlinkClick r:id="rId6"/>
              </a:rPr>
              <a:t>All 11 versions</a:t>
            </a:r>
            <a:r>
              <a:rPr lang="en-AU" dirty="0"/>
              <a:t> </a:t>
            </a:r>
          </a:p>
          <a:p>
            <a:endParaRPr lang="en-AU" sz="2400" dirty="0"/>
          </a:p>
          <a:p>
            <a:r>
              <a:rPr lang="en-AU" sz="2400" dirty="0"/>
              <a:t>Explore Citations</a:t>
            </a:r>
          </a:p>
          <a:p>
            <a:endParaRPr lang="en-AU" sz="2400" dirty="0"/>
          </a:p>
        </p:txBody>
      </p:sp>
    </p:spTree>
    <p:extLst>
      <p:ext uri="{BB962C8B-B14F-4D97-AF65-F5344CB8AC3E}">
        <p14:creationId xmlns:p14="http://schemas.microsoft.com/office/powerpoint/2010/main" val="3548881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2980" y="1131570"/>
            <a:ext cx="10641330" cy="1569660"/>
          </a:xfrm>
          <a:prstGeom prst="rect">
            <a:avLst/>
          </a:prstGeom>
          <a:noFill/>
          <a:ln>
            <a:solidFill>
              <a:schemeClr val="accent1"/>
            </a:solidFill>
          </a:ln>
        </p:spPr>
        <p:txBody>
          <a:bodyPr wrap="square" rtlCol="0">
            <a:spAutoFit/>
          </a:bodyPr>
          <a:lstStyle/>
          <a:p>
            <a:r>
              <a:rPr lang="en-AU" sz="2400" dirty="0"/>
              <a:t>Step 4: Explore Citations</a:t>
            </a:r>
          </a:p>
          <a:p>
            <a:r>
              <a:rPr lang="en-AU" sz="2400" dirty="0"/>
              <a:t>What am I looking for:</a:t>
            </a:r>
          </a:p>
          <a:p>
            <a:pPr marL="457200" indent="-457200">
              <a:buAutoNum type="arabicPeriod"/>
            </a:pPr>
            <a:r>
              <a:rPr lang="en-AU" sz="2400" dirty="0"/>
              <a:t>A number of different concepts</a:t>
            </a:r>
          </a:p>
          <a:p>
            <a:pPr marL="457200" indent="-457200">
              <a:buAutoNum type="arabicPeriod"/>
            </a:pPr>
            <a:r>
              <a:rPr lang="en-AU" sz="2400" dirty="0"/>
              <a:t>How each is operationalised.</a:t>
            </a:r>
          </a:p>
        </p:txBody>
      </p:sp>
      <p:sp>
        <p:nvSpPr>
          <p:cNvPr id="3" name="Rectangle 2"/>
          <p:cNvSpPr/>
          <p:nvPr/>
        </p:nvSpPr>
        <p:spPr>
          <a:xfrm>
            <a:off x="316230" y="2996357"/>
            <a:ext cx="11875770" cy="3693319"/>
          </a:xfrm>
          <a:prstGeom prst="rect">
            <a:avLst/>
          </a:prstGeom>
        </p:spPr>
        <p:txBody>
          <a:bodyPr wrap="square">
            <a:spAutoFit/>
          </a:bodyPr>
          <a:lstStyle/>
          <a:p>
            <a:r>
              <a:rPr lang="en-AU" dirty="0">
                <a:solidFill>
                  <a:srgbClr val="222222"/>
                </a:solidFill>
                <a:latin typeface="Arial" panose="020B0604020202020204" pitchFamily="34" charset="0"/>
              </a:rPr>
              <a:t> </a:t>
            </a:r>
            <a:r>
              <a:rPr lang="en-AU" dirty="0">
                <a:solidFill>
                  <a:srgbClr val="660099"/>
                </a:solidFill>
                <a:latin typeface="Arial" panose="020B0604020202020204" pitchFamily="34" charset="0"/>
                <a:hlinkClick r:id="rId2"/>
              </a:rPr>
              <a:t>Insufficient sleep duration is associated with dietary habits, screen time, and obesity in children</a:t>
            </a:r>
            <a:endParaRPr lang="en-AU" dirty="0">
              <a:solidFill>
                <a:srgbClr val="222222"/>
              </a:solidFill>
              <a:latin typeface="Arial" panose="020B0604020202020204" pitchFamily="34" charset="0"/>
            </a:endParaRPr>
          </a:p>
          <a:p>
            <a:r>
              <a:rPr lang="en-AU" dirty="0">
                <a:solidFill>
                  <a:srgbClr val="006621"/>
                </a:solidFill>
                <a:latin typeface="Arial" panose="020B0604020202020204" pitchFamily="34" charset="0"/>
              </a:rPr>
              <a:t>KD </a:t>
            </a:r>
            <a:r>
              <a:rPr lang="en-AU" dirty="0" err="1">
                <a:solidFill>
                  <a:srgbClr val="006621"/>
                </a:solidFill>
                <a:latin typeface="Arial" panose="020B0604020202020204" pitchFamily="34" charset="0"/>
              </a:rPr>
              <a:t>Tambalis</a:t>
            </a:r>
            <a:r>
              <a:rPr lang="en-AU" dirty="0">
                <a:solidFill>
                  <a:srgbClr val="006621"/>
                </a:solidFill>
                <a:latin typeface="Arial" panose="020B0604020202020204" pitchFamily="34" charset="0"/>
              </a:rPr>
              <a:t>, </a:t>
            </a:r>
            <a:r>
              <a:rPr lang="en-AU" u="sng" dirty="0">
                <a:solidFill>
                  <a:srgbClr val="006621"/>
                </a:solidFill>
                <a:latin typeface="Arial" panose="020B0604020202020204" pitchFamily="34" charset="0"/>
                <a:hlinkClick r:id="rId3"/>
              </a:rPr>
              <a:t>DB </a:t>
            </a:r>
            <a:r>
              <a:rPr lang="en-AU" u="sng" dirty="0" err="1">
                <a:solidFill>
                  <a:srgbClr val="006621"/>
                </a:solidFill>
                <a:latin typeface="Arial" panose="020B0604020202020204" pitchFamily="34" charset="0"/>
                <a:hlinkClick r:id="rId3"/>
              </a:rPr>
              <a:t>Panagiotakos</a:t>
            </a:r>
            <a:r>
              <a:rPr lang="en-AU" dirty="0">
                <a:solidFill>
                  <a:srgbClr val="006621"/>
                </a:solidFill>
                <a:latin typeface="Arial" panose="020B0604020202020204" pitchFamily="34" charset="0"/>
              </a:rPr>
              <a:t>, G </a:t>
            </a:r>
            <a:r>
              <a:rPr lang="en-AU" dirty="0" err="1">
                <a:solidFill>
                  <a:srgbClr val="006621"/>
                </a:solidFill>
                <a:latin typeface="Arial" panose="020B0604020202020204" pitchFamily="34" charset="0"/>
              </a:rPr>
              <a:t>Psarra</a:t>
            </a:r>
            <a:r>
              <a:rPr lang="en-AU" dirty="0">
                <a:solidFill>
                  <a:srgbClr val="006621"/>
                </a:solidFill>
                <a:latin typeface="Arial" panose="020B0604020202020204" pitchFamily="34" charset="0"/>
              </a:rPr>
              <a:t>… - Journal of Clinical …, 2018 - jcsm.aasm.org</a:t>
            </a:r>
          </a:p>
          <a:p>
            <a:r>
              <a:rPr lang="en-AU" dirty="0">
                <a:solidFill>
                  <a:srgbClr val="777777"/>
                </a:solidFill>
                <a:latin typeface="Arial" panose="020B0604020202020204" pitchFamily="34" charset="0"/>
              </a:rPr>
              <a:t>40 days ago - </a:t>
            </a:r>
            <a:r>
              <a:rPr lang="en-AU" dirty="0">
                <a:solidFill>
                  <a:srgbClr val="222222"/>
                </a:solidFill>
                <a:latin typeface="Arial" panose="020B0604020202020204" pitchFamily="34" charset="0"/>
              </a:rPr>
              <a:t>Study Objectives: To examine sleep duration and the association between </a:t>
            </a:r>
            <a:br>
              <a:rPr lang="en-AU" dirty="0">
                <a:solidFill>
                  <a:srgbClr val="222222"/>
                </a:solidFill>
                <a:latin typeface="Arial" panose="020B0604020202020204" pitchFamily="34" charset="0"/>
              </a:rPr>
            </a:br>
            <a:r>
              <a:rPr lang="en-AU" dirty="0">
                <a:solidFill>
                  <a:srgbClr val="222222"/>
                </a:solidFill>
                <a:latin typeface="Arial" panose="020B0604020202020204" pitchFamily="34" charset="0"/>
              </a:rPr>
              <a:t>insufficient sleep duration and life-style factors in a representative sample of Greek children </a:t>
            </a:r>
            <a:br>
              <a:rPr lang="en-AU" dirty="0">
                <a:solidFill>
                  <a:srgbClr val="222222"/>
                </a:solidFill>
                <a:latin typeface="Arial" panose="020B0604020202020204" pitchFamily="34" charset="0"/>
              </a:rPr>
            </a:br>
            <a:r>
              <a:rPr lang="en-AU" dirty="0">
                <a:solidFill>
                  <a:srgbClr val="222222"/>
                </a:solidFill>
                <a:latin typeface="Arial" panose="020B0604020202020204" pitchFamily="34" charset="0"/>
              </a:rPr>
              <a:t>and adolescents. Methods: Population data derived from a school-based health survey …</a:t>
            </a:r>
          </a:p>
          <a:p>
            <a:r>
              <a:rPr lang="en-AU" dirty="0">
                <a:solidFill>
                  <a:srgbClr val="777777"/>
                </a:solidFill>
                <a:latin typeface="Arial" panose="020B0604020202020204" pitchFamily="34" charset="0"/>
              </a:rPr>
              <a:t>  </a:t>
            </a:r>
            <a:r>
              <a:rPr lang="en-AU" dirty="0">
                <a:solidFill>
                  <a:srgbClr val="660099"/>
                </a:solidFill>
                <a:latin typeface="Arial" panose="020B0604020202020204" pitchFamily="34" charset="0"/>
                <a:hlinkClick r:id="rId4"/>
              </a:rPr>
              <a:t>All 4 versions</a:t>
            </a:r>
            <a:r>
              <a:rPr lang="en-AU" dirty="0">
                <a:solidFill>
                  <a:srgbClr val="777777"/>
                </a:solidFill>
                <a:latin typeface="Arial" panose="020B0604020202020204" pitchFamily="34" charset="0"/>
              </a:rPr>
              <a:t> </a:t>
            </a:r>
          </a:p>
          <a:p>
            <a:r>
              <a:rPr lang="en-AU" dirty="0">
                <a:solidFill>
                  <a:srgbClr val="660099"/>
                </a:solidFill>
                <a:latin typeface="Arial" panose="020B0604020202020204" pitchFamily="34" charset="0"/>
                <a:hlinkClick r:id="rId5"/>
              </a:rPr>
              <a:t>Sleep duration and sleeping difficulties among adolescents: exploring associations with school stress, self‐perception and technology use</a:t>
            </a:r>
            <a:endParaRPr lang="en-AU" dirty="0">
              <a:solidFill>
                <a:srgbClr val="222222"/>
              </a:solidFill>
              <a:latin typeface="Arial" panose="020B0604020202020204" pitchFamily="34" charset="0"/>
            </a:endParaRPr>
          </a:p>
          <a:p>
            <a:r>
              <a:rPr lang="en-AU" dirty="0">
                <a:solidFill>
                  <a:srgbClr val="006621"/>
                </a:solidFill>
                <a:latin typeface="Arial" panose="020B0604020202020204" pitchFamily="34" charset="0"/>
              </a:rPr>
              <a:t>M </a:t>
            </a:r>
            <a:r>
              <a:rPr lang="en-AU" dirty="0" err="1">
                <a:solidFill>
                  <a:srgbClr val="006621"/>
                </a:solidFill>
                <a:latin typeface="Arial" panose="020B0604020202020204" pitchFamily="34" charset="0"/>
              </a:rPr>
              <a:t>Jakobsson</a:t>
            </a:r>
            <a:r>
              <a:rPr lang="en-AU" dirty="0">
                <a:solidFill>
                  <a:srgbClr val="006621"/>
                </a:solidFill>
                <a:latin typeface="Arial" panose="020B0604020202020204" pitchFamily="34" charset="0"/>
              </a:rPr>
              <a:t>, K </a:t>
            </a:r>
            <a:r>
              <a:rPr lang="en-AU" dirty="0" err="1">
                <a:solidFill>
                  <a:srgbClr val="006621"/>
                </a:solidFill>
                <a:latin typeface="Arial" panose="020B0604020202020204" pitchFamily="34" charset="0"/>
              </a:rPr>
              <a:t>Josefsson</a:t>
            </a:r>
            <a:r>
              <a:rPr lang="en-AU" dirty="0">
                <a:solidFill>
                  <a:srgbClr val="006621"/>
                </a:solidFill>
                <a:latin typeface="Arial" panose="020B0604020202020204" pitchFamily="34" charset="0"/>
              </a:rPr>
              <a:t>, G </a:t>
            </a:r>
            <a:r>
              <a:rPr lang="en-AU" dirty="0" err="1">
                <a:solidFill>
                  <a:srgbClr val="006621"/>
                </a:solidFill>
                <a:latin typeface="Arial" panose="020B0604020202020204" pitchFamily="34" charset="0"/>
              </a:rPr>
              <a:t>Jutengren</a:t>
            </a:r>
            <a:r>
              <a:rPr lang="en-AU" dirty="0">
                <a:solidFill>
                  <a:srgbClr val="006621"/>
                </a:solidFill>
                <a:latin typeface="Arial" panose="020B0604020202020204" pitchFamily="34" charset="0"/>
              </a:rPr>
              <a:t>… - … journal of caring …, 2018 - Wiley Online Library</a:t>
            </a:r>
          </a:p>
          <a:p>
            <a:r>
              <a:rPr lang="en-AU" dirty="0">
                <a:solidFill>
                  <a:srgbClr val="777777"/>
                </a:solidFill>
                <a:latin typeface="Arial" panose="020B0604020202020204" pitchFamily="34" charset="0"/>
              </a:rPr>
              <a:t>40 days ago - </a:t>
            </a:r>
            <a:r>
              <a:rPr lang="en-AU" dirty="0">
                <a:solidFill>
                  <a:srgbClr val="222222"/>
                </a:solidFill>
                <a:latin typeface="Arial" panose="020B0604020202020204" pitchFamily="34" charset="0"/>
              </a:rPr>
              <a:t>Sleeping problems are increasing among adolescents worldwide. This study </a:t>
            </a:r>
            <a:br>
              <a:rPr lang="en-AU" dirty="0">
                <a:solidFill>
                  <a:srgbClr val="222222"/>
                </a:solidFill>
                <a:latin typeface="Arial" panose="020B0604020202020204" pitchFamily="34" charset="0"/>
              </a:rPr>
            </a:br>
            <a:r>
              <a:rPr lang="en-AU" dirty="0">
                <a:solidFill>
                  <a:srgbClr val="222222"/>
                </a:solidFill>
                <a:latin typeface="Arial" panose="020B0604020202020204" pitchFamily="34" charset="0"/>
              </a:rPr>
              <a:t>aimed to describe the prevalence of self‐reported sleep duration and sleeping difficulties, as </a:t>
            </a:r>
            <a:br>
              <a:rPr lang="en-AU" dirty="0">
                <a:solidFill>
                  <a:srgbClr val="222222"/>
                </a:solidFill>
                <a:latin typeface="Arial" panose="020B0604020202020204" pitchFamily="34" charset="0"/>
              </a:rPr>
            </a:br>
            <a:r>
              <a:rPr lang="en-AU" dirty="0">
                <a:solidFill>
                  <a:srgbClr val="222222"/>
                </a:solidFill>
                <a:latin typeface="Arial" panose="020B0604020202020204" pitchFamily="34" charset="0"/>
              </a:rPr>
              <a:t>well as to explore their associations with school stress, self‐perception, that is how …</a:t>
            </a:r>
          </a:p>
          <a:p>
            <a:r>
              <a:rPr lang="en-AU" dirty="0">
                <a:solidFill>
                  <a:srgbClr val="777777"/>
                </a:solidFill>
                <a:latin typeface="Arial" panose="020B0604020202020204" pitchFamily="34" charset="0"/>
              </a:rPr>
              <a:t>  </a:t>
            </a:r>
            <a:r>
              <a:rPr lang="en-AU" dirty="0">
                <a:solidFill>
                  <a:srgbClr val="660099"/>
                </a:solidFill>
                <a:latin typeface="Arial" panose="020B0604020202020204" pitchFamily="34" charset="0"/>
                <a:hlinkClick r:id="rId6"/>
              </a:rPr>
              <a:t>All 5 versions</a:t>
            </a:r>
            <a:endParaRPr lang="en-AU" b="0" i="0" dirty="0">
              <a:solidFill>
                <a:srgbClr val="777777"/>
              </a:solidFill>
              <a:effectLst/>
              <a:latin typeface="Arial" panose="020B0604020202020204" pitchFamily="34" charset="0"/>
            </a:endParaRPr>
          </a:p>
        </p:txBody>
      </p:sp>
    </p:spTree>
    <p:extLst>
      <p:ext uri="{BB962C8B-B14F-4D97-AF65-F5344CB8AC3E}">
        <p14:creationId xmlns:p14="http://schemas.microsoft.com/office/powerpoint/2010/main" val="3955440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22476443"/>
              </p:ext>
            </p:extLst>
          </p:nvPr>
        </p:nvGraphicFramePr>
        <p:xfrm>
          <a:off x="2111512" y="1109279"/>
          <a:ext cx="8128000" cy="411480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3188976443"/>
                    </a:ext>
                  </a:extLst>
                </a:gridCol>
                <a:gridCol w="1625600">
                  <a:extLst>
                    <a:ext uri="{9D8B030D-6E8A-4147-A177-3AD203B41FA5}">
                      <a16:colId xmlns:a16="http://schemas.microsoft.com/office/drawing/2014/main" val="1397943649"/>
                    </a:ext>
                  </a:extLst>
                </a:gridCol>
                <a:gridCol w="1625600">
                  <a:extLst>
                    <a:ext uri="{9D8B030D-6E8A-4147-A177-3AD203B41FA5}">
                      <a16:colId xmlns:a16="http://schemas.microsoft.com/office/drawing/2014/main" val="622084149"/>
                    </a:ext>
                  </a:extLst>
                </a:gridCol>
                <a:gridCol w="1625600">
                  <a:extLst>
                    <a:ext uri="{9D8B030D-6E8A-4147-A177-3AD203B41FA5}">
                      <a16:colId xmlns:a16="http://schemas.microsoft.com/office/drawing/2014/main" val="1939826747"/>
                    </a:ext>
                  </a:extLst>
                </a:gridCol>
                <a:gridCol w="1625600">
                  <a:extLst>
                    <a:ext uri="{9D8B030D-6E8A-4147-A177-3AD203B41FA5}">
                      <a16:colId xmlns:a16="http://schemas.microsoft.com/office/drawing/2014/main" val="604392693"/>
                    </a:ext>
                  </a:extLst>
                </a:gridCol>
              </a:tblGrid>
              <a:tr h="370840">
                <a:tc>
                  <a:txBody>
                    <a:bodyPr/>
                    <a:lstStyle/>
                    <a:p>
                      <a:r>
                        <a:rPr lang="en-AU" dirty="0"/>
                        <a:t>Sleep</a:t>
                      </a:r>
                    </a:p>
                  </a:txBody>
                  <a:tcPr/>
                </a:tc>
                <a:tc>
                  <a:txBody>
                    <a:bodyPr/>
                    <a:lstStyle/>
                    <a:p>
                      <a:r>
                        <a:rPr lang="en-AU" dirty="0"/>
                        <a:t>Stress</a:t>
                      </a:r>
                    </a:p>
                  </a:txBody>
                  <a:tcPr/>
                </a:tc>
                <a:tc>
                  <a:txBody>
                    <a:bodyPr/>
                    <a:lstStyle/>
                    <a:p>
                      <a:r>
                        <a:rPr lang="en-AU" dirty="0"/>
                        <a:t>Self-evaluation</a:t>
                      </a:r>
                    </a:p>
                  </a:txBody>
                  <a:tcPr/>
                </a:tc>
                <a:tc>
                  <a:txBody>
                    <a:bodyPr/>
                    <a:lstStyle/>
                    <a:p>
                      <a:r>
                        <a:rPr lang="en-AU" dirty="0"/>
                        <a:t>Screen-time</a:t>
                      </a:r>
                    </a:p>
                  </a:txBody>
                  <a:tcPr/>
                </a:tc>
                <a:tc>
                  <a:txBody>
                    <a:bodyPr/>
                    <a:lstStyle/>
                    <a:p>
                      <a:r>
                        <a:rPr lang="en-AU" dirty="0"/>
                        <a:t>Junk Food</a:t>
                      </a:r>
                    </a:p>
                  </a:txBody>
                  <a:tcPr/>
                </a:tc>
                <a:extLst>
                  <a:ext uri="{0D108BD9-81ED-4DB2-BD59-A6C34878D82A}">
                    <a16:rowId xmlns:a16="http://schemas.microsoft.com/office/drawing/2014/main" val="4073766399"/>
                  </a:ext>
                </a:extLst>
              </a:tr>
              <a:tr h="370840">
                <a:tc>
                  <a:txBody>
                    <a:bodyPr/>
                    <a:lstStyle/>
                    <a:p>
                      <a:r>
                        <a:rPr lang="en-AU" dirty="0"/>
                        <a:t>Bedtime</a:t>
                      </a:r>
                    </a:p>
                  </a:txBody>
                  <a:tcPr/>
                </a:tc>
                <a:tc>
                  <a:txBody>
                    <a:bodyPr/>
                    <a:lstStyle/>
                    <a:p>
                      <a:r>
                        <a:rPr lang="en-AU" dirty="0"/>
                        <a:t>Stress at School</a:t>
                      </a:r>
                    </a:p>
                  </a:txBody>
                  <a:tcPr/>
                </a:tc>
                <a:tc>
                  <a:txBody>
                    <a:bodyPr/>
                    <a:lstStyle/>
                    <a:p>
                      <a:r>
                        <a:rPr lang="en-AU" dirty="0"/>
                        <a:t>Self</a:t>
                      </a:r>
                    </a:p>
                  </a:txBody>
                  <a:tcPr/>
                </a:tc>
                <a:tc>
                  <a:txBody>
                    <a:bodyPr/>
                    <a:lstStyle/>
                    <a:p>
                      <a:r>
                        <a:rPr lang="en-AU" dirty="0"/>
                        <a:t>Day leisure use</a:t>
                      </a:r>
                    </a:p>
                  </a:txBody>
                  <a:tcPr/>
                </a:tc>
                <a:tc>
                  <a:txBody>
                    <a:bodyPr/>
                    <a:lstStyle/>
                    <a:p>
                      <a:r>
                        <a:rPr lang="en-AU" dirty="0"/>
                        <a:t>Big 5 junk food</a:t>
                      </a:r>
                    </a:p>
                  </a:txBody>
                  <a:tcPr/>
                </a:tc>
                <a:extLst>
                  <a:ext uri="{0D108BD9-81ED-4DB2-BD59-A6C34878D82A}">
                    <a16:rowId xmlns:a16="http://schemas.microsoft.com/office/drawing/2014/main" val="2957216916"/>
                  </a:ext>
                </a:extLst>
              </a:tr>
              <a:tr h="370840">
                <a:tc>
                  <a:txBody>
                    <a:bodyPr/>
                    <a:lstStyle/>
                    <a:p>
                      <a:r>
                        <a:rPr lang="en-AU" dirty="0">
                          <a:solidFill>
                            <a:srgbClr val="0070C0"/>
                          </a:solidFill>
                        </a:rPr>
                        <a:t>Hours of sleep</a:t>
                      </a:r>
                    </a:p>
                  </a:txBody>
                  <a:tcPr>
                    <a:solidFill>
                      <a:srgbClr val="92D050"/>
                    </a:solidFill>
                  </a:tcPr>
                </a:tc>
                <a:tc>
                  <a:txBody>
                    <a:bodyPr/>
                    <a:lstStyle/>
                    <a:p>
                      <a:endParaRPr lang="en-AU"/>
                    </a:p>
                  </a:txBody>
                  <a:tcPr/>
                </a:tc>
                <a:tc>
                  <a:txBody>
                    <a:bodyPr/>
                    <a:lstStyle/>
                    <a:p>
                      <a:r>
                        <a:rPr lang="en-AU" dirty="0"/>
                        <a:t>Clothes</a:t>
                      </a:r>
                    </a:p>
                  </a:txBody>
                  <a:tcPr/>
                </a:tc>
                <a:tc>
                  <a:txBody>
                    <a:bodyPr/>
                    <a:lstStyle/>
                    <a:p>
                      <a:r>
                        <a:rPr lang="en-AU" dirty="0"/>
                        <a:t>Use 1-hour before bed</a:t>
                      </a:r>
                    </a:p>
                  </a:txBody>
                  <a:tcPr/>
                </a:tc>
                <a:tc>
                  <a:txBody>
                    <a:bodyPr/>
                    <a:lstStyle/>
                    <a:p>
                      <a:r>
                        <a:rPr lang="en-AU" dirty="0"/>
                        <a:t>Soft-drink</a:t>
                      </a:r>
                    </a:p>
                  </a:txBody>
                  <a:tcPr/>
                </a:tc>
                <a:extLst>
                  <a:ext uri="{0D108BD9-81ED-4DB2-BD59-A6C34878D82A}">
                    <a16:rowId xmlns:a16="http://schemas.microsoft.com/office/drawing/2014/main" val="2057011615"/>
                  </a:ext>
                </a:extLst>
              </a:tr>
              <a:tr h="370840">
                <a:tc>
                  <a:txBody>
                    <a:bodyPr/>
                    <a:lstStyle/>
                    <a:p>
                      <a:r>
                        <a:rPr lang="en-AU" dirty="0"/>
                        <a:t>Falling</a:t>
                      </a:r>
                      <a:r>
                        <a:rPr lang="en-AU" baseline="0" dirty="0"/>
                        <a:t> asleep</a:t>
                      </a:r>
                      <a:endParaRPr lang="en-AU" dirty="0"/>
                    </a:p>
                  </a:txBody>
                  <a:tcPr/>
                </a:tc>
                <a:tc>
                  <a:txBody>
                    <a:bodyPr/>
                    <a:lstStyle/>
                    <a:p>
                      <a:endParaRPr lang="en-AU"/>
                    </a:p>
                  </a:txBody>
                  <a:tcPr/>
                </a:tc>
                <a:tc>
                  <a:txBody>
                    <a:bodyPr/>
                    <a:lstStyle/>
                    <a:p>
                      <a:r>
                        <a:rPr lang="en-AU" dirty="0"/>
                        <a:t>Appearance</a:t>
                      </a:r>
                    </a:p>
                    <a:p>
                      <a:endParaRPr lang="en-AU" dirty="0"/>
                    </a:p>
                  </a:txBody>
                  <a:tcPr/>
                </a:tc>
                <a:tc>
                  <a:txBody>
                    <a:bodyPr/>
                    <a:lstStyle/>
                    <a:p>
                      <a:r>
                        <a:rPr lang="en-AU" dirty="0"/>
                        <a:t>Use in bed</a:t>
                      </a:r>
                    </a:p>
                  </a:txBody>
                  <a:tcPr/>
                </a:tc>
                <a:tc>
                  <a:txBody>
                    <a:bodyPr/>
                    <a:lstStyle/>
                    <a:p>
                      <a:r>
                        <a:rPr lang="en-AU" dirty="0"/>
                        <a:t>Lollies</a:t>
                      </a:r>
                    </a:p>
                  </a:txBody>
                  <a:tcPr/>
                </a:tc>
                <a:extLst>
                  <a:ext uri="{0D108BD9-81ED-4DB2-BD59-A6C34878D82A}">
                    <a16:rowId xmlns:a16="http://schemas.microsoft.com/office/drawing/2014/main" val="3751303187"/>
                  </a:ext>
                </a:extLst>
              </a:tr>
              <a:tr h="370840">
                <a:tc>
                  <a:txBody>
                    <a:bodyPr/>
                    <a:lstStyle/>
                    <a:p>
                      <a:r>
                        <a:rPr lang="en-AU" dirty="0"/>
                        <a:t>Waking up</a:t>
                      </a:r>
                    </a:p>
                  </a:txBody>
                  <a:tcPr/>
                </a:tc>
                <a:tc>
                  <a:txBody>
                    <a:bodyPr/>
                    <a:lstStyle/>
                    <a:p>
                      <a:endParaRPr lang="en-AU"/>
                    </a:p>
                  </a:txBody>
                  <a:tcPr/>
                </a:tc>
                <a:tc>
                  <a:txBody>
                    <a:bodyPr/>
                    <a:lstStyle/>
                    <a:p>
                      <a:r>
                        <a:rPr lang="en-AU" dirty="0"/>
                        <a:t>Jealous</a:t>
                      </a:r>
                    </a:p>
                  </a:txBody>
                  <a:tcPr/>
                </a:tc>
                <a:tc>
                  <a:txBody>
                    <a:bodyPr/>
                    <a:lstStyle/>
                    <a:p>
                      <a:r>
                        <a:rPr lang="en-AU" dirty="0"/>
                        <a:t>Responding</a:t>
                      </a:r>
                      <a:r>
                        <a:rPr lang="en-AU" baseline="0" dirty="0"/>
                        <a:t> during night</a:t>
                      </a:r>
                      <a:endParaRPr lang="en-AU" dirty="0"/>
                    </a:p>
                  </a:txBody>
                  <a:tcPr/>
                </a:tc>
                <a:tc>
                  <a:txBody>
                    <a:bodyPr/>
                    <a:lstStyle/>
                    <a:p>
                      <a:r>
                        <a:rPr lang="en-AU" dirty="0"/>
                        <a:t>Sweets, </a:t>
                      </a:r>
                      <a:r>
                        <a:rPr lang="en-AU" dirty="0" err="1"/>
                        <a:t>Icecream</a:t>
                      </a:r>
                      <a:r>
                        <a:rPr lang="en-AU" dirty="0"/>
                        <a:t>,</a:t>
                      </a:r>
                      <a:r>
                        <a:rPr lang="en-AU" baseline="0" dirty="0"/>
                        <a:t> chocolate</a:t>
                      </a:r>
                      <a:endParaRPr lang="en-AU" dirty="0"/>
                    </a:p>
                  </a:txBody>
                  <a:tcPr/>
                </a:tc>
                <a:extLst>
                  <a:ext uri="{0D108BD9-81ED-4DB2-BD59-A6C34878D82A}">
                    <a16:rowId xmlns:a16="http://schemas.microsoft.com/office/drawing/2014/main" val="1036429553"/>
                  </a:ext>
                </a:extLst>
              </a:tr>
              <a:tr h="370840">
                <a:tc>
                  <a:txBody>
                    <a:bodyPr/>
                    <a:lstStyle/>
                    <a:p>
                      <a:r>
                        <a:rPr lang="en-AU" dirty="0"/>
                        <a:t>Not Feeling Rested</a:t>
                      </a:r>
                    </a:p>
                  </a:txBody>
                  <a:tcPr/>
                </a:tc>
                <a:tc>
                  <a:txBody>
                    <a:bodyPr/>
                    <a:lstStyle/>
                    <a:p>
                      <a:endParaRPr lang="en-AU"/>
                    </a:p>
                  </a:txBody>
                  <a:tcPr/>
                </a:tc>
                <a:tc>
                  <a:txBody>
                    <a:bodyPr/>
                    <a:lstStyle/>
                    <a:p>
                      <a:r>
                        <a:rPr lang="en-AU" dirty="0"/>
                        <a:t>Change</a:t>
                      </a:r>
                    </a:p>
                  </a:txBody>
                  <a:tcPr/>
                </a:tc>
                <a:tc>
                  <a:txBody>
                    <a:bodyPr/>
                    <a:lstStyle/>
                    <a:p>
                      <a:endParaRPr lang="en-AU"/>
                    </a:p>
                  </a:txBody>
                  <a:tcPr/>
                </a:tc>
                <a:tc>
                  <a:txBody>
                    <a:bodyPr/>
                    <a:lstStyle/>
                    <a:p>
                      <a:endParaRPr lang="en-AU" dirty="0"/>
                    </a:p>
                  </a:txBody>
                  <a:tcPr/>
                </a:tc>
                <a:extLst>
                  <a:ext uri="{0D108BD9-81ED-4DB2-BD59-A6C34878D82A}">
                    <a16:rowId xmlns:a16="http://schemas.microsoft.com/office/drawing/2014/main" val="2823185328"/>
                  </a:ext>
                </a:extLst>
              </a:tr>
            </a:tbl>
          </a:graphicData>
        </a:graphic>
      </p:graphicFrame>
      <p:sp>
        <p:nvSpPr>
          <p:cNvPr id="3" name="TextBox 2"/>
          <p:cNvSpPr txBox="1"/>
          <p:nvPr/>
        </p:nvSpPr>
        <p:spPr>
          <a:xfrm>
            <a:off x="1340789" y="5288340"/>
            <a:ext cx="10641330" cy="1200329"/>
          </a:xfrm>
          <a:prstGeom prst="rect">
            <a:avLst/>
          </a:prstGeom>
          <a:noFill/>
          <a:ln>
            <a:solidFill>
              <a:schemeClr val="accent1"/>
            </a:solidFill>
          </a:ln>
        </p:spPr>
        <p:txBody>
          <a:bodyPr wrap="square" rtlCol="0">
            <a:spAutoFit/>
          </a:bodyPr>
          <a:lstStyle/>
          <a:p>
            <a:r>
              <a:rPr lang="en-AU" sz="2400" dirty="0"/>
              <a:t>What am I looking for:</a:t>
            </a:r>
          </a:p>
          <a:p>
            <a:pPr marL="457200" indent="-457200">
              <a:buAutoNum type="arabicPeriod"/>
            </a:pPr>
            <a:r>
              <a:rPr lang="en-AU" sz="2400" dirty="0"/>
              <a:t>A number of different concepts: Done</a:t>
            </a:r>
          </a:p>
          <a:p>
            <a:pPr marL="457200" indent="-457200">
              <a:buAutoNum type="arabicPeriod"/>
            </a:pPr>
            <a:r>
              <a:rPr lang="en-AU" sz="2400" dirty="0"/>
              <a:t>How each is operationalised: Done</a:t>
            </a:r>
          </a:p>
        </p:txBody>
      </p:sp>
    </p:spTree>
    <p:extLst>
      <p:ext uri="{BB962C8B-B14F-4D97-AF65-F5344CB8AC3E}">
        <p14:creationId xmlns:p14="http://schemas.microsoft.com/office/powerpoint/2010/main" val="5700398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767306" y="1551299"/>
            <a:ext cx="4346062" cy="707886"/>
          </a:xfrm>
          <a:prstGeom prst="rect">
            <a:avLst/>
          </a:prstGeom>
          <a:noFill/>
          <a:ln>
            <a:solidFill>
              <a:srgbClr val="00B0F0"/>
            </a:solidFill>
          </a:ln>
        </p:spPr>
        <p:txBody>
          <a:bodyPr wrap="none" rtlCol="0">
            <a:spAutoFit/>
          </a:bodyPr>
          <a:lstStyle/>
          <a:p>
            <a:pPr algn="ctr"/>
            <a:r>
              <a:rPr lang="en-AU" sz="2000" dirty="0" err="1"/>
              <a:t>Prac</a:t>
            </a:r>
            <a:r>
              <a:rPr lang="en-AU" sz="2000" dirty="0"/>
              <a:t> 1</a:t>
            </a:r>
          </a:p>
          <a:p>
            <a:pPr algn="ctr"/>
            <a:r>
              <a:rPr lang="en-AU" sz="2000" dirty="0"/>
              <a:t>Hours of sleep and school stress</a:t>
            </a:r>
          </a:p>
        </p:txBody>
      </p:sp>
      <p:sp>
        <p:nvSpPr>
          <p:cNvPr id="3" name="Rectangle 2"/>
          <p:cNvSpPr/>
          <p:nvPr/>
        </p:nvSpPr>
        <p:spPr>
          <a:xfrm>
            <a:off x="3267456" y="2706840"/>
            <a:ext cx="6096000" cy="595932"/>
          </a:xfrm>
          <a:prstGeom prst="rect">
            <a:avLst/>
          </a:prstGeom>
        </p:spPr>
        <p:txBody>
          <a:bodyPr>
            <a:spAutoFit/>
          </a:bodyPr>
          <a:lstStyle/>
          <a:p>
            <a:pPr>
              <a:lnSpc>
                <a:spcPct val="107000"/>
              </a:lnSpc>
              <a:spcAft>
                <a:spcPts val="800"/>
              </a:spcAft>
            </a:pPr>
            <a:r>
              <a:rPr lang="en-AU" sz="3200" dirty="0">
                <a:solidFill>
                  <a:srgbClr val="00B050"/>
                </a:solidFill>
                <a:latin typeface="Calibri" panose="020F0502020204030204" pitchFamily="34" charset="0"/>
                <a:ea typeface="Calibri" panose="020F0502020204030204" pitchFamily="34" charset="0"/>
                <a:cs typeface="Times New Roman" panose="02020603050405020304" pitchFamily="18" charset="0"/>
              </a:rPr>
              <a:t>What is the Research Question</a:t>
            </a:r>
          </a:p>
        </p:txBody>
      </p:sp>
    </p:spTree>
    <p:extLst>
      <p:ext uri="{BB962C8B-B14F-4D97-AF65-F5344CB8AC3E}">
        <p14:creationId xmlns:p14="http://schemas.microsoft.com/office/powerpoint/2010/main" val="343148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73141" y="1394836"/>
            <a:ext cx="8643068" cy="4985980"/>
          </a:xfrm>
          <a:prstGeom prst="rect">
            <a:avLst/>
          </a:prstGeom>
        </p:spPr>
        <p:txBody>
          <a:bodyPr wrap="square">
            <a:spAutoFit/>
          </a:bodyPr>
          <a:lstStyle/>
          <a:p>
            <a:r>
              <a:rPr lang="en-AU" dirty="0">
                <a:solidFill>
                  <a:srgbClr val="0070C0"/>
                </a:solidFill>
                <a:latin typeface="AdvPSMER-R"/>
              </a:rPr>
              <a:t>Research has shown that school stress is high among</a:t>
            </a:r>
          </a:p>
          <a:p>
            <a:r>
              <a:rPr lang="en-AU" dirty="0">
                <a:solidFill>
                  <a:srgbClr val="0070C0"/>
                </a:solidFill>
                <a:latin typeface="AdvPSMER-R"/>
              </a:rPr>
              <a:t>adolescents (10, 11). </a:t>
            </a:r>
            <a:r>
              <a:rPr lang="en-AU" dirty="0">
                <a:latin typeface="AdvPSMER-R"/>
              </a:rPr>
              <a:t>Bris </a:t>
            </a:r>
            <a:r>
              <a:rPr lang="en-AU" dirty="0">
                <a:latin typeface="AdvTTec369687+20"/>
              </a:rPr>
              <a:t>– </a:t>
            </a:r>
            <a:r>
              <a:rPr lang="en-AU" dirty="0">
                <a:latin typeface="AdvPSMER-R"/>
              </a:rPr>
              <a:t>Children’s Rights in Society</a:t>
            </a:r>
          </a:p>
          <a:p>
            <a:r>
              <a:rPr lang="en-AU" dirty="0">
                <a:latin typeface="AdvPSMER-R"/>
              </a:rPr>
              <a:t>(12), a politically and religiously independent children’s</a:t>
            </a:r>
          </a:p>
          <a:p>
            <a:r>
              <a:rPr lang="en-AU" dirty="0">
                <a:latin typeface="AdvPSMER-R"/>
              </a:rPr>
              <a:t>rights organisation, has noted that school stress can</a:t>
            </a:r>
          </a:p>
          <a:p>
            <a:r>
              <a:rPr lang="en-AU" dirty="0">
                <a:latin typeface="AdvPSMER-R"/>
              </a:rPr>
              <a:t>include an individual’s struggle to succeed at school and</a:t>
            </a:r>
          </a:p>
          <a:p>
            <a:r>
              <a:rPr lang="en-AU" dirty="0">
                <a:latin typeface="AdvPSMER-R"/>
              </a:rPr>
              <a:t>to achieve high grades. It can also be the result of other</a:t>
            </a:r>
          </a:p>
          <a:p>
            <a:r>
              <a:rPr lang="en-AU" dirty="0">
                <a:latin typeface="AdvPSMER-R"/>
              </a:rPr>
              <a:t>factors, such as the pressure to be popular, an individual’s</a:t>
            </a:r>
          </a:p>
          <a:p>
            <a:r>
              <a:rPr lang="en-AU" dirty="0">
                <a:latin typeface="AdvPSMER-R"/>
              </a:rPr>
              <a:t>friendship status, feeling insecure due to bullying or</a:t>
            </a:r>
          </a:p>
          <a:p>
            <a:r>
              <a:rPr lang="en-AU" dirty="0">
                <a:latin typeface="AdvPSMER-R"/>
              </a:rPr>
              <a:t>a stressful and noisy school environment. Today, school</a:t>
            </a:r>
          </a:p>
          <a:p>
            <a:r>
              <a:rPr lang="en-AU" dirty="0">
                <a:latin typeface="AdvPSMER-R"/>
              </a:rPr>
              <a:t>stress and stress-related illness are increasing among adolescents, and it has been shown that </a:t>
            </a:r>
            <a:r>
              <a:rPr lang="en-AU" dirty="0">
                <a:solidFill>
                  <a:srgbClr val="00B0F0"/>
                </a:solidFill>
                <a:latin typeface="AdvPSMER-R"/>
              </a:rPr>
              <a:t>weak school performance is associated with short sleep duration and sleeping difficulties (9, 13)</a:t>
            </a:r>
            <a:r>
              <a:rPr lang="en-AU" dirty="0">
                <a:latin typeface="AdvPSMER-R"/>
              </a:rPr>
              <a:t>. Additional evidence from Feld et al. (14) has found an association between </a:t>
            </a:r>
            <a:r>
              <a:rPr lang="en-AU" dirty="0">
                <a:solidFill>
                  <a:srgbClr val="92D050"/>
                </a:solidFill>
                <a:latin typeface="AdvPSMER-R"/>
              </a:rPr>
              <a:t>general stress and short sleep duration</a:t>
            </a:r>
            <a:r>
              <a:rPr lang="en-AU" dirty="0">
                <a:latin typeface="AdvPSMER-R"/>
              </a:rPr>
              <a:t>. </a:t>
            </a:r>
            <a:r>
              <a:rPr lang="en-AU" dirty="0">
                <a:solidFill>
                  <a:srgbClr val="C00000"/>
                </a:solidFill>
                <a:latin typeface="AdvPSMER-R"/>
              </a:rPr>
              <a:t>However, knowledge is lacking about how specifically school stress and sleep are associated.</a:t>
            </a:r>
          </a:p>
          <a:p>
            <a:endParaRPr lang="en-AU" dirty="0">
              <a:solidFill>
                <a:srgbClr val="C00000"/>
              </a:solidFill>
              <a:latin typeface="AdvPSMER-R"/>
            </a:endParaRPr>
          </a:p>
          <a:p>
            <a:pPr algn="ctr"/>
            <a:r>
              <a:rPr lang="en-AU" sz="2400" dirty="0">
                <a:solidFill>
                  <a:srgbClr val="C00000"/>
                </a:solidFill>
                <a:latin typeface="AdvPSMER-R"/>
              </a:rPr>
              <a:t>Research Question:</a:t>
            </a:r>
          </a:p>
          <a:p>
            <a:pPr algn="ctr"/>
            <a:r>
              <a:rPr lang="en-AU" sz="2400" dirty="0">
                <a:solidFill>
                  <a:srgbClr val="C00000"/>
                </a:solidFill>
                <a:latin typeface="AdvPSMER-R"/>
              </a:rPr>
              <a:t>Is there a </a:t>
            </a:r>
            <a:r>
              <a:rPr lang="en-AU" sz="2400" i="1" dirty="0">
                <a:solidFill>
                  <a:srgbClr val="C00000"/>
                </a:solidFill>
                <a:latin typeface="AdvPSMER-R"/>
              </a:rPr>
              <a:t>relationship</a:t>
            </a:r>
            <a:r>
              <a:rPr lang="en-AU" sz="2400" dirty="0">
                <a:solidFill>
                  <a:srgbClr val="C00000"/>
                </a:solidFill>
                <a:latin typeface="AdvPSMER-R"/>
              </a:rPr>
              <a:t> between the sleep and school stress</a:t>
            </a:r>
            <a:endParaRPr lang="en-AU" sz="2400" dirty="0">
              <a:solidFill>
                <a:srgbClr val="C00000"/>
              </a:solidFill>
            </a:endParaRPr>
          </a:p>
        </p:txBody>
      </p:sp>
      <p:sp>
        <p:nvSpPr>
          <p:cNvPr id="5" name="Rectangle 4"/>
          <p:cNvSpPr/>
          <p:nvPr/>
        </p:nvSpPr>
        <p:spPr>
          <a:xfrm>
            <a:off x="2671638" y="246490"/>
            <a:ext cx="8452236" cy="1046440"/>
          </a:xfrm>
          <a:prstGeom prst="rect">
            <a:avLst/>
          </a:prstGeom>
        </p:spPr>
        <p:txBody>
          <a:bodyPr wrap="square">
            <a:spAutoFit/>
          </a:bodyPr>
          <a:lstStyle/>
          <a:p>
            <a:r>
              <a:rPr lang="en-AU" sz="1600" dirty="0">
                <a:latin typeface="AdvPSFT-B"/>
              </a:rPr>
              <a:t>Sleep duration and sleeping difficulties among adolescents: exploring associations with school stress, self-perception and technology use</a:t>
            </a:r>
          </a:p>
          <a:p>
            <a:r>
              <a:rPr lang="en-AU" sz="1000" dirty="0" err="1">
                <a:latin typeface="AdvPSFT-B"/>
              </a:rPr>
              <a:t>Malin</a:t>
            </a:r>
            <a:r>
              <a:rPr lang="en-AU" sz="1000" dirty="0">
                <a:latin typeface="AdvPSFT-B"/>
              </a:rPr>
              <a:t> </a:t>
            </a:r>
            <a:r>
              <a:rPr lang="en-AU" sz="1000" dirty="0" err="1">
                <a:latin typeface="AdvPSFT-B"/>
              </a:rPr>
              <a:t>Jakobsson</a:t>
            </a:r>
            <a:r>
              <a:rPr lang="en-AU" sz="1000" dirty="0">
                <a:latin typeface="AdvPSFT-B"/>
              </a:rPr>
              <a:t> </a:t>
            </a:r>
            <a:r>
              <a:rPr lang="en-AU" sz="1000" dirty="0">
                <a:latin typeface="AdvPSFT-L"/>
              </a:rPr>
              <a:t>MSN, RN (PhD Student, Lecturer) , </a:t>
            </a:r>
            <a:r>
              <a:rPr lang="en-AU" sz="1000" dirty="0">
                <a:latin typeface="AdvPSFT-B"/>
              </a:rPr>
              <a:t>Karin </a:t>
            </a:r>
            <a:r>
              <a:rPr lang="en-AU" sz="1000" dirty="0" err="1">
                <a:latin typeface="AdvPSFT-B"/>
              </a:rPr>
              <a:t>Josefsson</a:t>
            </a:r>
            <a:r>
              <a:rPr lang="en-AU" sz="1000" dirty="0">
                <a:latin typeface="AdvPSFT-B"/>
              </a:rPr>
              <a:t> </a:t>
            </a:r>
            <a:r>
              <a:rPr lang="en-AU" sz="1000" dirty="0">
                <a:latin typeface="AdvPSFT-L"/>
              </a:rPr>
              <a:t>PhD, RN (Professor) , </a:t>
            </a:r>
            <a:r>
              <a:rPr lang="en-AU" sz="1000" dirty="0" err="1">
                <a:latin typeface="AdvPSFT-B"/>
              </a:rPr>
              <a:t>G</a:t>
            </a:r>
            <a:r>
              <a:rPr lang="en-AU" sz="1000" dirty="0" err="1">
                <a:latin typeface="AdvP4C4E59"/>
              </a:rPr>
              <a:t>€</a:t>
            </a:r>
            <a:r>
              <a:rPr lang="en-AU" sz="1000" dirty="0" err="1">
                <a:latin typeface="AdvPSFT-B"/>
              </a:rPr>
              <a:t>oran</a:t>
            </a:r>
            <a:r>
              <a:rPr lang="en-AU" sz="1000" dirty="0">
                <a:latin typeface="AdvPSFT-B"/>
              </a:rPr>
              <a:t> </a:t>
            </a:r>
            <a:r>
              <a:rPr lang="en-AU" sz="1000" dirty="0" err="1">
                <a:latin typeface="AdvPSFT-B"/>
              </a:rPr>
              <a:t>Jutengren</a:t>
            </a:r>
            <a:r>
              <a:rPr lang="en-AU" sz="1000" dirty="0">
                <a:latin typeface="AdvPSFT-B"/>
              </a:rPr>
              <a:t> </a:t>
            </a:r>
            <a:r>
              <a:rPr lang="en-AU" sz="1000" dirty="0">
                <a:latin typeface="AdvPSFT-L"/>
              </a:rPr>
              <a:t>PhD (Associate Professor), </a:t>
            </a:r>
            <a:r>
              <a:rPr lang="en-AU" sz="1000" dirty="0">
                <a:latin typeface="AdvPSFT-B"/>
              </a:rPr>
              <a:t>Leif </a:t>
            </a:r>
            <a:r>
              <a:rPr lang="en-AU" sz="1000" dirty="0" err="1">
                <a:latin typeface="AdvPSFT-B"/>
              </a:rPr>
              <a:t>Sandsj</a:t>
            </a:r>
            <a:r>
              <a:rPr lang="en-AU" sz="1000" dirty="0" err="1">
                <a:latin typeface="AdvP4C4E59"/>
              </a:rPr>
              <a:t>€</a:t>
            </a:r>
            <a:r>
              <a:rPr lang="en-AU" sz="1000" dirty="0" err="1">
                <a:latin typeface="AdvPSFT-B"/>
              </a:rPr>
              <a:t>o</a:t>
            </a:r>
            <a:r>
              <a:rPr lang="en-AU" sz="1000" dirty="0">
                <a:latin typeface="AdvPSFT-B"/>
              </a:rPr>
              <a:t> </a:t>
            </a:r>
            <a:r>
              <a:rPr lang="en-AU" sz="1000" dirty="0">
                <a:latin typeface="AdvPSFT-L"/>
              </a:rPr>
              <a:t>PhD (Associate Professor) and </a:t>
            </a:r>
            <a:r>
              <a:rPr lang="en-AU" sz="1000" dirty="0">
                <a:latin typeface="AdvPSFT-B"/>
              </a:rPr>
              <a:t>Karin </a:t>
            </a:r>
            <a:r>
              <a:rPr lang="en-AU" sz="1000" dirty="0" err="1">
                <a:latin typeface="AdvPSFT-B"/>
              </a:rPr>
              <a:t>H</a:t>
            </a:r>
            <a:r>
              <a:rPr lang="en-AU" sz="1000" dirty="0" err="1">
                <a:latin typeface="AdvP4C4E59"/>
              </a:rPr>
              <a:t>€</a:t>
            </a:r>
            <a:r>
              <a:rPr lang="en-AU" sz="1000" dirty="0" err="1">
                <a:latin typeface="AdvPSFT-B"/>
              </a:rPr>
              <a:t>ogberg</a:t>
            </a:r>
            <a:r>
              <a:rPr lang="en-AU" sz="1000" dirty="0">
                <a:latin typeface="AdvPSFT-B"/>
              </a:rPr>
              <a:t> </a:t>
            </a:r>
            <a:r>
              <a:rPr lang="en-AU" sz="1000" dirty="0">
                <a:latin typeface="AdvPSFT-L"/>
              </a:rPr>
              <a:t>PhD, RN(Senior Lecturer)</a:t>
            </a:r>
          </a:p>
          <a:p>
            <a:r>
              <a:rPr lang="en-AU" sz="1000" dirty="0">
                <a:latin typeface="AdvPSMER-R"/>
              </a:rPr>
              <a:t>Faculty of Caring Science, Work Life and Social Welfare, University of Boras, Boras, Sweden</a:t>
            </a:r>
            <a:endParaRPr lang="en-AU" sz="1000" dirty="0"/>
          </a:p>
        </p:txBody>
      </p:sp>
    </p:spTree>
    <p:extLst>
      <p:ext uri="{BB962C8B-B14F-4D97-AF65-F5344CB8AC3E}">
        <p14:creationId xmlns:p14="http://schemas.microsoft.com/office/powerpoint/2010/main" val="1248924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923330"/>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Define the research question, state the theoretical hypotheses, and determine the concepts to test</a:t>
            </a:r>
          </a:p>
        </p:txBody>
      </p:sp>
      <p:sp>
        <p:nvSpPr>
          <p:cNvPr id="5" name="Text Box 6"/>
          <p:cNvSpPr txBox="1">
            <a:spLocks noChangeArrowheads="1"/>
          </p:cNvSpPr>
          <p:nvPr/>
        </p:nvSpPr>
        <p:spPr bwMode="auto">
          <a:xfrm>
            <a:off x="1515025" y="3658478"/>
            <a:ext cx="1044827" cy="6465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217998" y="2536269"/>
            <a:ext cx="1044827" cy="8312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2739994" y="2474151"/>
            <a:ext cx="1044827" cy="1108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8" name="AutoShape 9"/>
          <p:cNvCxnSpPr>
            <a:cxnSpLocks noChangeShapeType="1"/>
            <a:endCxn id="7" idx="0"/>
          </p:cNvCxnSpPr>
          <p:nvPr/>
        </p:nvCxnSpPr>
        <p:spPr bwMode="auto">
          <a:xfrm>
            <a:off x="2487794" y="1780229"/>
            <a:ext cx="774613" cy="69392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2711665" y="3430619"/>
            <a:ext cx="399680" cy="7025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740411" y="3367505"/>
            <a:ext cx="774613" cy="6146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p:cNvCxnSpPr>
          <p:nvPr/>
        </p:nvCxnSpPr>
        <p:spPr bwMode="auto">
          <a:xfrm rot="5400000" flipH="1" flipV="1">
            <a:off x="713294" y="1806562"/>
            <a:ext cx="756040" cy="7025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 name="Group 17"/>
          <p:cNvGrpSpPr/>
          <p:nvPr/>
        </p:nvGrpSpPr>
        <p:grpSpPr>
          <a:xfrm>
            <a:off x="4618690" y="1779820"/>
            <a:ext cx="7331355" cy="2807375"/>
            <a:chOff x="4566592" y="1431235"/>
            <a:chExt cx="7331355" cy="2807375"/>
          </a:xfrm>
        </p:grpSpPr>
        <p:sp>
          <p:nvSpPr>
            <p:cNvPr id="16" name="Rectangle 15"/>
            <p:cNvSpPr/>
            <p:nvPr/>
          </p:nvSpPr>
          <p:spPr>
            <a:xfrm>
              <a:off x="4566592" y="2137919"/>
              <a:ext cx="7331355" cy="881001"/>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Concepts</a:t>
              </a:r>
            </a:p>
          </p:txBody>
        </p:sp>
        <p:sp>
          <p:nvSpPr>
            <p:cNvPr id="12" name="TextBox 11"/>
            <p:cNvSpPr txBox="1"/>
            <p:nvPr/>
          </p:nvSpPr>
          <p:spPr>
            <a:xfrm>
              <a:off x="4566592" y="1653287"/>
              <a:ext cx="6098651" cy="2585323"/>
            </a:xfrm>
            <a:prstGeom prst="rect">
              <a:avLst/>
            </a:prstGeom>
            <a:noFill/>
          </p:spPr>
          <p:txBody>
            <a:bodyPr wrap="square" rtlCol="0">
              <a:spAutoFit/>
            </a:bodyPr>
            <a:lstStyle/>
            <a:p>
              <a:r>
                <a:rPr lang="en-AU" dirty="0"/>
                <a:t>Are sleep and school stress </a:t>
              </a:r>
              <a:r>
                <a:rPr lang="en-AU" dirty="0">
                  <a:solidFill>
                    <a:srgbClr val="00B0F0"/>
                  </a:solidFill>
                </a:rPr>
                <a:t>related</a:t>
              </a:r>
            </a:p>
            <a:p>
              <a:endParaRPr lang="en-AU" dirty="0"/>
            </a:p>
            <a:p>
              <a:r>
                <a:rPr lang="en-AU" dirty="0"/>
                <a:t>Sleep</a:t>
              </a:r>
            </a:p>
            <a:p>
              <a:r>
                <a:rPr lang="en-AU" dirty="0"/>
                <a:t>School Stress</a:t>
              </a:r>
            </a:p>
            <a:p>
              <a:endParaRPr lang="en-AU" dirty="0"/>
            </a:p>
            <a:p>
              <a:endParaRPr lang="en-AU" altLang="en-US" b="1" dirty="0">
                <a:solidFill>
                  <a:srgbClr val="C00000"/>
                </a:solidFill>
                <a:latin typeface="Times New Roman" panose="02020603050405020304" pitchFamily="18" charset="0"/>
              </a:endParaRPr>
            </a:p>
            <a:p>
              <a:r>
                <a:rPr lang="en-AU" altLang="en-US" b="1" dirty="0">
                  <a:solidFill>
                    <a:srgbClr val="C00000"/>
                  </a:solidFill>
                  <a:latin typeface="Times New Roman" panose="02020603050405020304" pitchFamily="18" charset="0"/>
                </a:rPr>
                <a:t>Is there a negative </a:t>
              </a:r>
              <a:r>
                <a:rPr lang="en-AU" altLang="en-US" b="1" i="1" dirty="0">
                  <a:solidFill>
                    <a:srgbClr val="00B0F0"/>
                  </a:solidFill>
                  <a:latin typeface="Times New Roman" panose="02020603050405020304" pitchFamily="18" charset="0"/>
                </a:rPr>
                <a:t>relationship</a:t>
              </a:r>
              <a:r>
                <a:rPr lang="en-AU" altLang="en-US" b="1" dirty="0">
                  <a:solidFill>
                    <a:srgbClr val="C00000"/>
                  </a:solidFill>
                  <a:latin typeface="Times New Roman" panose="02020603050405020304" pitchFamily="18" charset="0"/>
                </a:rPr>
                <a:t> between sleep and school stress</a:t>
              </a:r>
            </a:p>
            <a:p>
              <a:endParaRPr lang="en-AU" dirty="0"/>
            </a:p>
          </p:txBody>
        </p:sp>
        <p:sp>
          <p:nvSpPr>
            <p:cNvPr id="15" name="Right Arrow 14"/>
            <p:cNvSpPr/>
            <p:nvPr/>
          </p:nvSpPr>
          <p:spPr>
            <a:xfrm flipH="1">
              <a:off x="10082254" y="1431235"/>
              <a:ext cx="178109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Research Question</a:t>
              </a:r>
            </a:p>
          </p:txBody>
        </p:sp>
        <p:sp>
          <p:nvSpPr>
            <p:cNvPr id="17" name="Right Arrow 16"/>
            <p:cNvSpPr/>
            <p:nvPr/>
          </p:nvSpPr>
          <p:spPr>
            <a:xfrm flipH="1">
              <a:off x="9895959" y="3541402"/>
              <a:ext cx="200198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
        <p:nvSpPr>
          <p:cNvPr id="13" name="TextBox 12"/>
          <p:cNvSpPr txBox="1"/>
          <p:nvPr/>
        </p:nvSpPr>
        <p:spPr>
          <a:xfrm>
            <a:off x="1442592" y="1376793"/>
            <a:ext cx="1117260" cy="1277273"/>
          </a:xfrm>
          <a:prstGeom prst="rect">
            <a:avLst/>
          </a:prstGeom>
          <a:noFill/>
        </p:spPr>
        <p:txBody>
          <a:bodyPr wrap="square" rtlCol="0">
            <a:spAutoFit/>
          </a:bodyPr>
          <a:lstStyle/>
          <a:p>
            <a:r>
              <a:rPr lang="en-AU" altLang="en-US" sz="1100" b="1" dirty="0">
                <a:solidFill>
                  <a:srgbClr val="C00000"/>
                </a:solidFill>
                <a:latin typeface="Times New Roman" panose="02020603050405020304" pitchFamily="18" charset="0"/>
              </a:rPr>
              <a:t>there a negative relationship between sleep and school stress</a:t>
            </a:r>
          </a:p>
          <a:p>
            <a:endParaRPr lang="en-AU" sz="1100" dirty="0"/>
          </a:p>
        </p:txBody>
      </p:sp>
    </p:spTree>
    <p:extLst>
      <p:ext uri="{BB962C8B-B14F-4D97-AF65-F5344CB8AC3E}">
        <p14:creationId xmlns:p14="http://schemas.microsoft.com/office/powerpoint/2010/main" val="1433421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5227915" y="2001675"/>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5347908" y="4497100"/>
            <a:ext cx="1739891" cy="965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3188043" y="3108843"/>
            <a:ext cx="1739891" cy="1257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7387780" y="3031998"/>
            <a:ext cx="1739891" cy="1492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6967806" y="2298942"/>
            <a:ext cx="1289919" cy="73305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2" name="Rectangle 1"/>
          <p:cNvSpPr/>
          <p:nvPr/>
        </p:nvSpPr>
        <p:spPr>
          <a:xfrm>
            <a:off x="4170633" y="760509"/>
            <a:ext cx="4367862" cy="1200329"/>
          </a:xfrm>
          <a:prstGeom prst="rect">
            <a:avLst/>
          </a:prstGeom>
          <a:ln>
            <a:solidFill>
              <a:srgbClr val="00B0F0"/>
            </a:solidFill>
          </a:ln>
        </p:spPr>
        <p:txBody>
          <a:bodyPr wrap="square">
            <a:spAutoFit/>
          </a:bodyPr>
          <a:lstStyle/>
          <a:p>
            <a:pPr indent="-342900">
              <a:buAutoNum type="arabicPeriod"/>
            </a:pPr>
            <a:r>
              <a:rPr lang="en-AU" b="1" dirty="0">
                <a:latin typeface="Calibri" panose="020F0502020204030204" pitchFamily="34" charset="0"/>
                <a:ea typeface="Calibri" panose="020F0502020204030204" pitchFamily="34" charset="0"/>
                <a:cs typeface="Times New Roman" panose="02020603050405020304" pitchFamily="18" charset="0"/>
              </a:rPr>
              <a:t>What is the research question?</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theoretical variables / constructs.</a:t>
            </a:r>
          </a:p>
          <a:p>
            <a:pPr indent="-342900">
              <a:buFont typeface="Arial" panose="020B0604020202020204" pitchFamily="34" charset="0"/>
              <a:buChar char="•"/>
            </a:pPr>
            <a:r>
              <a:rPr lang="en-AU" b="1" dirty="0">
                <a:latin typeface="Calibri" panose="020F0502020204030204" pitchFamily="34" charset="0"/>
                <a:ea typeface="Calibri" panose="020F0502020204030204" pitchFamily="34" charset="0"/>
                <a:cs typeface="Times New Roman" panose="02020603050405020304" pitchFamily="18" charset="0"/>
              </a:rPr>
              <a:t>What are the operational variables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8734438" y="1798001"/>
            <a:ext cx="3178630" cy="1025922"/>
          </a:xfrm>
          <a:prstGeom prst="rect">
            <a:avLst/>
          </a:prstGeom>
          <a:ln>
            <a:solidFill>
              <a:srgbClr val="00B0F0"/>
            </a:solidFill>
          </a:ln>
        </p:spPr>
        <p:txBody>
          <a:bodyPr wrap="square">
            <a:spAutoFit/>
          </a:bodyPr>
          <a:lstStyle/>
          <a:p>
            <a:pPr>
              <a:spcAft>
                <a:spcPts val="800"/>
              </a:spcAft>
            </a:pPr>
            <a:r>
              <a:rPr lang="en-AU" b="1" dirty="0">
                <a:latin typeface="Calibri" panose="020F0502020204030204" pitchFamily="34" charset="0"/>
                <a:ea typeface="Calibri" panose="020F0502020204030204" pitchFamily="34" charset="0"/>
                <a:cs typeface="Times New Roman" panose="02020603050405020304" pitchFamily="18" charset="0"/>
              </a:rPr>
              <a:t>2. What are the hypotheses? </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b="1" dirty="0">
                <a:latin typeface="Calibri" panose="020F0502020204030204" pitchFamily="34" charset="0"/>
                <a:ea typeface="Calibri" panose="020F0502020204030204" pitchFamily="34" charset="0"/>
                <a:cs typeface="Times New Roman" panose="02020603050405020304" pitchFamily="18" charset="0"/>
              </a:rPr>
              <a:t>3. What do you expect to find if the theory is correct</a:t>
            </a:r>
            <a:endParaRPr lang="en-AU" dirty="0"/>
          </a:p>
        </p:txBody>
      </p:sp>
      <p:sp>
        <p:nvSpPr>
          <p:cNvPr id="13" name="Rectangle 12"/>
          <p:cNvSpPr/>
          <p:nvPr/>
        </p:nvSpPr>
        <p:spPr>
          <a:xfrm>
            <a:off x="8734438" y="4493135"/>
            <a:ext cx="3178630" cy="923330"/>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4. </a:t>
            </a:r>
            <a:r>
              <a:rPr lang="en-AU" b="1" dirty="0">
                <a:latin typeface="Calibri" panose="020F0502020204030204" pitchFamily="34" charset="0"/>
                <a:ea typeface="Calibri" panose="020F0502020204030204" pitchFamily="34" charset="0"/>
                <a:cs typeface="Times New Roman" panose="02020603050405020304" pitchFamily="18" charset="0"/>
              </a:rPr>
              <a:t>What type of investigation is being used</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5. </a:t>
            </a:r>
            <a:r>
              <a:rPr lang="en-AU" b="1" dirty="0">
                <a:latin typeface="Calibri" panose="020F0502020204030204" pitchFamily="34" charset="0"/>
                <a:ea typeface="Calibri" panose="020F0502020204030204" pitchFamily="34" charset="0"/>
                <a:cs typeface="Times New Roman" panose="02020603050405020304" pitchFamily="18" charset="0"/>
              </a:rPr>
              <a:t>What are IVs and/or DV’s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4170633" y="5515365"/>
            <a:ext cx="4367862" cy="1218819"/>
          </a:xfrm>
          <a:prstGeom prst="rect">
            <a:avLst/>
          </a:prstGeom>
          <a:ln>
            <a:solidFill>
              <a:srgbClr val="00B0F0"/>
            </a:solidFill>
          </a:ln>
        </p:spPr>
        <p:txBody>
          <a:bodyPr wrap="square">
            <a:spAutoFit/>
          </a:bodyPr>
          <a:lstStyle/>
          <a:p>
            <a:r>
              <a:rPr lang="en-AU" dirty="0">
                <a:latin typeface="Calibri" panose="020F0502020204030204" pitchFamily="34" charset="0"/>
                <a:ea typeface="Calibri" panose="020F0502020204030204" pitchFamily="34" charset="0"/>
                <a:cs typeface="Times New Roman" panose="02020603050405020304" pitchFamily="18" charset="0"/>
              </a:rPr>
              <a:t>6. </a:t>
            </a:r>
            <a:r>
              <a:rPr lang="en-AU" b="1" dirty="0">
                <a:latin typeface="Calibri" panose="020F0502020204030204" pitchFamily="34" charset="0"/>
                <a:ea typeface="Calibri" panose="020F0502020204030204" pitchFamily="34" charset="0"/>
                <a:cs typeface="Times New Roman" panose="02020603050405020304" pitchFamily="18" charset="0"/>
              </a:rPr>
              <a:t>Find Means, Standard Deviation</a:t>
            </a:r>
            <a:endParaRPr lang="en-AU" dirty="0">
              <a:latin typeface="Calibri" panose="020F0502020204030204" pitchFamily="34" charset="0"/>
              <a:ea typeface="Calibri" panose="020F0502020204030204" pitchFamily="34" charset="0"/>
              <a:cs typeface="Times New Roman" panose="02020603050405020304" pitchFamily="18" charset="0"/>
            </a:endParaRPr>
          </a:p>
          <a:p>
            <a:r>
              <a:rPr lang="en-AU" dirty="0">
                <a:latin typeface="Calibri" panose="020F0502020204030204" pitchFamily="34" charset="0"/>
                <a:ea typeface="Calibri" panose="020F0502020204030204" pitchFamily="34" charset="0"/>
                <a:cs typeface="Times New Roman" panose="02020603050405020304" pitchFamily="18" charset="0"/>
              </a:rPr>
              <a:t>7. </a:t>
            </a:r>
            <a:r>
              <a:rPr lang="en-AU" b="1" dirty="0">
                <a:latin typeface="Calibri" panose="020F0502020204030204" pitchFamily="34" charset="0"/>
                <a:ea typeface="Calibri" panose="020F0502020204030204" pitchFamily="34" charset="0"/>
                <a:cs typeface="Times New Roman" panose="02020603050405020304" pitchFamily="18" charset="0"/>
              </a:rPr>
              <a:t>What type of graph should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8. </a:t>
            </a:r>
            <a:r>
              <a:rPr lang="en-AU" b="1" dirty="0">
                <a:latin typeface="Calibri" panose="020F0502020204030204" pitchFamily="34" charset="0"/>
                <a:ea typeface="Calibri" panose="020F0502020204030204" pitchFamily="34" charset="0"/>
                <a:cs typeface="Times New Roman" panose="02020603050405020304" pitchFamily="18" charset="0"/>
              </a:rPr>
              <a:t>Make appropriate Graph</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9. </a:t>
            </a:r>
            <a:r>
              <a:rPr lang="en-AU" b="1" dirty="0">
                <a:latin typeface="Calibri" panose="020F0502020204030204" pitchFamily="34" charset="0"/>
                <a:ea typeface="Calibri" panose="020F0502020204030204" pitchFamily="34" charset="0"/>
                <a:cs typeface="Times New Roman" panose="02020603050405020304" pitchFamily="18" charset="0"/>
              </a:rPr>
              <a:t>Does the data conform with expectations</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p:cNvSpPr/>
          <p:nvPr/>
        </p:nvSpPr>
        <p:spPr>
          <a:xfrm>
            <a:off x="382919" y="4508219"/>
            <a:ext cx="3439893" cy="1258421"/>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10.  </a:t>
            </a:r>
            <a:r>
              <a:rPr lang="en-AU" b="1" dirty="0">
                <a:latin typeface="Calibri" panose="020F0502020204030204" pitchFamily="34" charset="0"/>
                <a:ea typeface="Calibri" panose="020F0502020204030204" pitchFamily="34" charset="0"/>
                <a:cs typeface="Times New Roman" panose="02020603050405020304" pitchFamily="18" charset="0"/>
              </a:rPr>
              <a:t>What statistics do we use?</a:t>
            </a:r>
            <a:endParaRPr lang="en-AU" dirty="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buAutoNum type="arabicPeriod" startAt="11"/>
              <a:tabLst>
                <a:tab pos="540385" algn="l"/>
              </a:tabLst>
            </a:pPr>
            <a:r>
              <a:rPr lang="en-AU" b="1" dirty="0">
                <a:latin typeface="Calibri" panose="020F0502020204030204" pitchFamily="34" charset="0"/>
                <a:ea typeface="Calibri" panose="020F0502020204030204" pitchFamily="34" charset="0"/>
                <a:cs typeface="Times New Roman" panose="02020603050405020304" pitchFamily="18" charset="0"/>
              </a:rPr>
              <a:t>What is the value of the statistic and p-value</a:t>
            </a:r>
          </a:p>
          <a:p>
            <a:pPr marL="342900" indent="-342900">
              <a:lnSpc>
                <a:spcPct val="107000"/>
              </a:lnSpc>
              <a:spcAft>
                <a:spcPts val="800"/>
              </a:spcAft>
              <a:buAutoNum type="arabicPeriod" startAt="11"/>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 </a:t>
            </a:r>
            <a:r>
              <a:rPr lang="en-AU" b="1" dirty="0">
                <a:latin typeface="Calibri" panose="020F0502020204030204" pitchFamily="34" charset="0"/>
                <a:ea typeface="Calibri" panose="020F0502020204030204" pitchFamily="34" charset="0"/>
                <a:cs typeface="Times New Roman" panose="02020603050405020304" pitchFamily="18" charset="0"/>
              </a:rPr>
              <a:t>Is the p-value less than (&lt;) .05</a:t>
            </a:r>
            <a:endParaRPr lang="en-AU" dirty="0">
              <a:latin typeface="Calibri" panose="020F0502020204030204" pitchFamily="34" charset="0"/>
              <a:ea typeface="Calibri" panose="020F0502020204030204" pitchFamily="34" charset="0"/>
              <a:cs typeface="Times New Roman" panose="02020603050405020304" pitchFamily="18" charset="0"/>
            </a:endParaRPr>
          </a:p>
        </p:txBody>
      </p:sp>
      <p:sp>
        <p:nvSpPr>
          <p:cNvPr id="16" name="Rectangle 15"/>
          <p:cNvSpPr/>
          <p:nvPr/>
        </p:nvSpPr>
        <p:spPr>
          <a:xfrm>
            <a:off x="364484" y="1799578"/>
            <a:ext cx="3457683" cy="1200329"/>
          </a:xfrm>
          <a:prstGeom prst="rect">
            <a:avLst/>
          </a:prstGeom>
          <a:ln>
            <a:solidFill>
              <a:srgbClr val="00B0F0"/>
            </a:solidFill>
          </a:ln>
        </p:spPr>
        <p:txBody>
          <a:bodyPr wrap="square">
            <a:spAutoFit/>
          </a:bodyPr>
          <a:lstStyle/>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13. </a:t>
            </a:r>
            <a:r>
              <a:rPr lang="en-AU" b="1" dirty="0">
                <a:latin typeface="Calibri" panose="020F0502020204030204" pitchFamily="34" charset="0"/>
                <a:ea typeface="Calibri" panose="020F0502020204030204" pitchFamily="34" charset="0"/>
                <a:cs typeface="Times New Roman" panose="02020603050405020304" pitchFamily="18" charset="0"/>
              </a:rPr>
              <a:t>Has the hypothesis been confirmed</a:t>
            </a:r>
            <a:endParaRPr lang="en-AU" dirty="0">
              <a:latin typeface="Calibri" panose="020F0502020204030204" pitchFamily="34" charset="0"/>
              <a:ea typeface="Calibri" panose="020F0502020204030204" pitchFamily="34" charset="0"/>
              <a:cs typeface="Times New Roman" panose="02020603050405020304" pitchFamily="18" charset="0"/>
            </a:endParaRPr>
          </a:p>
          <a:p>
            <a:pPr>
              <a:tabLst>
                <a:tab pos="540385" algn="l"/>
              </a:tabLst>
            </a:pPr>
            <a:r>
              <a:rPr lang="en-AU" dirty="0">
                <a:latin typeface="Calibri" panose="020F0502020204030204" pitchFamily="34" charset="0"/>
                <a:ea typeface="Calibri" panose="020F0502020204030204" pitchFamily="34" charset="0"/>
                <a:cs typeface="Times New Roman" panose="02020603050405020304" pitchFamily="18" charset="0"/>
              </a:rPr>
              <a:t>14. </a:t>
            </a:r>
            <a:r>
              <a:rPr lang="en-AU" b="1" dirty="0">
                <a:latin typeface="Calibri" panose="020F0502020204030204" pitchFamily="34" charset="0"/>
                <a:ea typeface="Calibri" panose="020F0502020204030204" pitchFamily="34" charset="0"/>
                <a:cs typeface="Times New Roman" panose="02020603050405020304" pitchFamily="18" charset="0"/>
              </a:rPr>
              <a:t>What is the answer to the research question</a:t>
            </a:r>
            <a:r>
              <a:rPr lang="en-AU" dirty="0">
                <a:latin typeface="Calibri" panose="020F0502020204030204" pitchFamily="34" charset="0"/>
                <a:ea typeface="Calibri" panose="020F0502020204030204" pitchFamily="34" charset="0"/>
                <a:cs typeface="Times New Roman" panose="02020603050405020304" pitchFamily="18" charset="0"/>
              </a:rPr>
              <a:t>.</a:t>
            </a:r>
          </a:p>
        </p:txBody>
      </p:sp>
      <p:sp>
        <p:nvSpPr>
          <p:cNvPr id="19" name="Rectangle 5"/>
          <p:cNvSpPr txBox="1">
            <a:spLocks noChangeArrowheads="1"/>
          </p:cNvSpPr>
          <p:nvPr/>
        </p:nvSpPr>
        <p:spPr>
          <a:xfrm>
            <a:off x="4407059" y="3753565"/>
            <a:ext cx="3600450"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cxnSp>
        <p:nvCxnSpPr>
          <p:cNvPr id="22" name="AutoShape 9"/>
          <p:cNvCxnSpPr>
            <a:cxnSpLocks noChangeShapeType="1"/>
          </p:cNvCxnSpPr>
          <p:nvPr/>
        </p:nvCxnSpPr>
        <p:spPr bwMode="auto">
          <a:xfrm flipV="1">
            <a:off x="7006972" y="4577053"/>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AutoShape 9"/>
          <p:cNvCxnSpPr>
            <a:cxnSpLocks noChangeShapeType="1"/>
          </p:cNvCxnSpPr>
          <p:nvPr/>
        </p:nvCxnSpPr>
        <p:spPr bwMode="auto">
          <a:xfrm flipH="1">
            <a:off x="4028227" y="2318029"/>
            <a:ext cx="1289919" cy="733056"/>
          </a:xfrm>
          <a:prstGeom prst="curvedConnector2">
            <a:avLst/>
          </a:prstGeom>
          <a:noFill/>
          <a:ln w="9525">
            <a:solidFill>
              <a:schemeClr val="tx1"/>
            </a:solidFill>
            <a:round/>
            <a:headEnd type="triangle"/>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AutoShape 9"/>
          <p:cNvCxnSpPr>
            <a:cxnSpLocks noChangeShapeType="1"/>
          </p:cNvCxnSpPr>
          <p:nvPr/>
        </p:nvCxnSpPr>
        <p:spPr bwMode="auto">
          <a:xfrm flipH="1" flipV="1">
            <a:off x="4067393" y="4596140"/>
            <a:ext cx="1289919" cy="733056"/>
          </a:xfrm>
          <a:prstGeom prst="curvedConnector2">
            <a:avLst/>
          </a:prstGeom>
          <a:noFill/>
          <a:ln w="9525">
            <a:solidFill>
              <a:schemeClr val="tx1"/>
            </a:solidFill>
            <a:round/>
            <a:headEnd type="none"/>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8538510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646331"/>
          </a:xfrm>
          <a:prstGeom prst="rect">
            <a:avLst/>
          </a:prstGeom>
        </p:spPr>
        <p:txBody>
          <a:bodyPr>
            <a:spAutoFit/>
          </a:bodyPr>
          <a:lstStyle/>
          <a:p>
            <a:pPr marL="285750" indent="-285750">
              <a:buFont typeface="Arial" panose="020B0604020202020204" pitchFamily="34" charset="0"/>
              <a:buChar char="•"/>
            </a:pPr>
            <a:r>
              <a:rPr lang="en-AU" dirty="0">
                <a:solidFill>
                  <a:srgbClr val="7030A0"/>
                </a:solidFill>
              </a:rPr>
              <a:t>determine the variables and state the operational hypotheses</a:t>
            </a:r>
          </a:p>
        </p:txBody>
      </p:sp>
      <p:grpSp>
        <p:nvGrpSpPr>
          <p:cNvPr id="3" name="Group 4"/>
          <p:cNvGrpSpPr>
            <a:grpSpLocks/>
          </p:cNvGrpSpPr>
          <p:nvPr/>
        </p:nvGrpSpPr>
        <p:grpSpPr bwMode="auto">
          <a:xfrm>
            <a:off x="217998" y="1641281"/>
            <a:ext cx="3566823" cy="2663714"/>
            <a:chOff x="528" y="1104"/>
            <a:chExt cx="4752" cy="3259"/>
          </a:xfrm>
        </p:grpSpPr>
        <p:sp>
          <p:nvSpPr>
            <p:cNvPr id="4" name="Text Box 5"/>
            <p:cNvSpPr txBox="1">
              <a:spLocks noChangeArrowheads="1"/>
            </p:cNvSpPr>
            <p:nvPr/>
          </p:nvSpPr>
          <p:spPr bwMode="auto">
            <a:xfrm>
              <a:off x="2160" y="1104"/>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C00000"/>
                  </a:solidFill>
                  <a:latin typeface="Times New Roman" panose="02020603050405020304" pitchFamily="18" charset="0"/>
                </a:rPr>
                <a:t>there a negative relationship between sleep and school stress</a:t>
              </a:r>
            </a:p>
          </p:txBody>
        </p:sp>
        <p:sp>
          <p:nvSpPr>
            <p:cNvPr id="5"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Generating risky predictions </a:t>
              </a:r>
            </a:p>
            <a:p>
              <a:pPr algn="ctr" eaLnBrk="1" hangingPunct="1">
                <a:spcBef>
                  <a:spcPct val="50000"/>
                </a:spcBef>
              </a:pPr>
              <a:r>
                <a:rPr lang="en-US" altLang="en-US" sz="1200" dirty="0">
                  <a:solidFill>
                    <a:srgbClr val="00B050"/>
                  </a:solidFill>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839"/>
              <a:ext cx="1032" cy="284"/>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flipH="1" flipV="1">
              <a:off x="1512" y="1551"/>
              <a:ext cx="360"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4" name="TextBox 13"/>
          <p:cNvSpPr txBox="1"/>
          <p:nvPr/>
        </p:nvSpPr>
        <p:spPr>
          <a:xfrm>
            <a:off x="5009791" y="3827699"/>
            <a:ext cx="5860111" cy="584775"/>
          </a:xfrm>
          <a:prstGeom prst="rect">
            <a:avLst/>
          </a:prstGeom>
          <a:noFill/>
        </p:spPr>
        <p:txBody>
          <a:bodyPr wrap="square" rtlCol="0">
            <a:spAutoFit/>
          </a:bodyPr>
          <a:lstStyle/>
          <a:p>
            <a:r>
              <a:rPr lang="en-AU" sz="1600" dirty="0">
                <a:solidFill>
                  <a:srgbClr val="00B0F0"/>
                </a:solidFill>
              </a:rPr>
              <a:t>Sleep: Average Number of hours slept per week night</a:t>
            </a:r>
          </a:p>
          <a:p>
            <a:r>
              <a:rPr lang="en-AU" sz="1600" dirty="0">
                <a:solidFill>
                  <a:srgbClr val="7030A0"/>
                </a:solidFill>
              </a:rPr>
              <a:t>School Stress: Frequency of feeling stressed at school</a:t>
            </a:r>
          </a:p>
        </p:txBody>
      </p:sp>
      <p:sp>
        <p:nvSpPr>
          <p:cNvPr id="13" name="TextBox 12"/>
          <p:cNvSpPr txBox="1"/>
          <p:nvPr/>
        </p:nvSpPr>
        <p:spPr>
          <a:xfrm>
            <a:off x="5880613" y="2998172"/>
            <a:ext cx="4360669" cy="660305"/>
          </a:xfrm>
          <a:prstGeom prst="rect">
            <a:avLst/>
          </a:prstGeom>
          <a:noFill/>
          <a:ln>
            <a:solidFill>
              <a:srgbClr val="00B050"/>
            </a:solidFill>
          </a:ln>
        </p:spPr>
        <p:txBody>
          <a:bodyPr wrap="square" rtlCol="0">
            <a:spAutoFit/>
          </a:bodyPr>
          <a:lstStyle/>
          <a:p>
            <a:pPr algn="ctr"/>
            <a:r>
              <a:rPr lang="en-AU" b="1" dirty="0">
                <a:solidFill>
                  <a:srgbClr val="00B050"/>
                </a:solidFill>
              </a:rPr>
              <a:t>Turning Concepts into Variables Operationalisation</a:t>
            </a:r>
          </a:p>
        </p:txBody>
      </p:sp>
      <p:sp>
        <p:nvSpPr>
          <p:cNvPr id="18" name="Rectangle 17"/>
          <p:cNvSpPr/>
          <p:nvPr/>
        </p:nvSpPr>
        <p:spPr>
          <a:xfrm>
            <a:off x="17226" y="5058992"/>
            <a:ext cx="12056828" cy="1138773"/>
          </a:xfrm>
          <a:prstGeom prst="rect">
            <a:avLst/>
          </a:prstGeom>
        </p:spPr>
        <p:txBody>
          <a:bodyPr wrap="square">
            <a:spAutoFit/>
          </a:bodyPr>
          <a:lstStyle/>
          <a:p>
            <a:r>
              <a:rPr lang="en-AU" altLang="en-US" b="1" dirty="0">
                <a:solidFill>
                  <a:srgbClr val="FF0000"/>
                </a:solidFill>
                <a:latin typeface="Times New Roman" panose="02020603050405020304" pitchFamily="18" charset="0"/>
              </a:rPr>
              <a:t>Is the number of hours slept per week negatively </a:t>
            </a:r>
            <a:r>
              <a:rPr lang="en-AU" altLang="en-US" b="1" dirty="0">
                <a:solidFill>
                  <a:srgbClr val="00B0F0"/>
                </a:solidFill>
                <a:latin typeface="Times New Roman" panose="02020603050405020304" pitchFamily="18" charset="0"/>
              </a:rPr>
              <a:t>related</a:t>
            </a:r>
            <a:r>
              <a:rPr lang="en-AU" altLang="en-US" b="1" dirty="0">
                <a:solidFill>
                  <a:srgbClr val="FF0000"/>
                </a:solidFill>
                <a:latin typeface="Times New Roman" panose="02020603050405020304" pitchFamily="18" charset="0"/>
              </a:rPr>
              <a:t> to the frequency of feeling stressed at school</a:t>
            </a:r>
          </a:p>
          <a:p>
            <a:endParaRPr lang="en-AU" altLang="en-US" b="1" dirty="0">
              <a:solidFill>
                <a:srgbClr val="FF0000"/>
              </a:solidFill>
              <a:latin typeface="Times New Roman" panose="02020603050405020304" pitchFamily="18" charset="0"/>
            </a:endParaRPr>
          </a:p>
          <a:p>
            <a:endParaRPr lang="en-AU" altLang="en-US" sz="1600" b="1" dirty="0">
              <a:solidFill>
                <a:srgbClr val="FF0000"/>
              </a:solidFill>
              <a:latin typeface="Times New Roman" panose="02020603050405020304" pitchFamily="18" charset="0"/>
            </a:endParaRPr>
          </a:p>
          <a:p>
            <a:r>
              <a:rPr lang="en-AU" altLang="en-US" sz="1600" b="1" dirty="0">
                <a:solidFill>
                  <a:srgbClr val="0070C0"/>
                </a:solidFill>
                <a:latin typeface="Times New Roman" panose="02020603050405020304" pitchFamily="18" charset="0"/>
              </a:rPr>
              <a:t>The greater the number of hours slept the lower the frequency of feelings of stress</a:t>
            </a:r>
          </a:p>
        </p:txBody>
      </p:sp>
      <p:sp>
        <p:nvSpPr>
          <p:cNvPr id="21" name="Right Arrow 20"/>
          <p:cNvSpPr/>
          <p:nvPr/>
        </p:nvSpPr>
        <p:spPr>
          <a:xfrm flipH="1">
            <a:off x="9951057" y="5109156"/>
            <a:ext cx="2122997" cy="36520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err="1"/>
              <a:t>Opereational</a:t>
            </a:r>
            <a:r>
              <a:rPr lang="en-AU" sz="1100" dirty="0"/>
              <a:t> Hypothesis</a:t>
            </a:r>
          </a:p>
        </p:txBody>
      </p:sp>
      <p:grpSp>
        <p:nvGrpSpPr>
          <p:cNvPr id="23" name="Group 22"/>
          <p:cNvGrpSpPr/>
          <p:nvPr/>
        </p:nvGrpSpPr>
        <p:grpSpPr>
          <a:xfrm>
            <a:off x="4739576" y="1107244"/>
            <a:ext cx="7334478" cy="1692671"/>
            <a:chOff x="4494535" y="685346"/>
            <a:chExt cx="7334478" cy="1692671"/>
          </a:xfrm>
        </p:grpSpPr>
        <p:sp>
          <p:nvSpPr>
            <p:cNvPr id="24" name="Rectangle 23"/>
            <p:cNvSpPr/>
            <p:nvPr/>
          </p:nvSpPr>
          <p:spPr>
            <a:xfrm>
              <a:off x="4497658" y="1173149"/>
              <a:ext cx="7331355" cy="479732"/>
            </a:xfrm>
            <a:prstGeom prst="rect">
              <a:avLst/>
            </a:prstGeom>
            <a:solidFill>
              <a:schemeClr val="accent1">
                <a:alpha val="92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AU" sz="1200" dirty="0"/>
                <a:t>Identify Concepts</a:t>
              </a:r>
            </a:p>
          </p:txBody>
        </p:sp>
        <p:sp>
          <p:nvSpPr>
            <p:cNvPr id="25" name="TextBox 24"/>
            <p:cNvSpPr txBox="1"/>
            <p:nvPr/>
          </p:nvSpPr>
          <p:spPr>
            <a:xfrm>
              <a:off x="4494535" y="808357"/>
              <a:ext cx="6098651" cy="1569660"/>
            </a:xfrm>
            <a:prstGeom prst="rect">
              <a:avLst/>
            </a:prstGeom>
            <a:noFill/>
          </p:spPr>
          <p:txBody>
            <a:bodyPr wrap="square" rtlCol="0">
              <a:spAutoFit/>
            </a:bodyPr>
            <a:lstStyle/>
            <a:p>
              <a:r>
                <a:rPr lang="en-AU" sz="1200" dirty="0"/>
                <a:t>Are sleep and school stress related</a:t>
              </a:r>
            </a:p>
            <a:p>
              <a:endParaRPr lang="en-AU" sz="1200" dirty="0"/>
            </a:p>
            <a:p>
              <a:r>
                <a:rPr lang="en-AU" sz="1200" dirty="0"/>
                <a:t>Sleep</a:t>
              </a:r>
            </a:p>
            <a:p>
              <a:r>
                <a:rPr lang="en-AU" sz="1200" dirty="0"/>
                <a:t>School Stress</a:t>
              </a:r>
            </a:p>
            <a:p>
              <a:endParaRPr lang="en-AU" sz="1200" dirty="0"/>
            </a:p>
            <a:p>
              <a:endParaRPr lang="en-AU" altLang="en-US" sz="1200" b="1" dirty="0">
                <a:solidFill>
                  <a:srgbClr val="C00000"/>
                </a:solidFill>
                <a:latin typeface="Times New Roman" panose="02020603050405020304" pitchFamily="18" charset="0"/>
              </a:endParaRPr>
            </a:p>
            <a:p>
              <a:r>
                <a:rPr lang="en-AU" altLang="en-US" sz="1200" b="1" dirty="0">
                  <a:solidFill>
                    <a:srgbClr val="C00000"/>
                  </a:solidFill>
                  <a:latin typeface="Times New Roman" panose="02020603050405020304" pitchFamily="18" charset="0"/>
                </a:rPr>
                <a:t>Is there a negative relationship between sleep and school stress</a:t>
              </a:r>
            </a:p>
            <a:p>
              <a:endParaRPr lang="en-AU" sz="1200" dirty="0"/>
            </a:p>
          </p:txBody>
        </p:sp>
        <p:sp>
          <p:nvSpPr>
            <p:cNvPr id="26" name="Right Arrow 25"/>
            <p:cNvSpPr/>
            <p:nvPr/>
          </p:nvSpPr>
          <p:spPr>
            <a:xfrm flipH="1">
              <a:off x="10247237" y="685346"/>
              <a:ext cx="1534067" cy="2904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50" dirty="0"/>
                <a:t>Research Question</a:t>
              </a:r>
            </a:p>
          </p:txBody>
        </p:sp>
        <p:sp>
          <p:nvSpPr>
            <p:cNvPr id="27" name="Right Arrow 26"/>
            <p:cNvSpPr/>
            <p:nvPr/>
          </p:nvSpPr>
          <p:spPr>
            <a:xfrm flipH="1">
              <a:off x="9827025" y="1879109"/>
              <a:ext cx="2001988" cy="3462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a:t>Theoretical Hypothesis</a:t>
              </a:r>
            </a:p>
          </p:txBody>
        </p:sp>
      </p:grpSp>
    </p:spTree>
    <p:extLst>
      <p:ext uri="{BB962C8B-B14F-4D97-AF65-F5344CB8AC3E}">
        <p14:creationId xmlns:p14="http://schemas.microsoft.com/office/powerpoint/2010/main" val="11566829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02071087"/>
              </p:ext>
            </p:extLst>
          </p:nvPr>
        </p:nvGraphicFramePr>
        <p:xfrm>
          <a:off x="3365337" y="2314742"/>
          <a:ext cx="5716381" cy="4114800"/>
        </p:xfrm>
        <a:graphic>
          <a:graphicData uri="http://schemas.openxmlformats.org/drawingml/2006/table">
            <a:tbl>
              <a:tblPr firstRow="1" bandRow="1">
                <a:tableStyleId>{5C22544A-7EE6-4342-B048-85BDC9FD1C3A}</a:tableStyleId>
              </a:tblPr>
              <a:tblGrid>
                <a:gridCol w="2699173">
                  <a:extLst>
                    <a:ext uri="{9D8B030D-6E8A-4147-A177-3AD203B41FA5}">
                      <a16:colId xmlns:a16="http://schemas.microsoft.com/office/drawing/2014/main" val="1893892095"/>
                    </a:ext>
                  </a:extLst>
                </a:gridCol>
                <a:gridCol w="1508604">
                  <a:extLst>
                    <a:ext uri="{9D8B030D-6E8A-4147-A177-3AD203B41FA5}">
                      <a16:colId xmlns:a16="http://schemas.microsoft.com/office/drawing/2014/main" val="3451455410"/>
                    </a:ext>
                  </a:extLst>
                </a:gridCol>
                <a:gridCol w="1508604">
                  <a:extLst>
                    <a:ext uri="{9D8B030D-6E8A-4147-A177-3AD203B41FA5}">
                      <a16:colId xmlns:a16="http://schemas.microsoft.com/office/drawing/2014/main" val="4152922346"/>
                    </a:ext>
                  </a:extLst>
                </a:gridCol>
              </a:tblGrid>
              <a:tr h="240628">
                <a:tc>
                  <a:txBody>
                    <a:bodyPr/>
                    <a:lstStyle/>
                    <a:p>
                      <a:endParaRPr lang="en-AU" dirty="0"/>
                    </a:p>
                  </a:txBody>
                  <a:tcPr/>
                </a:tc>
                <a:tc>
                  <a:txBody>
                    <a:bodyPr/>
                    <a:lstStyle/>
                    <a:p>
                      <a:r>
                        <a:rPr lang="en-AU" dirty="0"/>
                        <a:t>Sleep</a:t>
                      </a:r>
                    </a:p>
                  </a:txBody>
                  <a:tcPr/>
                </a:tc>
                <a:tc>
                  <a:txBody>
                    <a:bodyPr/>
                    <a:lstStyle/>
                    <a:p>
                      <a:r>
                        <a:rPr lang="en-AU" dirty="0"/>
                        <a:t>Stress</a:t>
                      </a:r>
                    </a:p>
                  </a:txBody>
                  <a:tcPr/>
                </a:tc>
                <a:extLst>
                  <a:ext uri="{0D108BD9-81ED-4DB2-BD59-A6C34878D82A}">
                    <a16:rowId xmlns:a16="http://schemas.microsoft.com/office/drawing/2014/main" val="4282808820"/>
                  </a:ext>
                </a:extLst>
              </a:tr>
              <a:tr h="316888">
                <a:tc>
                  <a:txBody>
                    <a:bodyPr/>
                    <a:lstStyle/>
                    <a:p>
                      <a:r>
                        <a:rPr lang="en-AU" dirty="0">
                          <a:solidFill>
                            <a:srgbClr val="0070C0"/>
                          </a:solidFill>
                        </a:rPr>
                        <a:t>Does it Vary</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3346562280"/>
                  </a:ext>
                </a:extLst>
              </a:tr>
              <a:tr h="554554">
                <a:tc>
                  <a:txBody>
                    <a:bodyPr/>
                    <a:lstStyle/>
                    <a:p>
                      <a:r>
                        <a:rPr lang="en-AU" dirty="0">
                          <a:solidFill>
                            <a:srgbClr val="00B050"/>
                          </a:solidFill>
                        </a:rPr>
                        <a:t>Is it being Manipulated</a:t>
                      </a: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2718575900"/>
                  </a:ext>
                </a:extLst>
              </a:tr>
              <a:tr h="554554">
                <a:tc>
                  <a:txBody>
                    <a:bodyPr/>
                    <a:lstStyle/>
                    <a:p>
                      <a:r>
                        <a:rPr lang="en-AU" dirty="0">
                          <a:solidFill>
                            <a:srgbClr val="00B050"/>
                          </a:solidFill>
                        </a:rPr>
                        <a:t>Does</a:t>
                      </a:r>
                      <a:r>
                        <a:rPr lang="en-AU" baseline="0" dirty="0">
                          <a:solidFill>
                            <a:srgbClr val="00B050"/>
                          </a:solidFill>
                        </a:rPr>
                        <a:t> it have Multiple Levels</a:t>
                      </a:r>
                      <a:endParaRPr lang="en-AU" dirty="0">
                        <a:solidFill>
                          <a:srgbClr val="00B050"/>
                        </a:solidFill>
                      </a:endParaRP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1510793868"/>
                  </a:ext>
                </a:extLst>
              </a:tr>
              <a:tr h="316888">
                <a:tc>
                  <a:txBody>
                    <a:bodyPr/>
                    <a:lstStyle/>
                    <a:p>
                      <a:r>
                        <a:rPr lang="en-AU" dirty="0">
                          <a:solidFill>
                            <a:srgbClr val="00B050"/>
                          </a:solidFill>
                        </a:rPr>
                        <a:t>Is it categorical</a:t>
                      </a:r>
                    </a:p>
                  </a:txBody>
                  <a:tcPr/>
                </a:tc>
                <a:tc>
                  <a:txBody>
                    <a:bodyPr/>
                    <a:lstStyle/>
                    <a:p>
                      <a:r>
                        <a:rPr lang="en-AU" dirty="0"/>
                        <a:t>No</a:t>
                      </a:r>
                    </a:p>
                  </a:txBody>
                  <a:tcPr/>
                </a:tc>
                <a:tc>
                  <a:txBody>
                    <a:bodyPr/>
                    <a:lstStyle/>
                    <a:p>
                      <a:r>
                        <a:rPr lang="en-AU" dirty="0"/>
                        <a:t>No</a:t>
                      </a:r>
                    </a:p>
                  </a:txBody>
                  <a:tcPr/>
                </a:tc>
                <a:extLst>
                  <a:ext uri="{0D108BD9-81ED-4DB2-BD59-A6C34878D82A}">
                    <a16:rowId xmlns:a16="http://schemas.microsoft.com/office/drawing/2014/main" val="3500996202"/>
                  </a:ext>
                </a:extLst>
              </a:tr>
              <a:tr h="316888">
                <a:tc>
                  <a:txBody>
                    <a:bodyPr/>
                    <a:lstStyle/>
                    <a:p>
                      <a:r>
                        <a:rPr lang="en-AU" dirty="0">
                          <a:solidFill>
                            <a:srgbClr val="C00000"/>
                          </a:solidFill>
                        </a:rPr>
                        <a:t>Is it being Measured</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2809901865"/>
                  </a:ext>
                </a:extLst>
              </a:tr>
              <a:tr h="554554">
                <a:tc>
                  <a:txBody>
                    <a:bodyPr/>
                    <a:lstStyle/>
                    <a:p>
                      <a:r>
                        <a:rPr lang="en-AU" dirty="0">
                          <a:solidFill>
                            <a:srgbClr val="C00000"/>
                          </a:solidFill>
                        </a:rPr>
                        <a:t>Is it the Participant Response</a:t>
                      </a: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443397137"/>
                  </a:ext>
                </a:extLst>
              </a:tr>
              <a:tr h="316888">
                <a:tc>
                  <a:txBody>
                    <a:bodyPr/>
                    <a:lstStyle/>
                    <a:p>
                      <a:r>
                        <a:rPr lang="en-AU" dirty="0">
                          <a:solidFill>
                            <a:srgbClr val="C00000"/>
                          </a:solidFill>
                        </a:rPr>
                        <a:t>Is</a:t>
                      </a:r>
                      <a:r>
                        <a:rPr lang="en-AU" baseline="0" dirty="0">
                          <a:solidFill>
                            <a:srgbClr val="C00000"/>
                          </a:solidFill>
                        </a:rPr>
                        <a:t> it continuous</a:t>
                      </a:r>
                      <a:endParaRPr lang="en-AU" dirty="0">
                        <a:solidFill>
                          <a:srgbClr val="C00000"/>
                        </a:solidFill>
                      </a:endParaRPr>
                    </a:p>
                  </a:txBody>
                  <a:tcPr/>
                </a:tc>
                <a:tc>
                  <a:txBody>
                    <a:bodyPr/>
                    <a:lstStyle/>
                    <a:p>
                      <a:r>
                        <a:rPr lang="en-AU" dirty="0"/>
                        <a:t>Yes</a:t>
                      </a:r>
                    </a:p>
                  </a:txBody>
                  <a:tcPr/>
                </a:tc>
                <a:tc>
                  <a:txBody>
                    <a:bodyPr/>
                    <a:lstStyle/>
                    <a:p>
                      <a:r>
                        <a:rPr lang="en-AU" dirty="0"/>
                        <a:t>Yes</a:t>
                      </a:r>
                    </a:p>
                  </a:txBody>
                  <a:tcPr/>
                </a:tc>
                <a:extLst>
                  <a:ext uri="{0D108BD9-81ED-4DB2-BD59-A6C34878D82A}">
                    <a16:rowId xmlns:a16="http://schemas.microsoft.com/office/drawing/2014/main" val="3436765365"/>
                  </a:ext>
                </a:extLst>
              </a:tr>
              <a:tr h="316888">
                <a:tc>
                  <a:txBody>
                    <a:bodyPr/>
                    <a:lstStyle/>
                    <a:p>
                      <a:r>
                        <a:rPr lang="en-AU" dirty="0">
                          <a:solidFill>
                            <a:srgbClr val="7030A0"/>
                          </a:solidFill>
                        </a:rPr>
                        <a:t>IV, DV or neither</a:t>
                      </a:r>
                    </a:p>
                  </a:txBody>
                  <a:tcPr/>
                </a:tc>
                <a:tc>
                  <a:txBody>
                    <a:bodyPr/>
                    <a:lstStyle/>
                    <a:p>
                      <a:r>
                        <a:rPr lang="en-AU" dirty="0"/>
                        <a:t>DV</a:t>
                      </a:r>
                    </a:p>
                  </a:txBody>
                  <a:tcPr/>
                </a:tc>
                <a:tc>
                  <a:txBody>
                    <a:bodyPr/>
                    <a:lstStyle/>
                    <a:p>
                      <a:r>
                        <a:rPr lang="en-AU" dirty="0"/>
                        <a:t>DV</a:t>
                      </a:r>
                    </a:p>
                  </a:txBody>
                  <a:tcPr/>
                </a:tc>
                <a:extLst>
                  <a:ext uri="{0D108BD9-81ED-4DB2-BD59-A6C34878D82A}">
                    <a16:rowId xmlns:a16="http://schemas.microsoft.com/office/drawing/2014/main" val="2336325003"/>
                  </a:ext>
                </a:extLst>
              </a:tr>
            </a:tbl>
          </a:graphicData>
        </a:graphic>
      </p:graphicFrame>
      <p:sp>
        <p:nvSpPr>
          <p:cNvPr id="4" name="TextBox 3"/>
          <p:cNvSpPr txBox="1"/>
          <p:nvPr/>
        </p:nvSpPr>
        <p:spPr>
          <a:xfrm>
            <a:off x="3365337" y="1375387"/>
            <a:ext cx="5387878" cy="707886"/>
          </a:xfrm>
          <a:prstGeom prst="rect">
            <a:avLst/>
          </a:prstGeom>
          <a:noFill/>
        </p:spPr>
        <p:txBody>
          <a:bodyPr wrap="square" rtlCol="0">
            <a:spAutoFit/>
          </a:bodyPr>
          <a:lstStyle/>
          <a:p>
            <a:r>
              <a:rPr lang="en-AU" sz="2000" dirty="0">
                <a:solidFill>
                  <a:srgbClr val="00B0F0"/>
                </a:solidFill>
              </a:rPr>
              <a:t>Sleep</a:t>
            </a:r>
          </a:p>
          <a:p>
            <a:r>
              <a:rPr lang="en-AU" sz="2000" dirty="0">
                <a:solidFill>
                  <a:srgbClr val="7030A0"/>
                </a:solidFill>
              </a:rPr>
              <a:t>School Stress</a:t>
            </a:r>
          </a:p>
        </p:txBody>
      </p:sp>
      <p:sp>
        <p:nvSpPr>
          <p:cNvPr id="5" name="Rectangle 4"/>
          <p:cNvSpPr/>
          <p:nvPr/>
        </p:nvSpPr>
        <p:spPr>
          <a:xfrm>
            <a:off x="2584938" y="544390"/>
            <a:ext cx="8702655" cy="830997"/>
          </a:xfrm>
          <a:prstGeom prst="rect">
            <a:avLst/>
          </a:prstGeom>
        </p:spPr>
        <p:txBody>
          <a:bodyPr wrap="square">
            <a:spAutoFit/>
          </a:bodyPr>
          <a:lstStyle/>
          <a:p>
            <a:r>
              <a:rPr lang="en-US" altLang="en-US" sz="2400" dirty="0"/>
              <a:t>This research explores the </a:t>
            </a:r>
            <a:r>
              <a:rPr lang="en-US" altLang="en-US" sz="2400" dirty="0">
                <a:solidFill>
                  <a:srgbClr val="00B0F0"/>
                </a:solidFill>
              </a:rPr>
              <a:t>relationship</a:t>
            </a:r>
            <a:r>
              <a:rPr lang="en-US" altLang="en-US" sz="2400" dirty="0"/>
              <a:t> between sleep and school stress</a:t>
            </a:r>
          </a:p>
        </p:txBody>
      </p:sp>
    </p:spTree>
    <p:extLst>
      <p:ext uri="{BB962C8B-B14F-4D97-AF65-F5344CB8AC3E}">
        <p14:creationId xmlns:p14="http://schemas.microsoft.com/office/powerpoint/2010/main" val="2747679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95462" y="2951887"/>
            <a:ext cx="7084215" cy="1846659"/>
          </a:xfrm>
          <a:prstGeom prst="rect">
            <a:avLst/>
          </a:prstGeom>
        </p:spPr>
        <p:txBody>
          <a:bodyPr wrap="square">
            <a:spAutoFit/>
          </a:bodyPr>
          <a:lstStyle/>
          <a:p>
            <a:pPr algn="ctr"/>
            <a:r>
              <a:rPr lang="en-AU" altLang="en-US" sz="2400" b="1" dirty="0">
                <a:solidFill>
                  <a:srgbClr val="00B050"/>
                </a:solidFill>
                <a:latin typeface="Times New Roman" panose="02020603050405020304" pitchFamily="18" charset="0"/>
              </a:rPr>
              <a:t>Expected outcomes that support Operational Hypothesis</a:t>
            </a:r>
          </a:p>
          <a:p>
            <a:pPr algn="ctr"/>
            <a:r>
              <a:rPr lang="en-AU" altLang="en-US" sz="2200" b="1" dirty="0">
                <a:solidFill>
                  <a:srgbClr val="0070C0"/>
                </a:solidFill>
                <a:latin typeface="Times New Roman" panose="02020603050405020304" pitchFamily="18" charset="0"/>
              </a:rPr>
              <a:t>As the number of hours slept increases </a:t>
            </a:r>
            <a:r>
              <a:rPr lang="en-AU" altLang="en-US" sz="2200" b="1" dirty="0">
                <a:solidFill>
                  <a:srgbClr val="FF0000"/>
                </a:solidFill>
                <a:latin typeface="Times New Roman" panose="02020603050405020304" pitchFamily="18" charset="0"/>
              </a:rPr>
              <a:t>(DV –  Continuous) </a:t>
            </a:r>
            <a:r>
              <a:rPr lang="en-AU" altLang="en-US" sz="2200" b="1" dirty="0">
                <a:solidFill>
                  <a:srgbClr val="0070C0"/>
                </a:solidFill>
                <a:latin typeface="Times New Roman" panose="02020603050405020304" pitchFamily="18" charset="0"/>
              </a:rPr>
              <a:t>, the degree of reported stress at school will decrease </a:t>
            </a:r>
            <a:r>
              <a:rPr lang="en-AU" altLang="en-US" sz="2200" b="1" dirty="0">
                <a:solidFill>
                  <a:srgbClr val="FF0000"/>
                </a:solidFill>
                <a:latin typeface="Times New Roman" panose="02020603050405020304" pitchFamily="18" charset="0"/>
              </a:rPr>
              <a:t>(DV –  Continuous) </a:t>
            </a:r>
            <a:endParaRPr lang="en-AU" altLang="en-US" sz="2200" b="1" dirty="0">
              <a:solidFill>
                <a:srgbClr val="0070C0"/>
              </a:solidFill>
              <a:latin typeface="Times New Roman" panose="02020603050405020304" pitchFamily="18" charset="0"/>
            </a:endParaRPr>
          </a:p>
        </p:txBody>
      </p:sp>
      <p:grpSp>
        <p:nvGrpSpPr>
          <p:cNvPr id="4" name="Group 4"/>
          <p:cNvGrpSpPr>
            <a:grpSpLocks/>
          </p:cNvGrpSpPr>
          <p:nvPr/>
        </p:nvGrpSpPr>
        <p:grpSpPr bwMode="auto">
          <a:xfrm>
            <a:off x="217998" y="1641281"/>
            <a:ext cx="3494766" cy="2663714"/>
            <a:chOff x="528" y="1104"/>
            <a:chExt cx="4656" cy="3259"/>
          </a:xfrm>
        </p:grpSpPr>
        <p:sp>
          <p:nvSpPr>
            <p:cNvPr id="5" name="Text Box 5"/>
            <p:cNvSpPr txBox="1">
              <a:spLocks noChangeArrowheads="1"/>
            </p:cNvSpPr>
            <p:nvPr/>
          </p:nvSpPr>
          <p:spPr bwMode="auto">
            <a:xfrm>
              <a:off x="2160" y="1104"/>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C00000"/>
                  </a:solidFill>
                  <a:latin typeface="Times New Roman" panose="02020603050405020304" pitchFamily="18" charset="0"/>
                </a:rPr>
                <a:t>there a negative relationship between sleep and school stress</a:t>
              </a: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792" y="2718"/>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Sleep goes up, stress goes down</a:t>
              </a:r>
            </a:p>
          </p:txBody>
        </p:sp>
        <p:cxnSp>
          <p:nvCxnSpPr>
            <p:cNvPr id="9" name="AutoShape 9"/>
            <p:cNvCxnSpPr>
              <a:cxnSpLocks noChangeShapeType="1"/>
              <a:stCxn id="5" idx="3"/>
              <a:endCxn id="8" idx="0"/>
            </p:cNvCxnSpPr>
            <p:nvPr/>
          </p:nvCxnSpPr>
          <p:spPr bwMode="auto">
            <a:xfrm>
              <a:off x="3552" y="1839"/>
              <a:ext cx="936" cy="87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839" y="3318"/>
              <a:ext cx="459"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5" idx="1"/>
            </p:cNvCxnSpPr>
            <p:nvPr/>
          </p:nvCxnSpPr>
          <p:spPr bwMode="auto">
            <a:xfrm rot="5400000" flipH="1" flipV="1">
              <a:off x="1512" y="1551"/>
              <a:ext cx="360"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Rectangle 12"/>
          <p:cNvSpPr/>
          <p:nvPr/>
        </p:nvSpPr>
        <p:spPr>
          <a:xfrm>
            <a:off x="4899660" y="966201"/>
            <a:ext cx="6096000" cy="1569660"/>
          </a:xfrm>
          <a:prstGeom prst="rect">
            <a:avLst/>
          </a:prstGeom>
        </p:spPr>
        <p:txBody>
          <a:bodyPr>
            <a:spAutoFit/>
          </a:bodyPr>
          <a:lstStyle/>
          <a:p>
            <a:pPr algn="ctr"/>
            <a:r>
              <a:rPr lang="en-AU" altLang="en-US" sz="2400" b="1" dirty="0">
                <a:solidFill>
                  <a:srgbClr val="00B050"/>
                </a:solidFill>
                <a:latin typeface="Times New Roman" panose="02020603050405020304" pitchFamily="18" charset="0"/>
              </a:rPr>
              <a:t>Operational Hypothesis</a:t>
            </a:r>
          </a:p>
          <a:p>
            <a:pPr algn="ctr"/>
            <a:r>
              <a:rPr lang="en-AU" altLang="en-US" sz="2400" b="1" dirty="0">
                <a:solidFill>
                  <a:srgbClr val="FF0000"/>
                </a:solidFill>
                <a:latin typeface="Times New Roman" panose="02020603050405020304" pitchFamily="18" charset="0"/>
              </a:rPr>
              <a:t>Is the number of hours slept per week negatively </a:t>
            </a:r>
            <a:r>
              <a:rPr lang="en-AU" altLang="en-US" sz="2400" b="1" dirty="0">
                <a:solidFill>
                  <a:srgbClr val="00B0F0"/>
                </a:solidFill>
                <a:latin typeface="Times New Roman" panose="02020603050405020304" pitchFamily="18" charset="0"/>
              </a:rPr>
              <a:t>related</a:t>
            </a:r>
            <a:r>
              <a:rPr lang="en-AU" altLang="en-US" sz="2400" b="1" dirty="0">
                <a:solidFill>
                  <a:srgbClr val="FF0000"/>
                </a:solidFill>
                <a:latin typeface="Times New Roman" panose="02020603050405020304" pitchFamily="18" charset="0"/>
              </a:rPr>
              <a:t> to the frequency of feeling stressed at school</a:t>
            </a:r>
          </a:p>
        </p:txBody>
      </p:sp>
    </p:spTree>
    <p:extLst>
      <p:ext uri="{BB962C8B-B14F-4D97-AF65-F5344CB8AC3E}">
        <p14:creationId xmlns:p14="http://schemas.microsoft.com/office/powerpoint/2010/main" val="10419102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p:cNvGrpSpPr>
          <p:nvPr/>
        </p:nvGrpSpPr>
        <p:grpSpPr bwMode="auto">
          <a:xfrm>
            <a:off x="217998" y="1641281"/>
            <a:ext cx="3494766" cy="2663714"/>
            <a:chOff x="528" y="1104"/>
            <a:chExt cx="4656" cy="3259"/>
          </a:xfrm>
        </p:grpSpPr>
        <p:sp>
          <p:nvSpPr>
            <p:cNvPr id="3" name="Text Box 5"/>
            <p:cNvSpPr txBox="1">
              <a:spLocks noChangeArrowheads="1"/>
            </p:cNvSpPr>
            <p:nvPr/>
          </p:nvSpPr>
          <p:spPr bwMode="auto">
            <a:xfrm>
              <a:off x="2160" y="1104"/>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C00000"/>
                  </a:solidFill>
                  <a:latin typeface="Times New Roman" panose="02020603050405020304" pitchFamily="18" charset="0"/>
                </a:rPr>
                <a:t>there a negative relationship between sleep and school stress</a:t>
              </a:r>
            </a:p>
          </p:txBody>
        </p:sp>
        <p:sp>
          <p:nvSpPr>
            <p:cNvPr id="4"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5"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6" name="Text Box 8"/>
            <p:cNvSpPr txBox="1">
              <a:spLocks noChangeArrowheads="1"/>
            </p:cNvSpPr>
            <p:nvPr/>
          </p:nvSpPr>
          <p:spPr bwMode="auto">
            <a:xfrm>
              <a:off x="3792" y="2718"/>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Sleep goes up, stress goes down</a:t>
              </a:r>
            </a:p>
          </p:txBody>
        </p:sp>
        <p:cxnSp>
          <p:nvCxnSpPr>
            <p:cNvPr id="7" name="AutoShape 9"/>
            <p:cNvCxnSpPr>
              <a:cxnSpLocks noChangeShapeType="1"/>
              <a:stCxn id="3" idx="3"/>
              <a:endCxn id="6" idx="0"/>
            </p:cNvCxnSpPr>
            <p:nvPr/>
          </p:nvCxnSpPr>
          <p:spPr bwMode="auto">
            <a:xfrm>
              <a:off x="3552" y="1839"/>
              <a:ext cx="936" cy="87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AutoShape 10"/>
            <p:cNvCxnSpPr>
              <a:cxnSpLocks noChangeShapeType="1"/>
              <a:stCxn id="6" idx="2"/>
              <a:endCxn id="4" idx="3"/>
            </p:cNvCxnSpPr>
            <p:nvPr/>
          </p:nvCxnSpPr>
          <p:spPr bwMode="auto">
            <a:xfrm rot="5400000">
              <a:off x="3839" y="3318"/>
              <a:ext cx="459"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1"/>
            <p:cNvCxnSpPr>
              <a:cxnSpLocks noChangeShapeType="1"/>
              <a:stCxn id="4" idx="1"/>
              <a:endCxn id="5"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2"/>
            <p:cNvCxnSpPr>
              <a:cxnSpLocks noChangeShapeType="1"/>
              <a:stCxn id="5" idx="0"/>
              <a:endCxn id="3" idx="1"/>
            </p:cNvCxnSpPr>
            <p:nvPr/>
          </p:nvCxnSpPr>
          <p:spPr bwMode="auto">
            <a:xfrm rot="5400000" flipH="1" flipV="1">
              <a:off x="1512" y="1551"/>
              <a:ext cx="360"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TextBox 12"/>
          <p:cNvSpPr txBox="1"/>
          <p:nvPr/>
        </p:nvSpPr>
        <p:spPr>
          <a:xfrm>
            <a:off x="8087241" y="1967121"/>
            <a:ext cx="3665551" cy="1077218"/>
          </a:xfrm>
          <a:prstGeom prst="rect">
            <a:avLst/>
          </a:prstGeom>
          <a:noFill/>
        </p:spPr>
        <p:txBody>
          <a:bodyPr wrap="square" rtlCol="0">
            <a:spAutoFit/>
          </a:bodyPr>
          <a:lstStyle/>
          <a:p>
            <a:r>
              <a:rPr lang="en-AU" sz="1600" dirty="0">
                <a:solidFill>
                  <a:srgbClr val="7030A0"/>
                </a:solidFill>
              </a:rPr>
              <a:t>Run the Experiment </a:t>
            </a:r>
          </a:p>
          <a:p>
            <a:pPr marL="342900" indent="-342900">
              <a:buFont typeface="+mj-lt"/>
              <a:buAutoNum type="arabicPeriod"/>
            </a:pPr>
            <a:r>
              <a:rPr lang="en-AU" sz="1600" dirty="0"/>
              <a:t>Get informed consent to participate</a:t>
            </a:r>
          </a:p>
          <a:p>
            <a:pPr marL="342900" indent="-342900">
              <a:buFont typeface="+mj-lt"/>
              <a:buAutoNum type="arabicPeriod"/>
            </a:pPr>
            <a:r>
              <a:rPr lang="en-AU" sz="1600" dirty="0"/>
              <a:t>Administer Questionnaire</a:t>
            </a:r>
            <a:endParaRPr lang="en-AU" dirty="0"/>
          </a:p>
        </p:txBody>
      </p:sp>
      <p:sp>
        <p:nvSpPr>
          <p:cNvPr id="14" name="TextBox 13"/>
          <p:cNvSpPr txBox="1"/>
          <p:nvPr/>
        </p:nvSpPr>
        <p:spPr>
          <a:xfrm>
            <a:off x="3700345" y="2063774"/>
            <a:ext cx="3665551" cy="830997"/>
          </a:xfrm>
          <a:prstGeom prst="rect">
            <a:avLst/>
          </a:prstGeom>
          <a:noFill/>
        </p:spPr>
        <p:txBody>
          <a:bodyPr wrap="square" rtlCol="0">
            <a:spAutoFit/>
          </a:bodyPr>
          <a:lstStyle/>
          <a:p>
            <a:r>
              <a:rPr lang="en-AU" sz="1600" dirty="0">
                <a:solidFill>
                  <a:srgbClr val="7030A0"/>
                </a:solidFill>
              </a:rPr>
              <a:t>Pre Experiment </a:t>
            </a:r>
          </a:p>
          <a:p>
            <a:pPr marL="342900" indent="-342900">
              <a:buFont typeface="+mj-lt"/>
              <a:buAutoNum type="arabicPeriod"/>
            </a:pPr>
            <a:r>
              <a:rPr lang="en-AU" sz="1600" dirty="0"/>
              <a:t>Get Ethics approval</a:t>
            </a:r>
          </a:p>
          <a:p>
            <a:pPr marL="342900" indent="-342900">
              <a:buFont typeface="+mj-lt"/>
              <a:buAutoNum type="arabicPeriod"/>
            </a:pPr>
            <a:r>
              <a:rPr lang="en-AU" sz="1600" dirty="0"/>
              <a:t>Create Questionnaire</a:t>
            </a:r>
            <a:endParaRPr lang="en-AU" dirty="0"/>
          </a:p>
        </p:txBody>
      </p:sp>
    </p:spTree>
    <p:extLst>
      <p:ext uri="{BB962C8B-B14F-4D97-AF65-F5344CB8AC3E}">
        <p14:creationId xmlns:p14="http://schemas.microsoft.com/office/powerpoint/2010/main" val="14653803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#3 </a:t>
            </a:r>
          </a:p>
          <a:p>
            <a:r>
              <a:rPr lang="en-US" altLang="en-US" sz="2800" dirty="0"/>
              <a:t>Ethics and Consent</a:t>
            </a:r>
          </a:p>
        </p:txBody>
      </p:sp>
      <p:sp>
        <p:nvSpPr>
          <p:cNvPr id="3" name="Rectangle 6"/>
          <p:cNvSpPr txBox="1">
            <a:spLocks noChangeArrowheads="1"/>
          </p:cNvSpPr>
          <p:nvPr/>
        </p:nvSpPr>
        <p:spPr>
          <a:xfrm>
            <a:off x="1121134" y="1550504"/>
            <a:ext cx="4762831"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solidFill>
                  <a:srgbClr val="7030A0"/>
                </a:solidFill>
              </a:rPr>
              <a:t>Behaving Ethically with participants</a:t>
            </a:r>
          </a:p>
          <a:p>
            <a:r>
              <a:rPr lang="en-US" altLang="en-US" sz="1800" dirty="0"/>
              <a:t>Name of Project &amp; Ethics Clearance</a:t>
            </a:r>
          </a:p>
          <a:p>
            <a:r>
              <a:rPr lang="en-US" altLang="en-US" sz="1800" dirty="0"/>
              <a:t>Experimenter Details</a:t>
            </a:r>
          </a:p>
          <a:p>
            <a:r>
              <a:rPr lang="en-US" altLang="en-US" sz="1800" dirty="0" err="1"/>
              <a:t>Descritption</a:t>
            </a:r>
            <a:r>
              <a:rPr lang="en-US" altLang="en-US" sz="1800" dirty="0"/>
              <a:t>: Enough information for INFORMED consent</a:t>
            </a:r>
          </a:p>
          <a:p>
            <a:r>
              <a:rPr lang="en-US" altLang="en-US" sz="1800" dirty="0"/>
              <a:t>Participation:</a:t>
            </a:r>
          </a:p>
          <a:p>
            <a:pPr marL="285750" indent="-285750">
              <a:buFont typeface="Arial" panose="020B0604020202020204" pitchFamily="34" charset="0"/>
              <a:buChar char="•"/>
            </a:pPr>
            <a:r>
              <a:rPr lang="en-US" altLang="en-US" sz="1600" dirty="0"/>
              <a:t>What is being done</a:t>
            </a:r>
          </a:p>
          <a:p>
            <a:pPr marL="285750" indent="-285750">
              <a:buFont typeface="Arial" panose="020B0604020202020204" pitchFamily="34" charset="0"/>
              <a:buChar char="•"/>
            </a:pPr>
            <a:r>
              <a:rPr lang="en-US" altLang="en-US" sz="1600" dirty="0"/>
              <a:t>Time</a:t>
            </a:r>
          </a:p>
          <a:p>
            <a:pPr marL="285750" indent="-285750">
              <a:buFont typeface="Arial" panose="020B0604020202020204" pitchFamily="34" charset="0"/>
              <a:buChar char="•"/>
            </a:pPr>
            <a:r>
              <a:rPr lang="en-US" altLang="en-US" sz="1600" dirty="0"/>
              <a:t>Voluntary</a:t>
            </a:r>
          </a:p>
          <a:p>
            <a:pPr marL="285750" indent="-285750">
              <a:buFont typeface="Arial" panose="020B0604020202020204" pitchFamily="34" charset="0"/>
              <a:buChar char="•"/>
            </a:pPr>
            <a:r>
              <a:rPr lang="en-US" altLang="en-US" sz="1600" dirty="0"/>
              <a:t>Withdrawal of Data</a:t>
            </a:r>
          </a:p>
          <a:p>
            <a:pPr marL="285750" indent="-285750">
              <a:buFont typeface="Arial" panose="020B0604020202020204" pitchFamily="34" charset="0"/>
              <a:buChar char="•"/>
            </a:pPr>
            <a:r>
              <a:rPr lang="en-US" altLang="en-US" sz="1600" dirty="0"/>
              <a:t>Consequences</a:t>
            </a:r>
          </a:p>
          <a:p>
            <a:r>
              <a:rPr lang="en-US" altLang="en-US" sz="1800" dirty="0"/>
              <a:t>Benefits and Risks: Benefits should outweigh the risks</a:t>
            </a:r>
          </a:p>
        </p:txBody>
      </p:sp>
      <p:sp>
        <p:nvSpPr>
          <p:cNvPr id="4" name="Rectangle 6"/>
          <p:cNvSpPr txBox="1">
            <a:spLocks noChangeArrowheads="1"/>
          </p:cNvSpPr>
          <p:nvPr/>
        </p:nvSpPr>
        <p:spPr>
          <a:xfrm>
            <a:off x="6822219" y="1550504"/>
            <a:ext cx="4762831"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000" dirty="0">
                <a:solidFill>
                  <a:srgbClr val="7030A0"/>
                </a:solidFill>
              </a:rPr>
              <a:t>Behaving Ethically with participants</a:t>
            </a:r>
          </a:p>
          <a:p>
            <a:r>
              <a:rPr lang="en-US" altLang="en-US" sz="2000" dirty="0"/>
              <a:t>Privacy and Confidentiality:</a:t>
            </a:r>
          </a:p>
          <a:p>
            <a:pPr marL="285750" indent="-285750">
              <a:buFont typeface="Arial" panose="020B0604020202020204" pitchFamily="34" charset="0"/>
              <a:buChar char="•"/>
            </a:pPr>
            <a:r>
              <a:rPr lang="en-US" altLang="en-US" sz="1600" dirty="0"/>
              <a:t>Confidentiality</a:t>
            </a:r>
          </a:p>
          <a:p>
            <a:pPr marL="285750" indent="-285750">
              <a:buFont typeface="Arial" panose="020B0604020202020204" pitchFamily="34" charset="0"/>
              <a:buChar char="•"/>
            </a:pPr>
            <a:r>
              <a:rPr lang="en-US" altLang="en-US" sz="1600" dirty="0"/>
              <a:t>Security</a:t>
            </a:r>
          </a:p>
          <a:p>
            <a:pPr marL="285750" indent="-285750">
              <a:buFont typeface="Arial" panose="020B0604020202020204" pitchFamily="34" charset="0"/>
              <a:buChar char="•"/>
            </a:pPr>
            <a:r>
              <a:rPr lang="en-US" altLang="en-US" sz="1600" dirty="0"/>
              <a:t>Additional use of Data</a:t>
            </a:r>
          </a:p>
          <a:p>
            <a:pPr marL="285750" indent="-285750">
              <a:buFont typeface="Arial" panose="020B0604020202020204" pitchFamily="34" charset="0"/>
              <a:buChar char="•"/>
            </a:pPr>
            <a:r>
              <a:rPr lang="en-US" altLang="en-US" sz="1600" dirty="0"/>
              <a:t>Disposal of Data</a:t>
            </a:r>
          </a:p>
          <a:p>
            <a:r>
              <a:rPr lang="en-US" altLang="en-US" sz="2000" dirty="0"/>
              <a:t>How to provide consent</a:t>
            </a:r>
          </a:p>
          <a:p>
            <a:r>
              <a:rPr lang="en-US" altLang="en-US" sz="2000" dirty="0"/>
              <a:t>Who to contact:</a:t>
            </a:r>
          </a:p>
          <a:p>
            <a:pPr marL="342900" indent="-342900">
              <a:buFont typeface="Arial" panose="020B0604020202020204" pitchFamily="34" charset="0"/>
              <a:buChar char="•"/>
            </a:pPr>
            <a:r>
              <a:rPr lang="en-US" altLang="en-US" sz="1600" dirty="0"/>
              <a:t>Further Questions</a:t>
            </a:r>
          </a:p>
          <a:p>
            <a:pPr marL="342900" indent="-342900">
              <a:buFont typeface="Arial" panose="020B0604020202020204" pitchFamily="34" charset="0"/>
              <a:buChar char="•"/>
            </a:pPr>
            <a:r>
              <a:rPr lang="en-US" altLang="en-US" sz="1600" dirty="0"/>
              <a:t>Complain</a:t>
            </a:r>
          </a:p>
        </p:txBody>
      </p:sp>
    </p:spTree>
    <p:extLst>
      <p:ext uri="{BB962C8B-B14F-4D97-AF65-F5344CB8AC3E}">
        <p14:creationId xmlns:p14="http://schemas.microsoft.com/office/powerpoint/2010/main" val="8368321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151078" y="2039810"/>
            <a:ext cx="4695092" cy="3693319"/>
          </a:xfrm>
          <a:prstGeom prst="rect">
            <a:avLst/>
          </a:prstGeom>
          <a:noFill/>
        </p:spPr>
        <p:txBody>
          <a:bodyPr wrap="square" rtlCol="0">
            <a:spAutoFit/>
          </a:bodyPr>
          <a:lstStyle/>
          <a:p>
            <a:r>
              <a:rPr lang="en-AU" sz="2400" dirty="0"/>
              <a:t>Experiments typically evaluate hypotheses with reference to the mean (average) of sets of scores rather than the scores themselves</a:t>
            </a:r>
          </a:p>
          <a:p>
            <a:endParaRPr lang="en-AU" sz="2400" dirty="0"/>
          </a:p>
          <a:p>
            <a:r>
              <a:rPr lang="en-AU" sz="2400" dirty="0"/>
              <a:t>Correlational designs involve the scores themselves.</a:t>
            </a:r>
          </a:p>
          <a:p>
            <a:endParaRPr lang="en-AU" dirty="0"/>
          </a:p>
        </p:txBody>
      </p:sp>
      <p:sp>
        <p:nvSpPr>
          <p:cNvPr id="7" name="TextBox 6"/>
          <p:cNvSpPr txBox="1"/>
          <p:nvPr/>
        </p:nvSpPr>
        <p:spPr>
          <a:xfrm>
            <a:off x="4466492" y="439616"/>
            <a:ext cx="2135521" cy="523220"/>
          </a:xfrm>
          <a:prstGeom prst="rect">
            <a:avLst/>
          </a:prstGeom>
          <a:noFill/>
        </p:spPr>
        <p:txBody>
          <a:bodyPr wrap="none" rtlCol="0">
            <a:spAutoFit/>
          </a:bodyPr>
          <a:lstStyle/>
          <a:p>
            <a:r>
              <a:rPr lang="en-AU" sz="2800" dirty="0">
                <a:solidFill>
                  <a:srgbClr val="FFC000"/>
                </a:solidFill>
              </a:rPr>
              <a:t>Some data</a:t>
            </a:r>
          </a:p>
        </p:txBody>
      </p:sp>
      <p:graphicFrame>
        <p:nvGraphicFramePr>
          <p:cNvPr id="4" name="Table 3"/>
          <p:cNvGraphicFramePr>
            <a:graphicFrameLocks noGrp="1"/>
          </p:cNvGraphicFramePr>
          <p:nvPr>
            <p:extLst>
              <p:ext uri="{D42A27DB-BD31-4B8C-83A1-F6EECF244321}">
                <p14:modId xmlns:p14="http://schemas.microsoft.com/office/powerpoint/2010/main" val="3842597515"/>
              </p:ext>
            </p:extLst>
          </p:nvPr>
        </p:nvGraphicFramePr>
        <p:xfrm>
          <a:off x="2393852" y="1204229"/>
          <a:ext cx="2239108" cy="5364480"/>
        </p:xfrm>
        <a:graphic>
          <a:graphicData uri="http://schemas.openxmlformats.org/drawingml/2006/table">
            <a:tbl>
              <a:tblPr>
                <a:tableStyleId>{5C22544A-7EE6-4342-B048-85BDC9FD1C3A}</a:tableStyleId>
              </a:tblPr>
              <a:tblGrid>
                <a:gridCol w="1128837">
                  <a:extLst>
                    <a:ext uri="{9D8B030D-6E8A-4147-A177-3AD203B41FA5}">
                      <a16:colId xmlns:a16="http://schemas.microsoft.com/office/drawing/2014/main" val="3437176549"/>
                    </a:ext>
                  </a:extLst>
                </a:gridCol>
                <a:gridCol w="1110271">
                  <a:extLst>
                    <a:ext uri="{9D8B030D-6E8A-4147-A177-3AD203B41FA5}">
                      <a16:colId xmlns:a16="http://schemas.microsoft.com/office/drawing/2014/main" val="678847520"/>
                    </a:ext>
                  </a:extLst>
                </a:gridCol>
              </a:tblGrid>
              <a:tr h="190500">
                <a:tc>
                  <a:txBody>
                    <a:bodyPr/>
                    <a:lstStyle/>
                    <a:p>
                      <a:pPr algn="l" fontAlgn="b"/>
                      <a:r>
                        <a:rPr lang="en-AU" sz="1600" u="none" strike="noStrike" dirty="0">
                          <a:effectLst/>
                        </a:rPr>
                        <a:t>Hours Sleep</a:t>
                      </a:r>
                      <a:endParaRPr lang="en-AU" sz="1600" b="0" i="0" u="none" strike="noStrike" dirty="0">
                        <a:solidFill>
                          <a:srgbClr val="000000"/>
                        </a:solidFill>
                        <a:effectLst/>
                        <a:latin typeface="Calibri" panose="020F0502020204030204" pitchFamily="34" charset="0"/>
                      </a:endParaRPr>
                    </a:p>
                  </a:txBody>
                  <a:tcPr marL="0" marR="0" marT="0" marB="0" anchor="b"/>
                </a:tc>
                <a:tc>
                  <a:txBody>
                    <a:bodyPr/>
                    <a:lstStyle/>
                    <a:p>
                      <a:pPr algn="l" fontAlgn="b"/>
                      <a:r>
                        <a:rPr lang="en-AU" sz="1600" u="none" strike="noStrike">
                          <a:effectLst/>
                        </a:rPr>
                        <a:t>Stress</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64514317"/>
                  </a:ext>
                </a:extLst>
              </a:tr>
              <a:tr h="190500">
                <a:tc>
                  <a:txBody>
                    <a:bodyPr/>
                    <a:lstStyle/>
                    <a:p>
                      <a:pPr algn="r" fontAlgn="b"/>
                      <a:r>
                        <a:rPr lang="en-AU" sz="1600" u="none" strike="noStrike" dirty="0">
                          <a:effectLst/>
                        </a:rPr>
                        <a:t>6</a:t>
                      </a:r>
                      <a:endParaRPr lang="en-AU" sz="1600" b="0"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4</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948472034"/>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4</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668739592"/>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2</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887216730"/>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51337109"/>
                  </a:ext>
                </a:extLst>
              </a:tr>
              <a:tr h="190500">
                <a:tc>
                  <a:txBody>
                    <a:bodyPr/>
                    <a:lstStyle/>
                    <a:p>
                      <a:pPr algn="r" fontAlgn="b"/>
                      <a:r>
                        <a:rPr lang="en-AU" sz="1600" u="none" strike="noStrike">
                          <a:effectLst/>
                        </a:rPr>
                        <a:t>8</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1</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27931754"/>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9990838"/>
                  </a:ext>
                </a:extLst>
              </a:tr>
              <a:tr h="190500">
                <a:tc>
                  <a:txBody>
                    <a:bodyPr/>
                    <a:lstStyle/>
                    <a:p>
                      <a:pPr algn="r" fontAlgn="b"/>
                      <a:r>
                        <a:rPr lang="en-AU" sz="1600" u="none" strike="noStrike">
                          <a:effectLst/>
                        </a:rPr>
                        <a:t>8</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2</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87489545"/>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2</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78794933"/>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24739517"/>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358943188"/>
                  </a:ext>
                </a:extLst>
              </a:tr>
              <a:tr h="190500">
                <a:tc>
                  <a:txBody>
                    <a:bodyPr/>
                    <a:lstStyle/>
                    <a:p>
                      <a:pPr algn="r" fontAlgn="b"/>
                      <a:r>
                        <a:rPr lang="en-AU" sz="1600" u="none" strike="noStrike">
                          <a:effectLst/>
                        </a:rPr>
                        <a:t>5</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5</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46156716"/>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502636082"/>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2</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37694976"/>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5</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49772484"/>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4</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37651365"/>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51700059"/>
                  </a:ext>
                </a:extLst>
              </a:tr>
              <a:tr h="190500">
                <a:tc>
                  <a:txBody>
                    <a:bodyPr/>
                    <a:lstStyle/>
                    <a:p>
                      <a:pPr algn="r" fontAlgn="b"/>
                      <a:r>
                        <a:rPr lang="en-AU" sz="1600" u="none" strike="noStrike">
                          <a:effectLst/>
                        </a:rPr>
                        <a:t>9</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3</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214278514"/>
                  </a:ext>
                </a:extLst>
              </a:tr>
              <a:tr h="190500">
                <a:tc>
                  <a:txBody>
                    <a:bodyPr/>
                    <a:lstStyle/>
                    <a:p>
                      <a:pPr algn="r" fontAlgn="b"/>
                      <a:r>
                        <a:rPr lang="en-AU" sz="1600" u="none" strike="noStrike">
                          <a:effectLst/>
                        </a:rPr>
                        <a:t>9</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4</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63122506"/>
                  </a:ext>
                </a:extLst>
              </a:tr>
              <a:tr h="190500">
                <a:tc>
                  <a:txBody>
                    <a:bodyPr/>
                    <a:lstStyle/>
                    <a:p>
                      <a:pPr algn="r" fontAlgn="b"/>
                      <a:r>
                        <a:rPr lang="en-AU" sz="1600" u="none" strike="noStrike">
                          <a:effectLst/>
                        </a:rPr>
                        <a:t>6</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a:effectLst/>
                        </a:rPr>
                        <a:t>4</a:t>
                      </a:r>
                      <a:endParaRPr lang="en-AU" sz="16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63294892"/>
                  </a:ext>
                </a:extLst>
              </a:tr>
              <a:tr h="190500">
                <a:tc>
                  <a:txBody>
                    <a:bodyPr/>
                    <a:lstStyle/>
                    <a:p>
                      <a:pPr algn="r" fontAlgn="b"/>
                      <a:r>
                        <a:rPr lang="en-AU" sz="1600" u="none" strike="noStrike">
                          <a:effectLst/>
                        </a:rPr>
                        <a:t>7</a:t>
                      </a:r>
                      <a:endParaRPr lang="en-AU" sz="16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600" u="none" strike="noStrike" dirty="0">
                          <a:effectLst/>
                        </a:rPr>
                        <a:t>4</a:t>
                      </a:r>
                      <a:endParaRPr lang="en-AU" sz="1600" b="0"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365046282"/>
                  </a:ext>
                </a:extLst>
              </a:tr>
            </a:tbl>
          </a:graphicData>
        </a:graphic>
      </p:graphicFrame>
    </p:spTree>
    <p:extLst>
      <p:ext uri="{BB962C8B-B14F-4D97-AF65-F5344CB8AC3E}">
        <p14:creationId xmlns:p14="http://schemas.microsoft.com/office/powerpoint/2010/main" val="2651223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6215" y="2077051"/>
            <a:ext cx="4220309" cy="3785652"/>
          </a:xfrm>
          <a:prstGeom prst="rect">
            <a:avLst/>
          </a:prstGeom>
        </p:spPr>
        <p:txBody>
          <a:bodyPr wrap="square">
            <a:spAutoFit/>
          </a:bodyPr>
          <a:lstStyle/>
          <a:p>
            <a:r>
              <a:rPr lang="en-AU" sz="2400" dirty="0"/>
              <a:t>Any set of numbers can be described by:</a:t>
            </a:r>
          </a:p>
          <a:p>
            <a:r>
              <a:rPr lang="en-AU" sz="2400" dirty="0"/>
              <a:t>1. A measure of central tendency of which the </a:t>
            </a:r>
            <a:r>
              <a:rPr lang="en-AU" sz="2400" dirty="0">
                <a:solidFill>
                  <a:srgbClr val="7030A0"/>
                </a:solidFill>
              </a:rPr>
              <a:t>mean</a:t>
            </a:r>
            <a:r>
              <a:rPr lang="en-AU" sz="2400" dirty="0"/>
              <a:t> is one</a:t>
            </a:r>
          </a:p>
          <a:p>
            <a:r>
              <a:rPr lang="en-AU" sz="2400" dirty="0"/>
              <a:t>2. A measure of variability (dispersion) of which </a:t>
            </a:r>
            <a:r>
              <a:rPr lang="en-AU" sz="2400" dirty="0">
                <a:solidFill>
                  <a:srgbClr val="7030A0"/>
                </a:solidFill>
              </a:rPr>
              <a:t>standard deviation </a:t>
            </a:r>
            <a:r>
              <a:rPr lang="en-AU" sz="2400" dirty="0"/>
              <a:t>and </a:t>
            </a:r>
            <a:r>
              <a:rPr lang="en-AU" sz="2400" dirty="0">
                <a:solidFill>
                  <a:srgbClr val="7030A0"/>
                </a:solidFill>
              </a:rPr>
              <a:t>standard error of the mean </a:t>
            </a:r>
            <a:r>
              <a:rPr lang="en-AU" sz="2400" dirty="0"/>
              <a:t>are two.</a:t>
            </a:r>
          </a:p>
        </p:txBody>
      </p:sp>
      <p:sp>
        <p:nvSpPr>
          <p:cNvPr id="4" name="TextBox 3"/>
          <p:cNvSpPr txBox="1"/>
          <p:nvPr/>
        </p:nvSpPr>
        <p:spPr>
          <a:xfrm>
            <a:off x="3887910" y="422031"/>
            <a:ext cx="5379999" cy="523220"/>
          </a:xfrm>
          <a:prstGeom prst="rect">
            <a:avLst/>
          </a:prstGeom>
          <a:noFill/>
        </p:spPr>
        <p:txBody>
          <a:bodyPr wrap="none" rtlCol="0">
            <a:spAutoFit/>
          </a:bodyPr>
          <a:lstStyle/>
          <a:p>
            <a:r>
              <a:rPr lang="en-AU" sz="2800" dirty="0">
                <a:solidFill>
                  <a:srgbClr val="FFC000"/>
                </a:solidFill>
              </a:rPr>
              <a:t>Step 1: Summarise the Data</a:t>
            </a:r>
          </a:p>
        </p:txBody>
      </p:sp>
      <p:graphicFrame>
        <p:nvGraphicFramePr>
          <p:cNvPr id="5" name="Table 4"/>
          <p:cNvGraphicFramePr>
            <a:graphicFrameLocks noGrp="1"/>
          </p:cNvGraphicFramePr>
          <p:nvPr>
            <p:extLst>
              <p:ext uri="{D42A27DB-BD31-4B8C-83A1-F6EECF244321}">
                <p14:modId xmlns:p14="http://schemas.microsoft.com/office/powerpoint/2010/main" val="798697656"/>
              </p:ext>
            </p:extLst>
          </p:nvPr>
        </p:nvGraphicFramePr>
        <p:xfrm>
          <a:off x="2422102" y="945251"/>
          <a:ext cx="4155807" cy="5819319"/>
        </p:xfrm>
        <a:graphic>
          <a:graphicData uri="http://schemas.openxmlformats.org/drawingml/2006/table">
            <a:tbl>
              <a:tblPr>
                <a:tableStyleId>{5C22544A-7EE6-4342-B048-85BDC9FD1C3A}</a:tableStyleId>
              </a:tblPr>
              <a:tblGrid>
                <a:gridCol w="1385269">
                  <a:extLst>
                    <a:ext uri="{9D8B030D-6E8A-4147-A177-3AD203B41FA5}">
                      <a16:colId xmlns:a16="http://schemas.microsoft.com/office/drawing/2014/main" val="2144759639"/>
                    </a:ext>
                  </a:extLst>
                </a:gridCol>
                <a:gridCol w="1385269">
                  <a:extLst>
                    <a:ext uri="{9D8B030D-6E8A-4147-A177-3AD203B41FA5}">
                      <a16:colId xmlns:a16="http://schemas.microsoft.com/office/drawing/2014/main" val="3126651791"/>
                    </a:ext>
                  </a:extLst>
                </a:gridCol>
                <a:gridCol w="1385269">
                  <a:extLst>
                    <a:ext uri="{9D8B030D-6E8A-4147-A177-3AD203B41FA5}">
                      <a16:colId xmlns:a16="http://schemas.microsoft.com/office/drawing/2014/main" val="1118922056"/>
                    </a:ext>
                  </a:extLst>
                </a:gridCol>
              </a:tblGrid>
              <a:tr h="271959">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AU" sz="1400" u="none" strike="noStrike">
                          <a:effectLst/>
                        </a:rPr>
                        <a:t>Hours Sleep</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r>
                        <a:rPr lang="en-AU" sz="1400" u="none" strike="noStrike">
                          <a:effectLst/>
                        </a:rPr>
                        <a:t>Stress</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981870252"/>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4554040"/>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26609030"/>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2</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165495208"/>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864829384"/>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8</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1</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107170715"/>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45956056"/>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8</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2</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744062304"/>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2</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4294037170"/>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91572223"/>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996028247"/>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5</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5</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78629334"/>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93514630"/>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2</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42864865"/>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5</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386571272"/>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575539416"/>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470527936"/>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9</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3</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478187051"/>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9</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105546750"/>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6</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2649963507"/>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7</a:t>
                      </a:r>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u="none" strike="noStrike">
                          <a:effectLst/>
                        </a:rPr>
                        <a:t>4</a:t>
                      </a:r>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035566376"/>
                  </a:ext>
                </a:extLst>
              </a:tr>
              <a:tr h="154522">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tc>
                  <a:txBody>
                    <a:bodyPr/>
                    <a:lstStyle/>
                    <a:p>
                      <a:pPr algn="l" fontAlgn="b"/>
                      <a:endParaRPr lang="en-AU" sz="1400" b="0" i="0" u="none" strike="noStrike">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659741589"/>
                  </a:ext>
                </a:extLst>
              </a:tr>
              <a:tr h="154522">
                <a:tc>
                  <a:txBody>
                    <a:bodyPr/>
                    <a:lstStyle/>
                    <a:p>
                      <a:pPr algn="l" fontAlgn="b"/>
                      <a:r>
                        <a:rPr lang="en-AU" sz="1400" b="1" u="none" strike="noStrike" dirty="0">
                          <a:effectLst/>
                        </a:rPr>
                        <a:t>Mean</a:t>
                      </a:r>
                      <a:endParaRPr lang="en-AU" sz="14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dirty="0">
                          <a:effectLst/>
                        </a:rPr>
                        <a:t>6.85</a:t>
                      </a:r>
                      <a:endParaRPr lang="en-AU" sz="1400" b="1" i="0" u="none" strike="noStrike" dirty="0">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dirty="0">
                          <a:effectLst/>
                        </a:rPr>
                        <a:t>3.20</a:t>
                      </a:r>
                      <a:endParaRPr lang="en-AU" sz="14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0328516"/>
                  </a:ext>
                </a:extLst>
              </a:tr>
              <a:tr h="271959">
                <a:tc>
                  <a:txBody>
                    <a:bodyPr/>
                    <a:lstStyle/>
                    <a:p>
                      <a:pPr algn="l" fontAlgn="b"/>
                      <a:r>
                        <a:rPr lang="en-AU" sz="1400" b="1" u="none" strike="noStrike">
                          <a:effectLst/>
                        </a:rPr>
                        <a:t>Standard Deviation</a:t>
                      </a:r>
                      <a:endParaRPr lang="en-AU"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a:effectLst/>
                        </a:rPr>
                        <a:t>1.04</a:t>
                      </a:r>
                      <a:endParaRPr lang="en-AU"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dirty="0">
                          <a:effectLst/>
                        </a:rPr>
                        <a:t>1.06</a:t>
                      </a:r>
                      <a:endParaRPr lang="en-AU" sz="14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104179318"/>
                  </a:ext>
                </a:extLst>
              </a:tr>
              <a:tr h="407938">
                <a:tc>
                  <a:txBody>
                    <a:bodyPr/>
                    <a:lstStyle/>
                    <a:p>
                      <a:pPr algn="l" fontAlgn="b"/>
                      <a:r>
                        <a:rPr lang="en-AU" sz="1400" b="1" u="none" strike="noStrike">
                          <a:effectLst/>
                        </a:rPr>
                        <a:t>Standard Error of Mean</a:t>
                      </a:r>
                      <a:endParaRPr lang="en-AU"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a:effectLst/>
                        </a:rPr>
                        <a:t>0.23</a:t>
                      </a:r>
                      <a:endParaRPr lang="en-AU" sz="1400" b="1" i="0" u="none" strike="noStrike">
                        <a:solidFill>
                          <a:srgbClr val="000000"/>
                        </a:solidFill>
                        <a:effectLst/>
                        <a:latin typeface="Calibri" panose="020F0502020204030204" pitchFamily="34" charset="0"/>
                      </a:endParaRPr>
                    </a:p>
                  </a:txBody>
                  <a:tcPr marL="0" marR="0" marT="0" marB="0" anchor="b"/>
                </a:tc>
                <a:tc>
                  <a:txBody>
                    <a:bodyPr/>
                    <a:lstStyle/>
                    <a:p>
                      <a:pPr algn="r" fontAlgn="b"/>
                      <a:r>
                        <a:rPr lang="en-AU" sz="1400" b="1" u="none" strike="noStrike" dirty="0">
                          <a:effectLst/>
                        </a:rPr>
                        <a:t>0.24</a:t>
                      </a:r>
                      <a:endParaRPr lang="en-AU" sz="1400" b="1" i="0" u="none" strike="noStrike" dirty="0">
                        <a:solidFill>
                          <a:srgbClr val="000000"/>
                        </a:solidFill>
                        <a:effectLst/>
                        <a:latin typeface="Calibri" panose="020F0502020204030204" pitchFamily="34" charset="0"/>
                      </a:endParaRPr>
                    </a:p>
                  </a:txBody>
                  <a:tcPr marL="0" marR="0" marT="0" marB="0" anchor="b"/>
                </a:tc>
                <a:extLst>
                  <a:ext uri="{0D108BD9-81ED-4DB2-BD59-A6C34878D82A}">
                    <a16:rowId xmlns:a16="http://schemas.microsoft.com/office/drawing/2014/main" val="3213691091"/>
                  </a:ext>
                </a:extLst>
              </a:tr>
            </a:tbl>
          </a:graphicData>
        </a:graphic>
      </p:graphicFrame>
    </p:spTree>
    <p:extLst>
      <p:ext uri="{BB962C8B-B14F-4D97-AF65-F5344CB8AC3E}">
        <p14:creationId xmlns:p14="http://schemas.microsoft.com/office/powerpoint/2010/main" val="37196554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954107"/>
          </a:xfrm>
          <a:prstGeom prst="rect">
            <a:avLst/>
          </a:prstGeom>
          <a:noFill/>
        </p:spPr>
        <p:txBody>
          <a:bodyPr wrap="none" rtlCol="0">
            <a:spAutoFit/>
          </a:bodyPr>
          <a:lstStyle/>
          <a:p>
            <a:r>
              <a:rPr lang="en-AU" sz="2800" dirty="0">
                <a:solidFill>
                  <a:srgbClr val="FFC000"/>
                </a:solidFill>
              </a:rPr>
              <a:t>Step 2: Present Summary</a:t>
            </a:r>
          </a:p>
          <a:p>
            <a:r>
              <a:rPr lang="en-AU" sz="2800" dirty="0">
                <a:solidFill>
                  <a:srgbClr val="FFC000"/>
                </a:solidFill>
              </a:rPr>
              <a:t>Graphs and Tables</a:t>
            </a:r>
          </a:p>
        </p:txBody>
      </p:sp>
      <p:sp>
        <p:nvSpPr>
          <p:cNvPr id="3" name="TextBox 2"/>
          <p:cNvSpPr txBox="1"/>
          <p:nvPr/>
        </p:nvSpPr>
        <p:spPr>
          <a:xfrm>
            <a:off x="1124658" y="1409965"/>
            <a:ext cx="1309782" cy="830997"/>
          </a:xfrm>
          <a:prstGeom prst="rect">
            <a:avLst/>
          </a:prstGeom>
          <a:noFill/>
        </p:spPr>
        <p:txBody>
          <a:bodyPr wrap="none" rtlCol="0">
            <a:spAutoFit/>
          </a:bodyPr>
          <a:lstStyle/>
          <a:p>
            <a:r>
              <a:rPr lang="en-AU" sz="1600" dirty="0"/>
              <a:t>Tables</a:t>
            </a:r>
          </a:p>
          <a:p>
            <a:r>
              <a:rPr lang="en-AU" sz="1600" dirty="0"/>
              <a:t>Design</a:t>
            </a:r>
          </a:p>
          <a:p>
            <a:r>
              <a:rPr lang="en-AU" sz="1600" dirty="0"/>
              <a:t>Formatting</a:t>
            </a:r>
          </a:p>
        </p:txBody>
      </p:sp>
      <p:sp>
        <p:nvSpPr>
          <p:cNvPr id="10" name="TextBox 9"/>
          <p:cNvSpPr txBox="1"/>
          <p:nvPr/>
        </p:nvSpPr>
        <p:spPr>
          <a:xfrm>
            <a:off x="4390446" y="1718807"/>
            <a:ext cx="2914580" cy="2831544"/>
          </a:xfrm>
          <a:prstGeom prst="rect">
            <a:avLst/>
          </a:prstGeom>
          <a:noFill/>
        </p:spPr>
        <p:txBody>
          <a:bodyPr wrap="none" rtlCol="0">
            <a:spAutoFit/>
          </a:bodyPr>
          <a:lstStyle/>
          <a:p>
            <a:r>
              <a:rPr lang="en-AU" sz="1600" dirty="0"/>
              <a:t>Figures</a:t>
            </a:r>
          </a:p>
          <a:p>
            <a:r>
              <a:rPr lang="en-AU" sz="1600" dirty="0"/>
              <a:t>Experiments</a:t>
            </a:r>
          </a:p>
          <a:p>
            <a:pPr marL="285750" indent="-285750">
              <a:buFont typeface="Arial" panose="020B0604020202020204" pitchFamily="34" charset="0"/>
              <a:buChar char="•"/>
            </a:pPr>
            <a:r>
              <a:rPr lang="en-AU" sz="1600" dirty="0"/>
              <a:t>Bar graphs</a:t>
            </a:r>
          </a:p>
          <a:p>
            <a:pPr marL="285750" indent="-285750">
              <a:buFont typeface="Arial" panose="020B0604020202020204" pitchFamily="34" charset="0"/>
              <a:buChar char="•"/>
            </a:pPr>
            <a:r>
              <a:rPr lang="en-AU" sz="1600" dirty="0"/>
              <a:t>Line graphs</a:t>
            </a:r>
          </a:p>
          <a:p>
            <a:r>
              <a:rPr lang="en-AU" sz="1600" dirty="0"/>
              <a:t>Design</a:t>
            </a:r>
          </a:p>
          <a:p>
            <a:r>
              <a:rPr lang="en-AU" sz="1600" dirty="0"/>
              <a:t>Means and Error Bars</a:t>
            </a:r>
          </a:p>
          <a:p>
            <a:endParaRPr lang="en-AU" sz="1600" dirty="0"/>
          </a:p>
          <a:p>
            <a:r>
              <a:rPr lang="en-AU" sz="1600" dirty="0"/>
              <a:t>Correlational Designs</a:t>
            </a:r>
          </a:p>
          <a:p>
            <a:pPr marL="285750" indent="-285750">
              <a:buFont typeface="Arial" panose="020B0604020202020204" pitchFamily="34" charset="0"/>
              <a:buChar char="•"/>
            </a:pPr>
            <a:r>
              <a:rPr lang="en-AU" sz="1600" dirty="0"/>
              <a:t>Scatterplots</a:t>
            </a:r>
          </a:p>
          <a:p>
            <a:r>
              <a:rPr lang="en-AU" sz="1600" dirty="0"/>
              <a:t>Data points and </a:t>
            </a:r>
            <a:r>
              <a:rPr lang="en-AU" sz="1600" dirty="0" err="1"/>
              <a:t>trendlines</a:t>
            </a:r>
            <a:endParaRPr lang="en-AU" sz="1600" dirty="0"/>
          </a:p>
          <a:p>
            <a:r>
              <a:rPr lang="en-AU" sz="1600" dirty="0"/>
              <a:t>(Regression equations)</a:t>
            </a:r>
          </a:p>
        </p:txBody>
      </p:sp>
      <p:graphicFrame>
        <p:nvGraphicFramePr>
          <p:cNvPr id="5" name="Table 4"/>
          <p:cNvGraphicFramePr>
            <a:graphicFrameLocks noGrp="1"/>
          </p:cNvGraphicFramePr>
          <p:nvPr>
            <p:extLst>
              <p:ext uri="{D42A27DB-BD31-4B8C-83A1-F6EECF244321}">
                <p14:modId xmlns:p14="http://schemas.microsoft.com/office/powerpoint/2010/main" val="3255292849"/>
              </p:ext>
            </p:extLst>
          </p:nvPr>
        </p:nvGraphicFramePr>
        <p:xfrm>
          <a:off x="8127999" y="1761724"/>
          <a:ext cx="3329831" cy="2545080"/>
        </p:xfrm>
        <a:graphic>
          <a:graphicData uri="http://schemas.openxmlformats.org/drawingml/2006/table">
            <a:tbl>
              <a:tblPr>
                <a:tableStyleId>{5C22544A-7EE6-4342-B048-85BDC9FD1C3A}</a:tableStyleId>
              </a:tblPr>
              <a:tblGrid>
                <a:gridCol w="949784">
                  <a:extLst>
                    <a:ext uri="{9D8B030D-6E8A-4147-A177-3AD203B41FA5}">
                      <a16:colId xmlns:a16="http://schemas.microsoft.com/office/drawing/2014/main" val="1257627688"/>
                    </a:ext>
                  </a:extLst>
                </a:gridCol>
                <a:gridCol w="949784">
                  <a:extLst>
                    <a:ext uri="{9D8B030D-6E8A-4147-A177-3AD203B41FA5}">
                      <a16:colId xmlns:a16="http://schemas.microsoft.com/office/drawing/2014/main" val="3237295723"/>
                    </a:ext>
                  </a:extLst>
                </a:gridCol>
                <a:gridCol w="1430263">
                  <a:extLst>
                    <a:ext uri="{9D8B030D-6E8A-4147-A177-3AD203B41FA5}">
                      <a16:colId xmlns:a16="http://schemas.microsoft.com/office/drawing/2014/main" val="3866779919"/>
                    </a:ext>
                  </a:extLst>
                </a:gridCol>
              </a:tblGrid>
              <a:tr h="184150">
                <a:tc gridSpan="2">
                  <a:txBody>
                    <a:bodyPr/>
                    <a:lstStyle/>
                    <a:p>
                      <a:pPr algn="l" fontAlgn="b"/>
                      <a:r>
                        <a:rPr lang="en-AU" sz="1100" u="none" strike="noStrike">
                          <a:effectLst/>
                        </a:rPr>
                        <a:t>Scatterplot</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dirty="0">
                          <a:effectLst/>
                        </a:rPr>
                        <a:t>Bar graph</a:t>
                      </a:r>
                      <a:endParaRPr lang="en-AU" sz="1100" b="0" i="0" u="none" strike="noStrike" dirty="0">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1980176915"/>
                  </a:ext>
                </a:extLst>
              </a:tr>
              <a:tr h="184150">
                <a:tc gridSpan="2">
                  <a:txBody>
                    <a:bodyPr/>
                    <a:lstStyle/>
                    <a:p>
                      <a:pPr algn="l" fontAlgn="b"/>
                      <a:r>
                        <a:rPr lang="en-AU" sz="1100" u="none" strike="noStrike">
                          <a:effectLst/>
                        </a:rPr>
                        <a:t>Y-axis Values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Oneway design</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360866364"/>
                  </a:ext>
                </a:extLst>
              </a:tr>
              <a:tr h="184150">
                <a:tc gridSpan="2">
                  <a:txBody>
                    <a:bodyPr/>
                    <a:lstStyle/>
                    <a:p>
                      <a:pPr algn="l" fontAlgn="b"/>
                      <a:r>
                        <a:rPr lang="en-AU" sz="1100" u="none" strike="noStrike">
                          <a:effectLst/>
                        </a:rPr>
                        <a:t>Y-axis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Values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324395925"/>
                  </a:ext>
                </a:extLst>
              </a:tr>
              <a:tr h="184150">
                <a:tc gridSpan="2">
                  <a:txBody>
                    <a:bodyPr/>
                    <a:lstStyle/>
                    <a:p>
                      <a:pPr algn="l" fontAlgn="b"/>
                      <a:r>
                        <a:rPr lang="en-AU" sz="1100" u="none" strike="noStrike">
                          <a:effectLst/>
                        </a:rPr>
                        <a:t>Y-axis visible</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3214684"/>
                  </a:ext>
                </a:extLst>
              </a:tr>
              <a:tr h="184150">
                <a:tc gridSpan="2">
                  <a:txBody>
                    <a:bodyPr/>
                    <a:lstStyle/>
                    <a:p>
                      <a:pPr algn="l" fontAlgn="b"/>
                      <a:r>
                        <a:rPr lang="en-AU" sz="1100" u="none" strike="noStrike">
                          <a:effectLst/>
                        </a:rPr>
                        <a:t>X-axis Values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Y-axis visible</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1854616"/>
                  </a:ext>
                </a:extLst>
              </a:tr>
              <a:tr h="184150">
                <a:tc gridSpan="2">
                  <a:txBody>
                    <a:bodyPr/>
                    <a:lstStyle/>
                    <a:p>
                      <a:pPr algn="l" fontAlgn="b"/>
                      <a:r>
                        <a:rPr lang="en-AU" sz="1100" u="none" strike="noStrike">
                          <a:effectLst/>
                        </a:rPr>
                        <a:t>X-axis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Values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293037856"/>
                  </a:ext>
                </a:extLst>
              </a:tr>
              <a:tr h="184150">
                <a:tc gridSpan="2">
                  <a:txBody>
                    <a:bodyPr/>
                    <a:lstStyle/>
                    <a:p>
                      <a:pPr algn="l" fontAlgn="b"/>
                      <a:r>
                        <a:rPr lang="en-AU" sz="1100" u="none" strike="noStrike">
                          <a:effectLst/>
                        </a:rPr>
                        <a:t>X-axis visible</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979734755"/>
                  </a:ext>
                </a:extLst>
              </a:tr>
              <a:tr h="184150">
                <a:tc gridSpan="2">
                  <a:txBody>
                    <a:bodyPr/>
                    <a:lstStyle/>
                    <a:p>
                      <a:pPr algn="l" fontAlgn="b"/>
                      <a:r>
                        <a:rPr lang="en-AU" sz="1100" u="none" strike="noStrike">
                          <a:effectLst/>
                        </a:rPr>
                        <a:t>Trendline present</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X-axis visible</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98193961"/>
                  </a:ext>
                </a:extLst>
              </a:tr>
              <a:tr h="184150">
                <a:tc gridSpan="2">
                  <a:txBody>
                    <a:bodyPr/>
                    <a:lstStyle/>
                    <a:p>
                      <a:pPr algn="l" fontAlgn="b"/>
                      <a:r>
                        <a:rPr lang="en-AU" sz="1100" u="none" strike="noStrike">
                          <a:effectLst/>
                        </a:rPr>
                        <a:t>Regression Equation</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Appropriate Legend</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982846339"/>
                  </a:ext>
                </a:extLst>
              </a:tr>
              <a:tr h="184150">
                <a:tc gridSpan="2">
                  <a:txBody>
                    <a:bodyPr/>
                    <a:lstStyle/>
                    <a:p>
                      <a:pPr algn="l" fontAlgn="b"/>
                      <a:r>
                        <a:rPr lang="en-AU" sz="1100" u="none" strike="noStrike">
                          <a:effectLst/>
                        </a:rPr>
                        <a:t>No Graph Label</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Customised Error bars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1226590217"/>
                  </a:ext>
                </a:extLst>
              </a:tr>
              <a:tr h="184150">
                <a:tc gridSpan="2">
                  <a:txBody>
                    <a:bodyPr/>
                    <a:lstStyle/>
                    <a:p>
                      <a:pPr algn="l" fontAlgn="b"/>
                      <a:r>
                        <a:rPr lang="en-AU" sz="1100" u="none" strike="noStrike">
                          <a:effectLst/>
                        </a:rPr>
                        <a:t>No grid lines</a:t>
                      </a:r>
                      <a:endParaRPr lang="en-AU" sz="1100" b="0" i="0" u="none" strike="noStrike">
                        <a:solidFill>
                          <a:srgbClr val="000000"/>
                        </a:solidFill>
                        <a:effectLst/>
                        <a:latin typeface="Verdana" panose="020B0604030504040204" pitchFamily="34" charset="0"/>
                      </a:endParaRPr>
                    </a:p>
                  </a:txBody>
                  <a:tcPr marL="0" marR="0" marT="0" marB="0" anchor="b"/>
                </a:tc>
                <a:tc hMerge="1">
                  <a:txBody>
                    <a:bodyPr/>
                    <a:lstStyle/>
                    <a:p>
                      <a:endParaRPr lang="en-AU"/>
                    </a:p>
                  </a:txBody>
                  <a:tcPr/>
                </a:tc>
                <a:tc>
                  <a:txBody>
                    <a:bodyPr/>
                    <a:lstStyle/>
                    <a:p>
                      <a:pPr algn="l" fontAlgn="b"/>
                      <a:r>
                        <a:rPr lang="en-AU" sz="1100" u="none" strike="noStrike">
                          <a:effectLst/>
                        </a:rPr>
                        <a:t>No Graph Label</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082576770"/>
                  </a:ext>
                </a:extLst>
              </a:tr>
              <a:tr h="184150">
                <a:tc>
                  <a:txBody>
                    <a:bodyPr/>
                    <a:lstStyle/>
                    <a:p>
                      <a:pPr algn="l" fontAlgn="b"/>
                      <a:r>
                        <a:rPr lang="en-AU" sz="1100" u="none" strike="noStrike">
                          <a:effectLst/>
                        </a:rPr>
                        <a:t>No colour</a:t>
                      </a:r>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r>
                        <a:rPr lang="en-AU" sz="1100" u="none" strike="noStrike">
                          <a:effectLst/>
                        </a:rPr>
                        <a:t>No grid lines</a:t>
                      </a:r>
                      <a:endParaRPr lang="en-AU" sz="1100" b="0" i="0" u="none" strike="noStrike">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2845557269"/>
                  </a:ext>
                </a:extLst>
              </a:tr>
              <a:tr h="184150">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endParaRPr lang="en-AU" sz="1100" b="0" i="0" u="none" strike="noStrike">
                        <a:solidFill>
                          <a:srgbClr val="000000"/>
                        </a:solidFill>
                        <a:effectLst/>
                        <a:latin typeface="Verdana" panose="020B0604030504040204" pitchFamily="34" charset="0"/>
                      </a:endParaRPr>
                    </a:p>
                  </a:txBody>
                  <a:tcPr marL="0" marR="0" marT="0" marB="0" anchor="b"/>
                </a:tc>
                <a:tc>
                  <a:txBody>
                    <a:bodyPr/>
                    <a:lstStyle/>
                    <a:p>
                      <a:pPr algn="l" fontAlgn="b"/>
                      <a:r>
                        <a:rPr lang="en-AU" sz="1100" u="none" strike="noStrike" dirty="0">
                          <a:effectLst/>
                        </a:rPr>
                        <a:t>No colour</a:t>
                      </a:r>
                      <a:endParaRPr lang="en-AU" sz="1100" b="0" i="0" u="none" strike="noStrike" dirty="0">
                        <a:solidFill>
                          <a:srgbClr val="000000"/>
                        </a:solidFill>
                        <a:effectLst/>
                        <a:latin typeface="Verdana" panose="020B0604030504040204" pitchFamily="34" charset="0"/>
                      </a:endParaRPr>
                    </a:p>
                  </a:txBody>
                  <a:tcPr marL="0" marR="0" marT="0" marB="0" anchor="b"/>
                </a:tc>
                <a:extLst>
                  <a:ext uri="{0D108BD9-81ED-4DB2-BD59-A6C34878D82A}">
                    <a16:rowId xmlns:a16="http://schemas.microsoft.com/office/drawing/2014/main" val="3003905459"/>
                  </a:ext>
                </a:extLst>
              </a:tr>
            </a:tbl>
          </a:graphicData>
        </a:graphic>
      </p:graphicFrame>
      <p:graphicFrame>
        <p:nvGraphicFramePr>
          <p:cNvPr id="11" name="Chart 10"/>
          <p:cNvGraphicFramePr>
            <a:graphicFrameLocks/>
          </p:cNvGraphicFramePr>
          <p:nvPr>
            <p:extLst>
              <p:ext uri="{D42A27DB-BD31-4B8C-83A1-F6EECF244321}">
                <p14:modId xmlns:p14="http://schemas.microsoft.com/office/powerpoint/2010/main" val="2896360981"/>
              </p:ext>
            </p:extLst>
          </p:nvPr>
        </p:nvGraphicFramePr>
        <p:xfrm>
          <a:off x="7644811" y="4550351"/>
          <a:ext cx="4039262" cy="23076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270250555"/>
              </p:ext>
            </p:extLst>
          </p:nvPr>
        </p:nvGraphicFramePr>
        <p:xfrm>
          <a:off x="315542" y="4213781"/>
          <a:ext cx="3869960" cy="26587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Table 13"/>
          <p:cNvGraphicFramePr>
            <a:graphicFrameLocks noGrp="1"/>
          </p:cNvGraphicFramePr>
          <p:nvPr>
            <p:extLst>
              <p:ext uri="{D42A27DB-BD31-4B8C-83A1-F6EECF244321}">
                <p14:modId xmlns:p14="http://schemas.microsoft.com/office/powerpoint/2010/main" val="3104044659"/>
              </p:ext>
            </p:extLst>
          </p:nvPr>
        </p:nvGraphicFramePr>
        <p:xfrm>
          <a:off x="423377" y="2516543"/>
          <a:ext cx="3464533" cy="1338649"/>
        </p:xfrm>
        <a:graphic>
          <a:graphicData uri="http://schemas.openxmlformats.org/drawingml/2006/table">
            <a:tbl>
              <a:tblPr firstRow="1" firstCol="1" bandRow="1">
                <a:tableStyleId>{5C22544A-7EE6-4342-B048-85BDC9FD1C3A}</a:tableStyleId>
              </a:tblPr>
              <a:tblGrid>
                <a:gridCol w="1297153">
                  <a:extLst>
                    <a:ext uri="{9D8B030D-6E8A-4147-A177-3AD203B41FA5}">
                      <a16:colId xmlns:a16="http://schemas.microsoft.com/office/drawing/2014/main" val="3344908902"/>
                    </a:ext>
                  </a:extLst>
                </a:gridCol>
                <a:gridCol w="1012536">
                  <a:extLst>
                    <a:ext uri="{9D8B030D-6E8A-4147-A177-3AD203B41FA5}">
                      <a16:colId xmlns:a16="http://schemas.microsoft.com/office/drawing/2014/main" val="2866478592"/>
                    </a:ext>
                  </a:extLst>
                </a:gridCol>
                <a:gridCol w="1154844">
                  <a:extLst>
                    <a:ext uri="{9D8B030D-6E8A-4147-A177-3AD203B41FA5}">
                      <a16:colId xmlns:a16="http://schemas.microsoft.com/office/drawing/2014/main" val="2249826473"/>
                    </a:ext>
                  </a:extLst>
                </a:gridCol>
              </a:tblGrid>
              <a:tr h="234232">
                <a:tc>
                  <a:txBody>
                    <a:bodyPr/>
                    <a:lstStyle/>
                    <a:p>
                      <a:pPr>
                        <a:lnSpc>
                          <a:spcPct val="107000"/>
                        </a:lnSpc>
                        <a:spcAft>
                          <a:spcPts val="0"/>
                        </a:spcAft>
                      </a:pPr>
                      <a:r>
                        <a:rPr lang="en-AU" sz="1400" dirty="0">
                          <a:solidFill>
                            <a:schemeClr val="tx1"/>
                          </a:solidFill>
                          <a:effectLst/>
                        </a:rPr>
                        <a:t> </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r>
                        <a:rPr lang="en-AU" sz="1400" dirty="0">
                          <a:solidFill>
                            <a:schemeClr val="tx1"/>
                          </a:solidFill>
                          <a:effectLst/>
                        </a:rPr>
                        <a:t>Study Context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234232">
                <a:tc>
                  <a:txBody>
                    <a:bodyPr/>
                    <a:lstStyle/>
                    <a:p>
                      <a:pPr>
                        <a:lnSpc>
                          <a:spcPct val="107000"/>
                        </a:lnSpc>
                        <a:spcAft>
                          <a:spcPts val="0"/>
                        </a:spcAft>
                      </a:pPr>
                      <a:r>
                        <a:rPr lang="en-AU" sz="1400" dirty="0">
                          <a:solidFill>
                            <a:schemeClr val="tx1"/>
                          </a:solidFill>
                          <a:effectLst/>
                        </a:rPr>
                        <a:t>Test Context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Quiet</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Noise</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234232">
                <a:tc>
                  <a:txBody>
                    <a:bodyPr/>
                    <a:lstStyle/>
                    <a:p>
                      <a:pPr algn="r">
                        <a:lnSpc>
                          <a:spcPct val="107000"/>
                        </a:lnSpc>
                        <a:spcAft>
                          <a:spcPts val="0"/>
                        </a:spcAft>
                      </a:pPr>
                      <a:r>
                        <a:rPr lang="en-AU" sz="1400" b="0" dirty="0">
                          <a:solidFill>
                            <a:schemeClr val="tx1"/>
                          </a:solidFill>
                          <a:effectLst/>
                        </a:rPr>
                        <a:t>Quiet</a:t>
                      </a:r>
                      <a:endParaRPr lang="en-AU" sz="105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400">
                          <a:solidFill>
                            <a:schemeClr val="tx1"/>
                          </a:solidFill>
                          <a:effectLst/>
                        </a:rPr>
                        <a:t>.85 (.05)</a:t>
                      </a:r>
                      <a:endParaRPr lang="en-AU"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400" dirty="0">
                          <a:solidFill>
                            <a:schemeClr val="tx1"/>
                          </a:solidFill>
                          <a:effectLst/>
                        </a:rPr>
                        <a:t>.50 (.24)</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56502673"/>
                  </a:ext>
                </a:extLst>
              </a:tr>
              <a:tr h="234232">
                <a:tc>
                  <a:txBody>
                    <a:bodyPr/>
                    <a:lstStyle/>
                    <a:p>
                      <a:pPr algn="r">
                        <a:lnSpc>
                          <a:spcPct val="107000"/>
                        </a:lnSpc>
                        <a:spcAft>
                          <a:spcPts val="0"/>
                        </a:spcAft>
                      </a:pPr>
                      <a:r>
                        <a:rPr lang="en-AU" sz="1400" b="0" dirty="0">
                          <a:solidFill>
                            <a:schemeClr val="tx1"/>
                          </a:solidFill>
                          <a:effectLst/>
                        </a:rPr>
                        <a:t>Noise</a:t>
                      </a:r>
                      <a:endParaRPr lang="en-AU" sz="105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a:solidFill>
                            <a:schemeClr val="tx1"/>
                          </a:solidFill>
                          <a:effectLst/>
                        </a:rPr>
                        <a:t>.45 (.19)</a:t>
                      </a:r>
                      <a:endParaRPr lang="en-AU" sz="105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rPr>
                        <a:t>.81 (.05)</a:t>
                      </a:r>
                      <a:endParaRPr lang="en-AU"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79071327"/>
                  </a:ext>
                </a:extLst>
              </a:tr>
              <a:tr h="161038">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Tree>
    <p:extLst>
      <p:ext uri="{BB962C8B-B14F-4D97-AF65-F5344CB8AC3E}">
        <p14:creationId xmlns:p14="http://schemas.microsoft.com/office/powerpoint/2010/main" val="12380401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4887877" cy="523220"/>
          </a:xfrm>
          <a:prstGeom prst="rect">
            <a:avLst/>
          </a:prstGeom>
          <a:noFill/>
        </p:spPr>
        <p:txBody>
          <a:bodyPr wrap="none" rtlCol="0">
            <a:spAutoFit/>
          </a:bodyPr>
          <a:lstStyle/>
          <a:p>
            <a:r>
              <a:rPr lang="en-AU" sz="2800" dirty="0">
                <a:solidFill>
                  <a:srgbClr val="FFC000"/>
                </a:solidFill>
              </a:rPr>
              <a:t>Step 2: Present Summary</a:t>
            </a:r>
          </a:p>
        </p:txBody>
      </p:sp>
      <p:graphicFrame>
        <p:nvGraphicFramePr>
          <p:cNvPr id="6" name="Table 5"/>
          <p:cNvGraphicFramePr>
            <a:graphicFrameLocks noGrp="1"/>
          </p:cNvGraphicFramePr>
          <p:nvPr>
            <p:extLst>
              <p:ext uri="{D42A27DB-BD31-4B8C-83A1-F6EECF244321}">
                <p14:modId xmlns:p14="http://schemas.microsoft.com/office/powerpoint/2010/main" val="1189110648"/>
              </p:ext>
            </p:extLst>
          </p:nvPr>
        </p:nvGraphicFramePr>
        <p:xfrm>
          <a:off x="720969" y="2608664"/>
          <a:ext cx="4743597" cy="1310767"/>
        </p:xfrm>
        <a:graphic>
          <a:graphicData uri="http://schemas.openxmlformats.org/drawingml/2006/table">
            <a:tbl>
              <a:tblPr firstRow="1" firstCol="1" bandRow="1">
                <a:tableStyleId>{5C22544A-7EE6-4342-B048-85BDC9FD1C3A}</a:tableStyleId>
              </a:tblPr>
              <a:tblGrid>
                <a:gridCol w="1776046">
                  <a:extLst>
                    <a:ext uri="{9D8B030D-6E8A-4147-A177-3AD203B41FA5}">
                      <a16:colId xmlns:a16="http://schemas.microsoft.com/office/drawing/2014/main" val="3344908902"/>
                    </a:ext>
                  </a:extLst>
                </a:gridCol>
                <a:gridCol w="1386352">
                  <a:extLst>
                    <a:ext uri="{9D8B030D-6E8A-4147-A177-3AD203B41FA5}">
                      <a16:colId xmlns:a16="http://schemas.microsoft.com/office/drawing/2014/main" val="2866478592"/>
                    </a:ext>
                  </a:extLst>
                </a:gridCol>
                <a:gridCol w="1581199">
                  <a:extLst>
                    <a:ext uri="{9D8B030D-6E8A-4147-A177-3AD203B41FA5}">
                      <a16:colId xmlns:a16="http://schemas.microsoft.com/office/drawing/2014/main" val="2249826473"/>
                    </a:ext>
                  </a:extLst>
                </a:gridCol>
              </a:tblGrid>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gridSpan="2">
                  <a:txBody>
                    <a:bodyPr/>
                    <a:lstStyle/>
                    <a:p>
                      <a:pPr algn="ct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hMerge="1">
                  <a:txBody>
                    <a:bodyPr/>
                    <a:lstStyle/>
                    <a:p>
                      <a:endParaRPr lang="en-AU"/>
                    </a:p>
                  </a:txBody>
                  <a:tcPr/>
                </a:tc>
                <a:extLst>
                  <a:ext uri="{0D108BD9-81ED-4DB2-BD59-A6C34878D82A}">
                    <a16:rowId xmlns:a16="http://schemas.microsoft.com/office/drawing/2014/main" val="9020327"/>
                  </a:ext>
                </a:extLst>
              </a:tr>
              <a:tr h="0">
                <a:tc>
                  <a:txBody>
                    <a:bodyPr/>
                    <a:lstStyle/>
                    <a:p>
                      <a:pPr>
                        <a:lnSpc>
                          <a:spcPct val="107000"/>
                        </a:lnSpc>
                        <a:spcAft>
                          <a:spcPts val="0"/>
                        </a:spcAft>
                      </a:pP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Sleep</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600" dirty="0">
                          <a:solidFill>
                            <a:schemeClr val="tx1"/>
                          </a:solidFill>
                          <a:effectLst/>
                        </a:rPr>
                        <a:t>Stress</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30191963"/>
                  </a:ext>
                </a:extLst>
              </a:tr>
              <a:tr h="0">
                <a:tc>
                  <a:txBody>
                    <a:bodyPr/>
                    <a:lstStyle/>
                    <a:p>
                      <a:pPr algn="r">
                        <a:lnSpc>
                          <a:spcPct val="107000"/>
                        </a:lnSpc>
                        <a:spcAft>
                          <a:spcPts val="0"/>
                        </a:spcAft>
                      </a:pPr>
                      <a:r>
                        <a:rPr lang="en-AU" sz="1600" b="0" dirty="0">
                          <a:solidFill>
                            <a:schemeClr val="tx1"/>
                          </a:solidFill>
                          <a:effectLst/>
                          <a:latin typeface="+mn-lt"/>
                          <a:ea typeface="+mn-ea"/>
                          <a:cs typeface="+mn-cs"/>
                        </a:rPr>
                        <a:t>Mean</a:t>
                      </a:r>
                      <a:r>
                        <a:rPr lang="en-AU" sz="1600" b="0" baseline="0" dirty="0">
                          <a:solidFill>
                            <a:schemeClr val="tx1"/>
                          </a:solidFill>
                          <a:effectLst/>
                          <a:latin typeface="+mn-lt"/>
                          <a:ea typeface="+mn-ea"/>
                          <a:cs typeface="+mn-cs"/>
                        </a:rPr>
                        <a:t> &amp; SD</a:t>
                      </a:r>
                      <a:endParaRPr lang="en-AU" sz="11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6.85 (1.04)</a:t>
                      </a:r>
                    </a:p>
                  </a:txBody>
                  <a:tcPr marL="0" marR="0" marT="0" marB="0" anchor="b">
                    <a:lnT w="9525" cap="flat" cmpd="sng" algn="ctr">
                      <a:solidFill>
                        <a:schemeClr val="tx1"/>
                      </a:solidFill>
                      <a:prstDash val="solid"/>
                      <a:round/>
                      <a:headEnd type="none" w="med" len="med"/>
                      <a:tailEnd type="none" w="med" len="med"/>
                    </a:lnT>
                    <a:lnB w="12700" cmpd="sng">
                      <a:noFill/>
                    </a:lnB>
                    <a:noFill/>
                  </a:tcPr>
                </a:tc>
                <a:tc>
                  <a:txBody>
                    <a:bodyPr/>
                    <a:lstStyle/>
                    <a:p>
                      <a:pPr algn="ctr" fontAlgn="b"/>
                      <a:r>
                        <a:rPr lang="en-AU" sz="1400" b="0" i="0" u="none" strike="noStrike" dirty="0">
                          <a:solidFill>
                            <a:srgbClr val="000000"/>
                          </a:solidFill>
                          <a:effectLst/>
                          <a:latin typeface="Calibri" panose="020F0502020204030204" pitchFamily="34" charset="0"/>
                        </a:rPr>
                        <a:t>3.20 (1.06</a:t>
                      </a:r>
                    </a:p>
                  </a:txBody>
                  <a:tcPr marL="0" marR="0" marT="0" marB="0" anchor="b">
                    <a:lnT w="9525" cap="flat" cmpd="sng" algn="ctr">
                      <a:solidFill>
                        <a:schemeClr val="tx1"/>
                      </a:solidFill>
                      <a:prstDash val="solid"/>
                      <a:round/>
                      <a:headEnd type="none" w="med" len="med"/>
                      <a:tailEnd type="none" w="med" len="med"/>
                    </a:lnT>
                    <a:lnB w="12700" cmpd="sng">
                      <a:noFill/>
                    </a:lnB>
                    <a:noFill/>
                  </a:tcPr>
                </a:tc>
                <a:extLst>
                  <a:ext uri="{0D108BD9-81ED-4DB2-BD59-A6C34878D82A}">
                    <a16:rowId xmlns:a16="http://schemas.microsoft.com/office/drawing/2014/main" val="456502673"/>
                  </a:ext>
                </a:extLst>
              </a:tr>
              <a:tr h="0">
                <a:tc>
                  <a:txBody>
                    <a:bodyPr/>
                    <a:lstStyle/>
                    <a:p>
                      <a:pPr algn="r">
                        <a:lnSpc>
                          <a:spcPct val="107000"/>
                        </a:lnSpc>
                        <a:spcAft>
                          <a:spcPts val="0"/>
                        </a:spcAft>
                      </a:pPr>
                      <a:r>
                        <a:rPr lang="en-AU" sz="1600" b="0" dirty="0">
                          <a:solidFill>
                            <a:schemeClr val="tx1"/>
                          </a:solidFill>
                          <a:effectLst/>
                        </a:rPr>
                        <a:t>Sleep</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lnL w="12700" cmpd="sng">
                      <a:noFill/>
                    </a:lnL>
                    <a:lnR w="12700" cmpd="sng">
                      <a:noFill/>
                    </a:lnR>
                    <a:lnT w="12700" cmpd="sng">
                      <a:noFill/>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9071327"/>
                  </a:ext>
                </a:extLst>
              </a:tr>
              <a:tr h="0">
                <a:tc>
                  <a:txBody>
                    <a:bodyPr/>
                    <a:lstStyle/>
                    <a:p>
                      <a:pPr algn="r">
                        <a:lnSpc>
                          <a:spcPct val="107000"/>
                        </a:lnSpc>
                        <a:spcAft>
                          <a:spcPts val="0"/>
                        </a:spcAft>
                      </a:pPr>
                      <a:r>
                        <a:rPr lang="en-AU" sz="1600" b="0" dirty="0">
                          <a:solidFill>
                            <a:schemeClr val="tx1"/>
                          </a:solidFill>
                          <a:effectLst/>
                        </a:rPr>
                        <a:t>Stress</a:t>
                      </a: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-.40</a:t>
                      </a:r>
                    </a:p>
                  </a:txBody>
                  <a:tcPr marL="68580" marR="68580" marT="0" marB="0">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Aft>
                          <a:spcPts val="0"/>
                        </a:spcAft>
                      </a:pPr>
                      <a:r>
                        <a:rPr lang="en-AU"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a:t>
                      </a:r>
                    </a:p>
                  </a:txBody>
                  <a:tcPr marL="68580" marR="68580" marT="0" marB="0">
                    <a:lnT w="9525" cap="flat" cmpd="sng" algn="ctr">
                      <a:no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88908124"/>
                  </a:ext>
                </a:extLst>
              </a:tr>
              <a:tr h="0">
                <a:tc>
                  <a:txBody>
                    <a:bodyPr/>
                    <a:lstStyle/>
                    <a:p>
                      <a:pPr algn="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a:solidFill>
                            <a:schemeClr val="tx1"/>
                          </a:solidFill>
                          <a:effectLst/>
                        </a:rPr>
                        <a:t> </a:t>
                      </a:r>
                      <a:endParaRPr lang="en-AU" sz="1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noFill/>
                  </a:tcPr>
                </a:tc>
                <a:tc>
                  <a:txBody>
                    <a:bodyPr/>
                    <a:lstStyle/>
                    <a:p>
                      <a:pPr algn="ctr">
                        <a:lnSpc>
                          <a:spcPct val="107000"/>
                        </a:lnSpc>
                        <a:spcAft>
                          <a:spcPts val="0"/>
                        </a:spcAft>
                      </a:pPr>
                      <a:r>
                        <a:rPr lang="en-AU" sz="1100" dirty="0">
                          <a:solidFill>
                            <a:schemeClr val="tx1"/>
                          </a:solidFill>
                          <a:effectLst/>
                        </a:rPr>
                        <a:t> </a:t>
                      </a:r>
                      <a:endParaRPr lang="en-AU"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T w="9525"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4261374890"/>
                  </a:ext>
                </a:extLst>
              </a:tr>
            </a:tbl>
          </a:graphicData>
        </a:graphic>
      </p:graphicFrame>
      <p:sp>
        <p:nvSpPr>
          <p:cNvPr id="8" name="TextBox 7"/>
          <p:cNvSpPr txBox="1"/>
          <p:nvPr/>
        </p:nvSpPr>
        <p:spPr>
          <a:xfrm>
            <a:off x="720968" y="5477568"/>
            <a:ext cx="4743597" cy="830997"/>
          </a:xfrm>
          <a:prstGeom prst="rect">
            <a:avLst/>
          </a:prstGeom>
          <a:noFill/>
        </p:spPr>
        <p:txBody>
          <a:bodyPr wrap="square" rtlCol="0">
            <a:spAutoFit/>
          </a:bodyPr>
          <a:lstStyle/>
          <a:p>
            <a:r>
              <a:rPr lang="en-AU" sz="2400" dirty="0"/>
              <a:t>Can now assess the hypotheses of the study</a:t>
            </a:r>
          </a:p>
        </p:txBody>
      </p:sp>
      <p:sp>
        <p:nvSpPr>
          <p:cNvPr id="9" name="TextBox 8"/>
          <p:cNvSpPr txBox="1"/>
          <p:nvPr/>
        </p:nvSpPr>
        <p:spPr>
          <a:xfrm>
            <a:off x="5943601" y="5279647"/>
            <a:ext cx="5328138" cy="707886"/>
          </a:xfrm>
          <a:prstGeom prst="rect">
            <a:avLst/>
          </a:prstGeom>
          <a:noFill/>
        </p:spPr>
        <p:txBody>
          <a:bodyPr wrap="square" rtlCol="0">
            <a:spAutoFit/>
          </a:bodyPr>
          <a:lstStyle/>
          <a:p>
            <a:r>
              <a:rPr lang="en-AU" sz="2000" dirty="0">
                <a:solidFill>
                  <a:srgbClr val="0070C0"/>
                </a:solidFill>
              </a:rPr>
              <a:t>Is there a relationship between number of hour slept and stress </a:t>
            </a:r>
            <a:r>
              <a:rPr lang="en-AU" sz="2000" dirty="0">
                <a:solidFill>
                  <a:srgbClr val="C00000"/>
                </a:solidFill>
              </a:rPr>
              <a:t>?</a:t>
            </a:r>
          </a:p>
        </p:txBody>
      </p:sp>
      <p:graphicFrame>
        <p:nvGraphicFramePr>
          <p:cNvPr id="7" name="Chart 6"/>
          <p:cNvGraphicFramePr>
            <a:graphicFrameLocks/>
          </p:cNvGraphicFramePr>
          <p:nvPr>
            <p:extLst>
              <p:ext uri="{D42A27DB-BD31-4B8C-83A1-F6EECF244321}">
                <p14:modId xmlns:p14="http://schemas.microsoft.com/office/powerpoint/2010/main" val="1386964783"/>
              </p:ext>
            </p:extLst>
          </p:nvPr>
        </p:nvGraphicFramePr>
        <p:xfrm>
          <a:off x="6321670" y="1938296"/>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6031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172" y="4130960"/>
            <a:ext cx="12056828" cy="2369880"/>
          </a:xfrm>
          <a:prstGeom prst="rect">
            <a:avLst/>
          </a:prstGeom>
        </p:spPr>
        <p:txBody>
          <a:bodyPr wrap="square">
            <a:spAutoFit/>
          </a:bodyPr>
          <a:lstStyle/>
          <a:p>
            <a:pPr algn="ctr"/>
            <a:r>
              <a:rPr lang="en-AU" altLang="en-US" sz="2400" b="1" dirty="0">
                <a:solidFill>
                  <a:srgbClr val="C00000"/>
                </a:solidFill>
                <a:latin typeface="Times New Roman" panose="02020603050405020304" pitchFamily="18" charset="0"/>
              </a:rPr>
              <a:t>What statistics are designed to actually test</a:t>
            </a:r>
            <a:endParaRPr lang="en-AU" altLang="en-US" sz="2400" b="1" dirty="0">
              <a:solidFill>
                <a:srgbClr val="0070C0"/>
              </a:solidFill>
              <a:latin typeface="Times New Roman" panose="02020603050405020304" pitchFamily="18" charset="0"/>
            </a:endParaRPr>
          </a:p>
          <a:p>
            <a:pPr algn="ctr"/>
            <a:r>
              <a:rPr lang="en-AU" altLang="en-US" sz="2400" b="1" dirty="0">
                <a:solidFill>
                  <a:srgbClr val="FF0000"/>
                </a:solidFill>
                <a:latin typeface="Times New Roman" panose="02020603050405020304" pitchFamily="18" charset="0"/>
              </a:rPr>
              <a:t>The number of hours slept is not related to the frequency of feelings of stress</a:t>
            </a:r>
          </a:p>
          <a:p>
            <a:pPr algn="ctr"/>
            <a:r>
              <a:rPr lang="en-AU" altLang="en-US" sz="2400" b="1" dirty="0">
                <a:solidFill>
                  <a:srgbClr val="7030A0"/>
                </a:solidFill>
                <a:latin typeface="Times New Roman" panose="02020603050405020304" pitchFamily="18" charset="0"/>
              </a:rPr>
              <a:t>(Null Hypothesis, H</a:t>
            </a:r>
            <a:r>
              <a:rPr lang="en-AU" altLang="en-US" sz="2400" b="1" baseline="-25000" dirty="0">
                <a:solidFill>
                  <a:srgbClr val="7030A0"/>
                </a:solidFill>
                <a:latin typeface="Times New Roman" panose="02020603050405020304" pitchFamily="18" charset="0"/>
              </a:rPr>
              <a:t>0</a:t>
            </a:r>
            <a:r>
              <a:rPr lang="en-AU" altLang="en-US" sz="2400" b="1" dirty="0">
                <a:solidFill>
                  <a:srgbClr val="7030A0"/>
                </a:solidFill>
                <a:latin typeface="Times New Roman" panose="02020603050405020304" pitchFamily="18" charset="0"/>
              </a:rPr>
              <a:t>)</a:t>
            </a:r>
          </a:p>
          <a:p>
            <a:pPr algn="ctr"/>
            <a:endParaRPr lang="en-AU" altLang="en-US" sz="2400" b="1" dirty="0">
              <a:solidFill>
                <a:srgbClr val="FF0000"/>
              </a:solidFill>
              <a:latin typeface="Times New Roman" panose="02020603050405020304" pitchFamily="18" charset="0"/>
            </a:endParaRPr>
          </a:p>
          <a:p>
            <a:pPr algn="ctr"/>
            <a:endParaRPr lang="en-AU" altLang="en-US" sz="2000" b="1" dirty="0">
              <a:solidFill>
                <a:srgbClr val="0070C0"/>
              </a:solidFill>
              <a:latin typeface="Times New Roman" panose="02020603050405020304" pitchFamily="18" charset="0"/>
            </a:endParaRPr>
          </a:p>
          <a:p>
            <a:pPr algn="ctr"/>
            <a:r>
              <a:rPr lang="en-AU" altLang="en-US" sz="3200" b="1" dirty="0">
                <a:solidFill>
                  <a:srgbClr val="00B050"/>
                </a:solidFill>
                <a:latin typeface="Times New Roman" panose="02020603050405020304" pitchFamily="18" charset="0"/>
              </a:rPr>
              <a:t>Can we reject the Null Hypothesis?</a:t>
            </a:r>
          </a:p>
        </p:txBody>
      </p:sp>
      <p:sp>
        <p:nvSpPr>
          <p:cNvPr id="3" name="Rectangle 2"/>
          <p:cNvSpPr/>
          <p:nvPr/>
        </p:nvSpPr>
        <p:spPr>
          <a:xfrm>
            <a:off x="3522785" y="450558"/>
            <a:ext cx="6096000" cy="954107"/>
          </a:xfrm>
          <a:prstGeom prst="rect">
            <a:avLst/>
          </a:prstGeom>
        </p:spPr>
        <p:txBody>
          <a:bodyPr>
            <a:spAutoFit/>
          </a:bodyPr>
          <a:lstStyle/>
          <a:p>
            <a:pPr algn="ctr"/>
            <a:r>
              <a:rPr lang="en-US" altLang="en-US" sz="2800" dirty="0">
                <a:solidFill>
                  <a:srgbClr val="FFC000"/>
                </a:solidFill>
              </a:rPr>
              <a:t>Interlude #4 </a:t>
            </a:r>
          </a:p>
          <a:p>
            <a:pPr algn="ctr"/>
            <a:r>
              <a:rPr lang="en-US" altLang="en-US" sz="2800" dirty="0">
                <a:solidFill>
                  <a:srgbClr val="FFC000"/>
                </a:solidFill>
              </a:rPr>
              <a:t>Hypothesis Testing &amp; Statistics</a:t>
            </a:r>
          </a:p>
        </p:txBody>
      </p:sp>
      <p:sp>
        <p:nvSpPr>
          <p:cNvPr id="4" name="Rectangle 3"/>
          <p:cNvSpPr/>
          <p:nvPr/>
        </p:nvSpPr>
        <p:spPr>
          <a:xfrm>
            <a:off x="290324" y="1741021"/>
            <a:ext cx="11746523" cy="1938992"/>
          </a:xfrm>
          <a:prstGeom prst="rect">
            <a:avLst/>
          </a:prstGeom>
        </p:spPr>
        <p:txBody>
          <a:bodyPr wrap="square">
            <a:spAutoFit/>
          </a:bodyPr>
          <a:lstStyle/>
          <a:p>
            <a:pPr algn="ctr"/>
            <a:r>
              <a:rPr lang="en-AU" altLang="en-US" sz="2400" b="1" dirty="0">
                <a:solidFill>
                  <a:srgbClr val="FF0000"/>
                </a:solidFill>
                <a:latin typeface="Times New Roman" panose="02020603050405020304" pitchFamily="18" charset="0"/>
              </a:rPr>
              <a:t>Is the number of hours slept per week negatively </a:t>
            </a:r>
            <a:r>
              <a:rPr lang="en-AU" altLang="en-US" sz="2400" b="1" dirty="0">
                <a:solidFill>
                  <a:srgbClr val="00B0F0"/>
                </a:solidFill>
                <a:latin typeface="Times New Roman" panose="02020603050405020304" pitchFamily="18" charset="0"/>
              </a:rPr>
              <a:t>related</a:t>
            </a:r>
            <a:r>
              <a:rPr lang="en-AU" altLang="en-US" sz="2400" b="1" dirty="0">
                <a:solidFill>
                  <a:srgbClr val="FF0000"/>
                </a:solidFill>
                <a:latin typeface="Times New Roman" panose="02020603050405020304" pitchFamily="18" charset="0"/>
              </a:rPr>
              <a:t> to the frequency of feeling stressed at school</a:t>
            </a:r>
          </a:p>
          <a:p>
            <a:pPr algn="ctr"/>
            <a:r>
              <a:rPr lang="en-AU" altLang="en-US" sz="2400" b="1" dirty="0">
                <a:solidFill>
                  <a:srgbClr val="0070C0"/>
                </a:solidFill>
                <a:latin typeface="Times New Roman" panose="02020603050405020304" pitchFamily="18" charset="0"/>
              </a:rPr>
              <a:t>The greater the number of hours slept the lower the less frequent feelings of stress</a:t>
            </a:r>
          </a:p>
          <a:p>
            <a:pPr algn="ctr"/>
            <a:r>
              <a:rPr lang="en-AU" altLang="en-US" sz="2400" b="1" dirty="0">
                <a:solidFill>
                  <a:srgbClr val="7030A0"/>
                </a:solidFill>
                <a:latin typeface="Times New Roman" panose="02020603050405020304" pitchFamily="18" charset="0"/>
              </a:rPr>
              <a:t>(Experimental Hypothesis, H</a:t>
            </a:r>
            <a:r>
              <a:rPr lang="en-AU" altLang="en-US" sz="2400" b="1" baseline="-25000" dirty="0">
                <a:solidFill>
                  <a:srgbClr val="7030A0"/>
                </a:solidFill>
                <a:latin typeface="Times New Roman" panose="02020603050405020304" pitchFamily="18" charset="0"/>
              </a:rPr>
              <a:t>1</a:t>
            </a:r>
            <a:r>
              <a:rPr lang="en-AU" altLang="en-US" sz="2400" b="1" dirty="0">
                <a:solidFill>
                  <a:srgbClr val="7030A0"/>
                </a:solidFill>
                <a:latin typeface="Times New Roman" panose="02020603050405020304" pitchFamily="18" charset="0"/>
              </a:rPr>
              <a:t>)</a:t>
            </a:r>
            <a:endParaRPr lang="en-AU" altLang="en-US" sz="2400" b="1" dirty="0">
              <a:solidFill>
                <a:srgbClr val="0070C0"/>
              </a:solidFill>
              <a:latin typeface="Times New Roman" panose="02020603050405020304" pitchFamily="18" charset="0"/>
            </a:endParaRPr>
          </a:p>
          <a:p>
            <a:pPr algn="ctr"/>
            <a:endParaRPr lang="en-AU" altLang="en-US" sz="2400" b="1" dirty="0">
              <a:solidFill>
                <a:srgbClr val="FF0000"/>
              </a:solidFill>
              <a:latin typeface="Times New Roman" panose="02020603050405020304" pitchFamily="18" charset="0"/>
            </a:endParaRPr>
          </a:p>
        </p:txBody>
      </p:sp>
    </p:spTree>
    <p:extLst>
      <p:ext uri="{BB962C8B-B14F-4D97-AF65-F5344CB8AC3E}">
        <p14:creationId xmlns:p14="http://schemas.microsoft.com/office/powerpoint/2010/main" val="3319386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a:grpSpLocks/>
          </p:cNvGrpSpPr>
          <p:nvPr/>
        </p:nvGrpSpPr>
        <p:grpSpPr bwMode="auto">
          <a:xfrm>
            <a:off x="2298356" y="1272747"/>
            <a:ext cx="7797113" cy="5412258"/>
            <a:chOff x="528" y="1104"/>
            <a:chExt cx="4752" cy="3423"/>
          </a:xfrm>
        </p:grpSpPr>
        <p:sp>
          <p:nvSpPr>
            <p:cNvPr id="4" name="Text Box 5"/>
            <p:cNvSpPr txBox="1">
              <a:spLocks noChangeArrowheads="1"/>
            </p:cNvSpPr>
            <p:nvPr/>
          </p:nvSpPr>
          <p:spPr bwMode="auto">
            <a:xfrm>
              <a:off x="2160" y="1104"/>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theory about how something works</a:t>
              </a:r>
            </a:p>
          </p:txBody>
        </p:sp>
        <p:sp>
          <p:nvSpPr>
            <p:cNvPr id="5" name="Text Box 6"/>
            <p:cNvSpPr txBox="1">
              <a:spLocks noChangeArrowheads="1"/>
            </p:cNvSpPr>
            <p:nvPr/>
          </p:nvSpPr>
          <p:spPr bwMode="auto">
            <a:xfrm>
              <a:off x="2256" y="3572"/>
              <a:ext cx="1392" cy="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systematic empirical observations</a:t>
              </a:r>
            </a:p>
          </p:txBody>
        </p:sp>
        <p:sp>
          <p:nvSpPr>
            <p:cNvPr id="6" name="Text Box 7"/>
            <p:cNvSpPr txBox="1">
              <a:spLocks noChangeArrowheads="1"/>
            </p:cNvSpPr>
            <p:nvPr/>
          </p:nvSpPr>
          <p:spPr bwMode="auto">
            <a:xfrm>
              <a:off x="528" y="2199"/>
              <a:ext cx="1392" cy="1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testing: comparing the observations with the theory</a:t>
              </a:r>
            </a:p>
          </p:txBody>
        </p:sp>
        <p:sp>
          <p:nvSpPr>
            <p:cNvPr id="7" name="Text Box 8"/>
            <p:cNvSpPr txBox="1">
              <a:spLocks noChangeArrowheads="1"/>
            </p:cNvSpPr>
            <p:nvPr/>
          </p:nvSpPr>
          <p:spPr bwMode="auto">
            <a:xfrm>
              <a:off x="3888" y="2123"/>
              <a:ext cx="1392" cy="14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000" dirty="0">
                  <a:latin typeface="Times New Roman" panose="02020603050405020304" pitchFamily="18" charset="0"/>
                </a:rPr>
                <a:t>generating predictions </a:t>
              </a:r>
            </a:p>
            <a:p>
              <a:pPr algn="ctr" eaLnBrk="1" hangingPunct="1">
                <a:spcBef>
                  <a:spcPct val="50000"/>
                </a:spcBef>
              </a:pPr>
              <a:r>
                <a:rPr lang="en-US" altLang="en-US" sz="1600" dirty="0">
                  <a:latin typeface="Times New Roman" panose="02020603050405020304" pitchFamily="18" charset="0"/>
                </a:rPr>
                <a:t>(what would the theory lead you to observe?)</a:t>
              </a:r>
            </a:p>
          </p:txBody>
        </p:sp>
        <p:cxnSp>
          <p:nvCxnSpPr>
            <p:cNvPr id="8" name="AutoShape 9"/>
            <p:cNvCxnSpPr>
              <a:cxnSpLocks noChangeShapeType="1"/>
              <a:stCxn id="4" idx="3"/>
              <a:endCxn id="7" idx="0"/>
            </p:cNvCxnSpPr>
            <p:nvPr/>
          </p:nvCxnSpPr>
          <p:spPr bwMode="auto">
            <a:xfrm>
              <a:off x="3552" y="1398"/>
              <a:ext cx="1032" cy="725"/>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AutoShape 10"/>
            <p:cNvCxnSpPr>
              <a:cxnSpLocks noChangeShapeType="1"/>
              <a:stCxn id="7" idx="2"/>
              <a:endCxn id="5" idx="3"/>
            </p:cNvCxnSpPr>
            <p:nvPr/>
          </p:nvCxnSpPr>
          <p:spPr bwMode="auto">
            <a:xfrm rot="5400000">
              <a:off x="3766" y="3129"/>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1"/>
            <p:cNvCxnSpPr>
              <a:cxnSpLocks noChangeShapeType="1"/>
              <a:stCxn id="5" idx="1"/>
              <a:endCxn id="6" idx="2"/>
            </p:cNvCxnSpPr>
            <p:nvPr/>
          </p:nvCxnSpPr>
          <p:spPr bwMode="auto">
            <a:xfrm rot="10800000">
              <a:off x="1224" y="3177"/>
              <a:ext cx="1032" cy="76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2"/>
            <p:cNvCxnSpPr>
              <a:cxnSpLocks noChangeShapeType="1"/>
              <a:stCxn id="6" idx="0"/>
              <a:endCxn id="4" idx="1"/>
            </p:cNvCxnSpPr>
            <p:nvPr/>
          </p:nvCxnSpPr>
          <p:spPr bwMode="auto">
            <a:xfrm rot="-5400000">
              <a:off x="1331" y="1371"/>
              <a:ext cx="721"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Rectangle 5"/>
          <p:cNvSpPr txBox="1">
            <a:spLocks noChangeArrowheads="1"/>
          </p:cNvSpPr>
          <p:nvPr/>
        </p:nvSpPr>
        <p:spPr>
          <a:xfrm>
            <a:off x="1556951" y="186233"/>
            <a:ext cx="9651782" cy="5093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2400" dirty="0"/>
              <a:t>The Scientific Method and the research process</a:t>
            </a:r>
          </a:p>
        </p:txBody>
      </p:sp>
      <p:sp>
        <p:nvSpPr>
          <p:cNvPr id="19" name="Rectangle 5"/>
          <p:cNvSpPr txBox="1">
            <a:spLocks noChangeArrowheads="1"/>
          </p:cNvSpPr>
          <p:nvPr/>
        </p:nvSpPr>
        <p:spPr>
          <a:xfrm>
            <a:off x="3867754" y="3646297"/>
            <a:ext cx="4726410" cy="796466"/>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pPr algn="ctr"/>
            <a:r>
              <a:rPr lang="en-US" altLang="en-US" sz="1600" dirty="0">
                <a:solidFill>
                  <a:srgbClr val="7030A0"/>
                </a:solidFill>
              </a:rPr>
              <a:t>Scientific Method</a:t>
            </a:r>
          </a:p>
        </p:txBody>
      </p:sp>
    </p:spTree>
    <p:extLst>
      <p:ext uri="{BB962C8B-B14F-4D97-AF65-F5344CB8AC3E}">
        <p14:creationId xmlns:p14="http://schemas.microsoft.com/office/powerpoint/2010/main" val="40240221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Interlude #2 Measurement</a:t>
            </a:r>
          </a:p>
        </p:txBody>
      </p:sp>
      <p:graphicFrame>
        <p:nvGraphicFramePr>
          <p:cNvPr id="4" name="Table 3"/>
          <p:cNvGraphicFramePr>
            <a:graphicFrameLocks noGrp="1"/>
          </p:cNvGraphicFramePr>
          <p:nvPr>
            <p:extLst>
              <p:ext uri="{D42A27DB-BD31-4B8C-83A1-F6EECF244321}">
                <p14:modId xmlns:p14="http://schemas.microsoft.com/office/powerpoint/2010/main" val="92657965"/>
              </p:ext>
            </p:extLst>
          </p:nvPr>
        </p:nvGraphicFramePr>
        <p:xfrm>
          <a:off x="1079291" y="1405466"/>
          <a:ext cx="10224979" cy="3200400"/>
        </p:xfrm>
        <a:graphic>
          <a:graphicData uri="http://schemas.openxmlformats.org/drawingml/2006/table">
            <a:tbl>
              <a:tblPr firstRow="1" bandRow="1">
                <a:tableStyleId>{5C22544A-7EE6-4342-B048-85BDC9FD1C3A}</a:tableStyleId>
              </a:tblPr>
              <a:tblGrid>
                <a:gridCol w="2490741">
                  <a:extLst>
                    <a:ext uri="{9D8B030D-6E8A-4147-A177-3AD203B41FA5}">
                      <a16:colId xmlns:a16="http://schemas.microsoft.com/office/drawing/2014/main" val="324528844"/>
                    </a:ext>
                  </a:extLst>
                </a:gridCol>
                <a:gridCol w="2717608">
                  <a:extLst>
                    <a:ext uri="{9D8B030D-6E8A-4147-A177-3AD203B41FA5}">
                      <a16:colId xmlns:a16="http://schemas.microsoft.com/office/drawing/2014/main" val="2931914354"/>
                    </a:ext>
                  </a:extLst>
                </a:gridCol>
                <a:gridCol w="5016630">
                  <a:extLst>
                    <a:ext uri="{9D8B030D-6E8A-4147-A177-3AD203B41FA5}">
                      <a16:colId xmlns:a16="http://schemas.microsoft.com/office/drawing/2014/main" val="4202076119"/>
                    </a:ext>
                  </a:extLst>
                </a:gridCol>
              </a:tblGrid>
              <a:tr h="370840">
                <a:tc>
                  <a:txBody>
                    <a:bodyPr/>
                    <a:lstStyle/>
                    <a:p>
                      <a:r>
                        <a:rPr lang="en-AU" sz="2000" dirty="0"/>
                        <a:t>Classification</a:t>
                      </a:r>
                    </a:p>
                  </a:txBody>
                  <a:tcPr/>
                </a:tc>
                <a:tc>
                  <a:txBody>
                    <a:bodyPr/>
                    <a:lstStyle/>
                    <a:p>
                      <a:r>
                        <a:rPr lang="en-AU" sz="2000" dirty="0"/>
                        <a:t>Type</a:t>
                      </a:r>
                      <a:r>
                        <a:rPr lang="en-AU" sz="2000" baseline="0" dirty="0"/>
                        <a:t> of Scale</a:t>
                      </a:r>
                      <a:endParaRPr lang="en-AU" sz="2000" dirty="0"/>
                    </a:p>
                  </a:txBody>
                  <a:tcPr/>
                </a:tc>
                <a:tc>
                  <a:txBody>
                    <a:bodyPr/>
                    <a:lstStyle/>
                    <a:p>
                      <a:r>
                        <a:rPr lang="en-AU" sz="2000" dirty="0"/>
                        <a:t>Objective</a:t>
                      </a:r>
                    </a:p>
                  </a:txBody>
                  <a:tcPr/>
                </a:tc>
                <a:extLst>
                  <a:ext uri="{0D108BD9-81ED-4DB2-BD59-A6C34878D82A}">
                    <a16:rowId xmlns:a16="http://schemas.microsoft.com/office/drawing/2014/main" val="132648834"/>
                  </a:ext>
                </a:extLst>
              </a:tr>
              <a:tr h="370840">
                <a:tc>
                  <a:txBody>
                    <a:bodyPr/>
                    <a:lstStyle/>
                    <a:p>
                      <a:r>
                        <a:rPr lang="en-AU" sz="2000" dirty="0"/>
                        <a:t>Categorical</a:t>
                      </a:r>
                    </a:p>
                  </a:txBody>
                  <a:tcPr>
                    <a:solidFill>
                      <a:srgbClr val="FFFF00"/>
                    </a:solidFill>
                  </a:tcPr>
                </a:tc>
                <a:tc>
                  <a:txBody>
                    <a:bodyPr/>
                    <a:lstStyle/>
                    <a:p>
                      <a:r>
                        <a:rPr lang="en-AU" sz="2000" dirty="0"/>
                        <a:t>Nominal</a:t>
                      </a:r>
                    </a:p>
                  </a:txBody>
                  <a:tcPr/>
                </a:tc>
                <a:tc>
                  <a:txBody>
                    <a:bodyPr/>
                    <a:lstStyle/>
                    <a:p>
                      <a:r>
                        <a:rPr lang="en-AU" sz="2000" dirty="0"/>
                        <a:t>Sort stimuli</a:t>
                      </a:r>
                      <a:r>
                        <a:rPr lang="en-AU" sz="2000" baseline="0" dirty="0"/>
                        <a:t> into discrete categories</a:t>
                      </a:r>
                      <a:endParaRPr lang="en-AU" sz="2000" dirty="0"/>
                    </a:p>
                  </a:txBody>
                  <a:tcPr/>
                </a:tc>
                <a:extLst>
                  <a:ext uri="{0D108BD9-81ED-4DB2-BD59-A6C34878D82A}">
                    <a16:rowId xmlns:a16="http://schemas.microsoft.com/office/drawing/2014/main" val="861877103"/>
                  </a:ext>
                </a:extLst>
              </a:tr>
              <a:tr h="370840">
                <a:tc rowSpan="3">
                  <a:txBody>
                    <a:bodyPr/>
                    <a:lstStyle/>
                    <a:p>
                      <a:r>
                        <a:rPr lang="en-AU" sz="2000" dirty="0"/>
                        <a:t>Continuous</a:t>
                      </a:r>
                    </a:p>
                  </a:txBody>
                  <a:tcPr anchor="ctr">
                    <a:solidFill>
                      <a:srgbClr val="92D050"/>
                    </a:solidFill>
                  </a:tcPr>
                </a:tc>
                <a:tc>
                  <a:txBody>
                    <a:bodyPr/>
                    <a:lstStyle/>
                    <a:p>
                      <a:r>
                        <a:rPr lang="en-AU" sz="2000" dirty="0"/>
                        <a:t>Ordinal</a:t>
                      </a:r>
                    </a:p>
                  </a:txBody>
                  <a:tcPr/>
                </a:tc>
                <a:tc>
                  <a:txBody>
                    <a:bodyPr/>
                    <a:lstStyle/>
                    <a:p>
                      <a:r>
                        <a:rPr lang="en-AU" sz="2000" dirty="0"/>
                        <a:t>Rank-order stimuli</a:t>
                      </a:r>
                      <a:r>
                        <a:rPr lang="en-AU" sz="2000" baseline="0" dirty="0"/>
                        <a:t> on a single dimension</a:t>
                      </a:r>
                      <a:endParaRPr lang="en-AU" sz="2000" dirty="0"/>
                    </a:p>
                  </a:txBody>
                  <a:tcPr/>
                </a:tc>
                <a:extLst>
                  <a:ext uri="{0D108BD9-81ED-4DB2-BD59-A6C34878D82A}">
                    <a16:rowId xmlns:a16="http://schemas.microsoft.com/office/drawing/2014/main" val="1345122492"/>
                  </a:ext>
                </a:extLst>
              </a:tr>
              <a:tr h="370840">
                <a:tc vMerge="1">
                  <a:txBody>
                    <a:bodyPr/>
                    <a:lstStyle/>
                    <a:p>
                      <a:endParaRPr lang="en-AU" dirty="0"/>
                    </a:p>
                  </a:txBody>
                  <a:tcPr/>
                </a:tc>
                <a:tc>
                  <a:txBody>
                    <a:bodyPr/>
                    <a:lstStyle/>
                    <a:p>
                      <a:r>
                        <a:rPr lang="en-AU" sz="2000" dirty="0"/>
                        <a:t>Interval</a:t>
                      </a:r>
                    </a:p>
                  </a:txBody>
                  <a:tcPr/>
                </a:tc>
                <a:tc>
                  <a:txBody>
                    <a:bodyPr/>
                    <a:lstStyle/>
                    <a:p>
                      <a:r>
                        <a:rPr lang="en-AU" sz="2000" dirty="0"/>
                        <a:t>Specify the distance between stimuli on a given dimension</a:t>
                      </a:r>
                    </a:p>
                  </a:txBody>
                  <a:tcPr/>
                </a:tc>
                <a:extLst>
                  <a:ext uri="{0D108BD9-81ED-4DB2-BD59-A6C34878D82A}">
                    <a16:rowId xmlns:a16="http://schemas.microsoft.com/office/drawing/2014/main" val="3173840033"/>
                  </a:ext>
                </a:extLst>
              </a:tr>
              <a:tr h="370840">
                <a:tc vMerge="1">
                  <a:txBody>
                    <a:bodyPr/>
                    <a:lstStyle/>
                    <a:p>
                      <a:endParaRPr lang="en-AU" dirty="0"/>
                    </a:p>
                  </a:txBody>
                  <a:tcPr/>
                </a:tc>
                <a:tc>
                  <a:txBody>
                    <a:bodyPr/>
                    <a:lstStyle/>
                    <a:p>
                      <a:r>
                        <a:rPr lang="en-AU" sz="2000" dirty="0"/>
                        <a:t>Ratio</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2000" dirty="0"/>
                        <a:t>Specify the distance between stimuli on a given dimension</a:t>
                      </a:r>
                      <a:r>
                        <a:rPr lang="en-AU" sz="2000" baseline="0" dirty="0"/>
                        <a:t> and express ratios of scale values</a:t>
                      </a:r>
                      <a:endParaRPr lang="en-AU" sz="2000" dirty="0"/>
                    </a:p>
                  </a:txBody>
                  <a:tcPr/>
                </a:tc>
                <a:extLst>
                  <a:ext uri="{0D108BD9-81ED-4DB2-BD59-A6C34878D82A}">
                    <a16:rowId xmlns:a16="http://schemas.microsoft.com/office/drawing/2014/main" val="1709777729"/>
                  </a:ext>
                </a:extLst>
              </a:tr>
            </a:tbl>
          </a:graphicData>
        </a:graphic>
      </p:graphicFrame>
      <p:sp>
        <p:nvSpPr>
          <p:cNvPr id="5" name="TextBox 4"/>
          <p:cNvSpPr txBox="1"/>
          <p:nvPr/>
        </p:nvSpPr>
        <p:spPr>
          <a:xfrm>
            <a:off x="1304144" y="5171606"/>
            <a:ext cx="10269949" cy="1323439"/>
          </a:xfrm>
          <a:prstGeom prst="rect">
            <a:avLst/>
          </a:prstGeom>
          <a:noFill/>
        </p:spPr>
        <p:txBody>
          <a:bodyPr wrap="square" rtlCol="0">
            <a:spAutoFit/>
          </a:bodyPr>
          <a:lstStyle/>
          <a:p>
            <a:r>
              <a:rPr lang="en-AU" sz="2000" dirty="0"/>
              <a:t>“The topic of scales of measurement is one that some writers think is crucial and others think irrelevant. Although this book will tend to side with the latter group it is important that you have some familiarity with the general issue” – Howell, 1987</a:t>
            </a:r>
          </a:p>
        </p:txBody>
      </p:sp>
    </p:spTree>
    <p:extLst>
      <p:ext uri="{BB962C8B-B14F-4D97-AF65-F5344CB8AC3E}">
        <p14:creationId xmlns:p14="http://schemas.microsoft.com/office/powerpoint/2010/main" val="38190090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Interlude #5 </a:t>
            </a:r>
          </a:p>
          <a:p>
            <a:pPr algn="ctr"/>
            <a:r>
              <a:rPr lang="en-US" altLang="en-US" sz="2400" dirty="0">
                <a:solidFill>
                  <a:srgbClr val="FFC000"/>
                </a:solidFill>
              </a:rPr>
              <a:t>What Stats to use when</a:t>
            </a:r>
          </a:p>
        </p:txBody>
      </p:sp>
      <p:graphicFrame>
        <p:nvGraphicFramePr>
          <p:cNvPr id="4" name="Table 3"/>
          <p:cNvGraphicFramePr>
            <a:graphicFrameLocks noGrp="1"/>
          </p:cNvGraphicFramePr>
          <p:nvPr>
            <p:extLst>
              <p:ext uri="{D42A27DB-BD31-4B8C-83A1-F6EECF244321}">
                <p14:modId xmlns:p14="http://schemas.microsoft.com/office/powerpoint/2010/main" val="1856320813"/>
              </p:ext>
            </p:extLst>
          </p:nvPr>
        </p:nvGraphicFramePr>
        <p:xfrm>
          <a:off x="911013" y="1238250"/>
          <a:ext cx="10587566" cy="551688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2601254249"/>
                    </a:ext>
                  </a:extLst>
                </a:gridCol>
                <a:gridCol w="1488501">
                  <a:extLst>
                    <a:ext uri="{9D8B030D-6E8A-4147-A177-3AD203B41FA5}">
                      <a16:colId xmlns:a16="http://schemas.microsoft.com/office/drawing/2014/main" val="3717765013"/>
                    </a:ext>
                  </a:extLst>
                </a:gridCol>
                <a:gridCol w="1488501">
                  <a:extLst>
                    <a:ext uri="{9D8B030D-6E8A-4147-A177-3AD203B41FA5}">
                      <a16:colId xmlns:a16="http://schemas.microsoft.com/office/drawing/2014/main" val="20001"/>
                    </a:ext>
                  </a:extLst>
                </a:gridCol>
                <a:gridCol w="1348907">
                  <a:extLst>
                    <a:ext uri="{9D8B030D-6E8A-4147-A177-3AD203B41FA5}">
                      <a16:colId xmlns:a16="http://schemas.microsoft.com/office/drawing/2014/main" val="20004"/>
                    </a:ext>
                  </a:extLst>
                </a:gridCol>
                <a:gridCol w="1520996">
                  <a:extLst>
                    <a:ext uri="{9D8B030D-6E8A-4147-A177-3AD203B41FA5}">
                      <a16:colId xmlns:a16="http://schemas.microsoft.com/office/drawing/2014/main" val="20005"/>
                    </a:ext>
                  </a:extLst>
                </a:gridCol>
                <a:gridCol w="1520996">
                  <a:extLst>
                    <a:ext uri="{9D8B030D-6E8A-4147-A177-3AD203B41FA5}">
                      <a16:colId xmlns:a16="http://schemas.microsoft.com/office/drawing/2014/main" val="20006"/>
                    </a:ext>
                  </a:extLst>
                </a:gridCol>
                <a:gridCol w="1520996">
                  <a:extLst>
                    <a:ext uri="{9D8B030D-6E8A-4147-A177-3AD203B41FA5}">
                      <a16:colId xmlns:a16="http://schemas.microsoft.com/office/drawing/2014/main" val="1668476378"/>
                    </a:ext>
                  </a:extLst>
                </a:gridCol>
              </a:tblGrid>
              <a:tr h="370840">
                <a:tc>
                  <a:txBody>
                    <a:bodyPr/>
                    <a:lstStyle/>
                    <a:p>
                      <a:r>
                        <a:rPr lang="en-AU" sz="1600" dirty="0"/>
                        <a:t>Hypothesis</a:t>
                      </a:r>
                    </a:p>
                  </a:txBody>
                  <a:tcPr/>
                </a:tc>
                <a:tc>
                  <a:txBody>
                    <a:bodyPr/>
                    <a:lstStyle/>
                    <a:p>
                      <a:r>
                        <a:rPr lang="en-AU" sz="1600" dirty="0"/>
                        <a:t>Variable 2</a:t>
                      </a:r>
                    </a:p>
                    <a:p>
                      <a:r>
                        <a:rPr lang="en-AU" sz="1600" dirty="0"/>
                        <a:t>DV</a:t>
                      </a:r>
                    </a:p>
                  </a:txBody>
                  <a:tcPr/>
                </a:tc>
                <a:tc>
                  <a:txBody>
                    <a:bodyPr/>
                    <a:lstStyle/>
                    <a:p>
                      <a:r>
                        <a:rPr lang="en-AU" sz="1600" dirty="0"/>
                        <a:t>Variable</a:t>
                      </a:r>
                      <a:r>
                        <a:rPr lang="en-AU" sz="1600" baseline="0" dirty="0"/>
                        <a:t> 1</a:t>
                      </a:r>
                      <a:endParaRPr lang="en-AU" sz="1600" dirty="0"/>
                    </a:p>
                  </a:txBody>
                  <a:tcPr/>
                </a:tc>
                <a:tc>
                  <a:txBody>
                    <a:bodyPr/>
                    <a:lstStyle/>
                    <a:p>
                      <a:r>
                        <a:rPr lang="en-AU" sz="1600" dirty="0"/>
                        <a:t># IV’s</a:t>
                      </a:r>
                    </a:p>
                  </a:txBody>
                  <a:tcPr/>
                </a:tc>
                <a:tc>
                  <a:txBody>
                    <a:bodyPr/>
                    <a:lstStyle/>
                    <a:p>
                      <a:r>
                        <a:rPr lang="en-AU" sz="1600" dirty="0"/>
                        <a:t>Levels of IV</a:t>
                      </a:r>
                    </a:p>
                  </a:txBody>
                  <a:tcPr/>
                </a:tc>
                <a:tc>
                  <a:txBody>
                    <a:bodyPr/>
                    <a:lstStyle/>
                    <a:p>
                      <a:r>
                        <a:rPr lang="en-AU" sz="1600" dirty="0"/>
                        <a:t>Between</a:t>
                      </a:r>
                      <a:r>
                        <a:rPr lang="en-AU" sz="1600" baseline="0" dirty="0"/>
                        <a:t> / Within</a:t>
                      </a:r>
                      <a:endParaRPr lang="en-AU" sz="1600" dirty="0"/>
                    </a:p>
                  </a:txBody>
                  <a:tcPr/>
                </a:tc>
                <a:tc>
                  <a:txBody>
                    <a:bodyPr/>
                    <a:lstStyle/>
                    <a:p>
                      <a:r>
                        <a:rPr lang="en-AU" sz="1600" dirty="0"/>
                        <a:t>Test</a:t>
                      </a:r>
                    </a:p>
                  </a:txBody>
                  <a:tcPr/>
                </a:tc>
                <a:extLst>
                  <a:ext uri="{0D108BD9-81ED-4DB2-BD59-A6C34878D82A}">
                    <a16:rowId xmlns:a16="http://schemas.microsoft.com/office/drawing/2014/main" val="10000"/>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r>
                        <a:rPr lang="en-AU" sz="1600" dirty="0"/>
                        <a:t>Independent Groups t-test</a:t>
                      </a:r>
                    </a:p>
                  </a:txBody>
                  <a:tcPr/>
                </a:tc>
                <a:extLst>
                  <a:ext uri="{0D108BD9-81ED-4DB2-BD59-A6C34878D82A}">
                    <a16:rowId xmlns:a16="http://schemas.microsoft.com/office/drawing/2014/main" val="10001"/>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Interval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r>
                        <a:rPr lang="en-AU" sz="1600" dirty="0"/>
                        <a:t>Paired</a:t>
                      </a:r>
                      <a:r>
                        <a:rPr lang="en-AU" sz="1600" baseline="0" dirty="0"/>
                        <a:t> Sample t-test</a:t>
                      </a:r>
                      <a:endParaRPr lang="en-AU" sz="1600" dirty="0"/>
                    </a:p>
                  </a:txBody>
                  <a:tcPr/>
                </a:tc>
                <a:extLst>
                  <a:ext uri="{0D108BD9-81ED-4DB2-BD59-A6C34878D82A}">
                    <a16:rowId xmlns:a16="http://schemas.microsoft.com/office/drawing/2014/main" val="10002"/>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Between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Mann-Whitney U Test</a:t>
                      </a:r>
                    </a:p>
                  </a:txBody>
                  <a:tcPr/>
                </a:tc>
                <a:extLst>
                  <a:ext uri="{0D108BD9-81ED-4DB2-BD59-A6C34878D82A}">
                    <a16:rowId xmlns:a16="http://schemas.microsoft.com/office/drawing/2014/main" val="1068352608"/>
                  </a:ext>
                </a:extLst>
              </a:tr>
              <a:tr h="370840">
                <a:tc>
                  <a:txBody>
                    <a:bodyPr/>
                    <a:lstStyle/>
                    <a:p>
                      <a:r>
                        <a:rPr lang="en-AU" sz="1600" dirty="0"/>
                        <a:t>Group</a:t>
                      </a:r>
                      <a:r>
                        <a:rPr lang="en-AU" sz="1600" baseline="0" dirty="0"/>
                        <a:t> Differences</a:t>
                      </a:r>
                      <a:endParaRPr lang="en-AU" sz="1600" dirty="0"/>
                    </a:p>
                  </a:txBody>
                  <a:tcPr/>
                </a:tc>
                <a:tc>
                  <a:txBody>
                    <a:bodyPr/>
                    <a:lstStyle/>
                    <a:p>
                      <a:r>
                        <a:rPr lang="en-AU" sz="1600" dirty="0"/>
                        <a:t>DV</a:t>
                      </a:r>
                      <a:r>
                        <a:rPr lang="en-AU" sz="1600" baseline="0" dirty="0"/>
                        <a:t> –</a:t>
                      </a:r>
                    </a:p>
                    <a:p>
                      <a:r>
                        <a:rPr lang="en-AU" sz="1600" dirty="0"/>
                        <a:t>Continuous</a:t>
                      </a:r>
                      <a:r>
                        <a:rPr lang="en-AU" sz="1600" baseline="0" dirty="0"/>
                        <a:t> Ordinal</a:t>
                      </a:r>
                      <a:endParaRPr lang="en-AU" sz="1600" dirty="0"/>
                    </a:p>
                  </a:txBody>
                  <a:tcPr/>
                </a:tc>
                <a:tc>
                  <a:txBody>
                    <a:bodyPr/>
                    <a:lstStyle/>
                    <a:p>
                      <a:r>
                        <a:rPr lang="en-AU" sz="1600" dirty="0"/>
                        <a:t>IV</a:t>
                      </a:r>
                    </a:p>
                    <a:p>
                      <a:r>
                        <a:rPr lang="en-AU" sz="1600" dirty="0"/>
                        <a:t>Categorical</a:t>
                      </a:r>
                      <a:r>
                        <a:rPr lang="en-AU" sz="1600" baseline="0" dirty="0"/>
                        <a:t> Nominal</a:t>
                      </a:r>
                      <a:endParaRPr lang="en-AU" sz="1600" dirty="0"/>
                    </a:p>
                  </a:txBody>
                  <a:tcPr/>
                </a:tc>
                <a:tc>
                  <a:txBody>
                    <a:bodyPr/>
                    <a:lstStyle/>
                    <a:p>
                      <a:r>
                        <a:rPr lang="en-AU" sz="1600" dirty="0"/>
                        <a:t>1</a:t>
                      </a:r>
                    </a:p>
                  </a:txBody>
                  <a:tcPr/>
                </a:tc>
                <a:tc>
                  <a:txBody>
                    <a:bodyPr/>
                    <a:lstStyle/>
                    <a:p>
                      <a:r>
                        <a:rPr lang="en-AU" sz="1600" dirty="0"/>
                        <a:t>2</a:t>
                      </a:r>
                    </a:p>
                  </a:txBody>
                  <a:tcPr/>
                </a:tc>
                <a:tc>
                  <a:txBody>
                    <a:bodyPr/>
                    <a:lstStyle/>
                    <a:p>
                      <a:r>
                        <a:rPr lang="en-AU" sz="1600" dirty="0"/>
                        <a:t>Within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Wilcoxon</a:t>
                      </a:r>
                      <a:r>
                        <a:rPr lang="en-AU" sz="1600" baseline="0" dirty="0"/>
                        <a:t> Signed Ranks</a:t>
                      </a:r>
                      <a:endParaRPr lang="en-AU" sz="1600" dirty="0"/>
                    </a:p>
                  </a:txBody>
                  <a:tcPr/>
                </a:tc>
                <a:extLst>
                  <a:ext uri="{0D108BD9-81ED-4DB2-BD59-A6C34878D82A}">
                    <a16:rowId xmlns:a16="http://schemas.microsoft.com/office/drawing/2014/main" val="423735594"/>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a:t>
                      </a:r>
                    </a:p>
                  </a:txBody>
                  <a:tcPr/>
                </a:tc>
                <a:tc>
                  <a:txBody>
                    <a:bodyPr/>
                    <a:lstStyle/>
                    <a:p>
                      <a:r>
                        <a:rPr lang="en-AU" sz="1600" dirty="0"/>
                        <a:t>-</a:t>
                      </a:r>
                    </a:p>
                  </a:txBody>
                  <a:tcPr/>
                </a:tc>
                <a:tc>
                  <a:txBody>
                    <a:bodyPr/>
                    <a:lstStyle/>
                    <a:p>
                      <a:r>
                        <a:rPr lang="en-AU" sz="1600" dirty="0"/>
                        <a:t>Within</a:t>
                      </a:r>
                    </a:p>
                  </a:txBody>
                  <a:tcPr/>
                </a:tc>
                <a:tc>
                  <a:txBody>
                    <a:bodyPr/>
                    <a:lstStyle/>
                    <a:p>
                      <a:r>
                        <a:rPr lang="en-AU" sz="1600" dirty="0"/>
                        <a:t>Pearson Correlation</a:t>
                      </a:r>
                    </a:p>
                  </a:txBody>
                  <a:tcPr/>
                </a:tc>
                <a:extLst>
                  <a:ext uri="{0D108BD9-81ED-4DB2-BD59-A6C34878D82A}">
                    <a16:rowId xmlns:a16="http://schemas.microsoft.com/office/drawing/2014/main" val="10003"/>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a:t>
                      </a:r>
                    </a:p>
                  </a:txBody>
                  <a:tcPr/>
                </a:tc>
                <a:tc>
                  <a:txBody>
                    <a:bodyPr/>
                    <a:lstStyle/>
                    <a:p>
                      <a:r>
                        <a:rPr lang="en-AU" sz="1600" dirty="0"/>
                        <a:t>Within</a:t>
                      </a:r>
                    </a:p>
                  </a:txBody>
                  <a:tcPr/>
                </a:tc>
                <a:tc>
                  <a:txBody>
                    <a:bodyPr/>
                    <a:lstStyle/>
                    <a:p>
                      <a:r>
                        <a:rPr lang="en-AU" sz="1600" dirty="0"/>
                        <a:t>Spearman Correlation</a:t>
                      </a:r>
                    </a:p>
                  </a:txBody>
                  <a:tcPr/>
                </a:tc>
                <a:extLst>
                  <a:ext uri="{0D108BD9-81ED-4DB2-BD59-A6C34878D82A}">
                    <a16:rowId xmlns:a16="http://schemas.microsoft.com/office/drawing/2014/main" val="2992743307"/>
                  </a:ext>
                </a:extLst>
              </a:tr>
            </a:tbl>
          </a:graphicData>
        </a:graphic>
      </p:graphicFrame>
    </p:spTree>
    <p:extLst>
      <p:ext uri="{BB962C8B-B14F-4D97-AF65-F5344CB8AC3E}">
        <p14:creationId xmlns:p14="http://schemas.microsoft.com/office/powerpoint/2010/main" val="25965216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468" y="1675240"/>
            <a:ext cx="11113475" cy="1107996"/>
          </a:xfrm>
          <a:prstGeom prst="rect">
            <a:avLst/>
          </a:prstGeom>
        </p:spPr>
        <p:txBody>
          <a:bodyPr wrap="square">
            <a:spAutoFit/>
          </a:bodyPr>
          <a:lstStyle/>
          <a:p>
            <a:r>
              <a:rPr lang="en-AU" altLang="en-US" sz="2200" b="1" dirty="0">
                <a:solidFill>
                  <a:srgbClr val="0070C0"/>
                </a:solidFill>
                <a:latin typeface="Times New Roman" panose="02020603050405020304" pitchFamily="18" charset="0"/>
              </a:rPr>
              <a:t>Number of hours slept </a:t>
            </a:r>
            <a:r>
              <a:rPr lang="en-AU" altLang="en-US" sz="2200" b="1" dirty="0">
                <a:solidFill>
                  <a:srgbClr val="FF0000"/>
                </a:solidFill>
                <a:latin typeface="Times New Roman" panose="02020603050405020304" pitchFamily="18" charset="0"/>
              </a:rPr>
              <a:t>(DV –  Continuous, Interval +)</a:t>
            </a:r>
          </a:p>
          <a:p>
            <a:endParaRPr lang="en-AU" altLang="en-US" sz="2200" b="1" dirty="0">
              <a:solidFill>
                <a:srgbClr val="FF0000"/>
              </a:solidFill>
              <a:latin typeface="Times New Roman" panose="02020603050405020304" pitchFamily="18" charset="0"/>
            </a:endParaRPr>
          </a:p>
          <a:p>
            <a:r>
              <a:rPr lang="en-AU" altLang="en-US" sz="2200" b="1" dirty="0">
                <a:solidFill>
                  <a:srgbClr val="0070C0"/>
                </a:solidFill>
                <a:latin typeface="Times New Roman" panose="02020603050405020304" pitchFamily="18" charset="0"/>
              </a:rPr>
              <a:t>Frequency of feeling  stressed</a:t>
            </a:r>
            <a:r>
              <a:rPr lang="en-AU" altLang="en-US" sz="2200" b="1" dirty="0">
                <a:solidFill>
                  <a:srgbClr val="FF0000"/>
                </a:solidFill>
                <a:latin typeface="Times New Roman" panose="02020603050405020304" pitchFamily="18" charset="0"/>
              </a:rPr>
              <a:t>(DV –  Continuous, Interval +)</a:t>
            </a:r>
            <a:r>
              <a:rPr lang="en-AU" altLang="en-US" sz="2200" b="1" dirty="0">
                <a:solidFill>
                  <a:srgbClr val="0070C0"/>
                </a:solidFill>
                <a:latin typeface="Times New Roman" panose="02020603050405020304" pitchFamily="18" charset="0"/>
              </a:rPr>
              <a:t>	</a:t>
            </a:r>
          </a:p>
        </p:txBody>
      </p:sp>
      <p:sp>
        <p:nvSpPr>
          <p:cNvPr id="10" name="Rectangle 9"/>
          <p:cNvSpPr/>
          <p:nvPr/>
        </p:nvSpPr>
        <p:spPr>
          <a:xfrm>
            <a:off x="3505200" y="274712"/>
            <a:ext cx="6096000" cy="830997"/>
          </a:xfrm>
          <a:prstGeom prst="rect">
            <a:avLst/>
          </a:prstGeom>
        </p:spPr>
        <p:txBody>
          <a:bodyPr>
            <a:spAutoFit/>
          </a:bodyPr>
          <a:lstStyle/>
          <a:p>
            <a:pPr algn="ctr"/>
            <a:r>
              <a:rPr lang="en-US" altLang="en-US" sz="2400" dirty="0">
                <a:solidFill>
                  <a:srgbClr val="FFC000"/>
                </a:solidFill>
              </a:rPr>
              <a:t>What Stats to use to </a:t>
            </a:r>
            <a:r>
              <a:rPr lang="en-US" altLang="en-US" sz="2400" dirty="0" err="1">
                <a:solidFill>
                  <a:srgbClr val="FFC000"/>
                </a:solidFill>
              </a:rPr>
              <a:t>analyse</a:t>
            </a:r>
            <a:r>
              <a:rPr lang="en-US" altLang="en-US" sz="2400" dirty="0">
                <a:solidFill>
                  <a:srgbClr val="FFC000"/>
                </a:solidFill>
              </a:rPr>
              <a:t> current data</a:t>
            </a:r>
          </a:p>
        </p:txBody>
      </p:sp>
      <p:graphicFrame>
        <p:nvGraphicFramePr>
          <p:cNvPr id="6" name="Table 5"/>
          <p:cNvGraphicFramePr>
            <a:graphicFrameLocks noGrp="1"/>
          </p:cNvGraphicFramePr>
          <p:nvPr>
            <p:extLst>
              <p:ext uri="{D42A27DB-BD31-4B8C-83A1-F6EECF244321}">
                <p14:modId xmlns:p14="http://schemas.microsoft.com/office/powerpoint/2010/main" val="3857060612"/>
              </p:ext>
            </p:extLst>
          </p:nvPr>
        </p:nvGraphicFramePr>
        <p:xfrm>
          <a:off x="796713" y="3489960"/>
          <a:ext cx="10587566" cy="2225040"/>
        </p:xfrm>
        <a:graphic>
          <a:graphicData uri="http://schemas.openxmlformats.org/drawingml/2006/table">
            <a:tbl>
              <a:tblPr firstRow="1" bandRow="1">
                <a:tableStyleId>{5C22544A-7EE6-4342-B048-85BDC9FD1C3A}</a:tableStyleId>
              </a:tblPr>
              <a:tblGrid>
                <a:gridCol w="1698669">
                  <a:extLst>
                    <a:ext uri="{9D8B030D-6E8A-4147-A177-3AD203B41FA5}">
                      <a16:colId xmlns:a16="http://schemas.microsoft.com/office/drawing/2014/main" val="2601254249"/>
                    </a:ext>
                  </a:extLst>
                </a:gridCol>
                <a:gridCol w="1488501">
                  <a:extLst>
                    <a:ext uri="{9D8B030D-6E8A-4147-A177-3AD203B41FA5}">
                      <a16:colId xmlns:a16="http://schemas.microsoft.com/office/drawing/2014/main" val="3717765013"/>
                    </a:ext>
                  </a:extLst>
                </a:gridCol>
                <a:gridCol w="1488501">
                  <a:extLst>
                    <a:ext uri="{9D8B030D-6E8A-4147-A177-3AD203B41FA5}">
                      <a16:colId xmlns:a16="http://schemas.microsoft.com/office/drawing/2014/main" val="20001"/>
                    </a:ext>
                  </a:extLst>
                </a:gridCol>
                <a:gridCol w="1348907">
                  <a:extLst>
                    <a:ext uri="{9D8B030D-6E8A-4147-A177-3AD203B41FA5}">
                      <a16:colId xmlns:a16="http://schemas.microsoft.com/office/drawing/2014/main" val="20004"/>
                    </a:ext>
                  </a:extLst>
                </a:gridCol>
                <a:gridCol w="1520996">
                  <a:extLst>
                    <a:ext uri="{9D8B030D-6E8A-4147-A177-3AD203B41FA5}">
                      <a16:colId xmlns:a16="http://schemas.microsoft.com/office/drawing/2014/main" val="20005"/>
                    </a:ext>
                  </a:extLst>
                </a:gridCol>
                <a:gridCol w="1520996">
                  <a:extLst>
                    <a:ext uri="{9D8B030D-6E8A-4147-A177-3AD203B41FA5}">
                      <a16:colId xmlns:a16="http://schemas.microsoft.com/office/drawing/2014/main" val="20006"/>
                    </a:ext>
                  </a:extLst>
                </a:gridCol>
                <a:gridCol w="1520996">
                  <a:extLst>
                    <a:ext uri="{9D8B030D-6E8A-4147-A177-3AD203B41FA5}">
                      <a16:colId xmlns:a16="http://schemas.microsoft.com/office/drawing/2014/main" val="1668476378"/>
                    </a:ext>
                  </a:extLst>
                </a:gridCol>
              </a:tblGrid>
              <a:tr h="370840">
                <a:tc>
                  <a:txBody>
                    <a:bodyPr/>
                    <a:lstStyle/>
                    <a:p>
                      <a:r>
                        <a:rPr lang="en-AU" sz="1600" dirty="0"/>
                        <a:t>Hypothesis</a:t>
                      </a:r>
                    </a:p>
                  </a:txBody>
                  <a:tcPr/>
                </a:tc>
                <a:tc>
                  <a:txBody>
                    <a:bodyPr/>
                    <a:lstStyle/>
                    <a:p>
                      <a:r>
                        <a:rPr lang="en-AU" sz="1600" dirty="0"/>
                        <a:t>Variable 2</a:t>
                      </a:r>
                    </a:p>
                    <a:p>
                      <a:r>
                        <a:rPr lang="en-AU" sz="1600" dirty="0"/>
                        <a:t>DV</a:t>
                      </a:r>
                    </a:p>
                  </a:txBody>
                  <a:tcPr/>
                </a:tc>
                <a:tc>
                  <a:txBody>
                    <a:bodyPr/>
                    <a:lstStyle/>
                    <a:p>
                      <a:r>
                        <a:rPr lang="en-AU" sz="1600" dirty="0"/>
                        <a:t>Variable</a:t>
                      </a:r>
                      <a:r>
                        <a:rPr lang="en-AU" sz="1600" baseline="0" dirty="0"/>
                        <a:t> 1</a:t>
                      </a:r>
                      <a:endParaRPr lang="en-AU" sz="1600" dirty="0"/>
                    </a:p>
                  </a:txBody>
                  <a:tcPr/>
                </a:tc>
                <a:tc>
                  <a:txBody>
                    <a:bodyPr/>
                    <a:lstStyle/>
                    <a:p>
                      <a:r>
                        <a:rPr lang="en-AU" sz="1600" dirty="0"/>
                        <a:t># IV’s</a:t>
                      </a:r>
                    </a:p>
                  </a:txBody>
                  <a:tcPr/>
                </a:tc>
                <a:tc>
                  <a:txBody>
                    <a:bodyPr/>
                    <a:lstStyle/>
                    <a:p>
                      <a:r>
                        <a:rPr lang="en-AU" sz="1600" dirty="0"/>
                        <a:t>Levels of IV</a:t>
                      </a:r>
                    </a:p>
                  </a:txBody>
                  <a:tcPr/>
                </a:tc>
                <a:tc>
                  <a:txBody>
                    <a:bodyPr/>
                    <a:lstStyle/>
                    <a:p>
                      <a:r>
                        <a:rPr lang="en-AU" sz="1600" dirty="0"/>
                        <a:t>Between</a:t>
                      </a:r>
                      <a:r>
                        <a:rPr lang="en-AU" sz="1600" baseline="0" dirty="0"/>
                        <a:t> / Within</a:t>
                      </a:r>
                      <a:endParaRPr lang="en-AU" sz="1600" dirty="0"/>
                    </a:p>
                  </a:txBody>
                  <a:tcPr/>
                </a:tc>
                <a:tc>
                  <a:txBody>
                    <a:bodyPr/>
                    <a:lstStyle/>
                    <a:p>
                      <a:r>
                        <a:rPr lang="en-AU" sz="1600" dirty="0"/>
                        <a:t>Test</a:t>
                      </a:r>
                    </a:p>
                  </a:txBody>
                  <a:tcPr/>
                </a:tc>
                <a:extLst>
                  <a:ext uri="{0D108BD9-81ED-4DB2-BD59-A6C34878D82A}">
                    <a16:rowId xmlns:a16="http://schemas.microsoft.com/office/drawing/2014/main" val="10000"/>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DV</a:t>
                      </a:r>
                    </a:p>
                    <a:p>
                      <a:r>
                        <a:rPr lang="en-AU" sz="1600" dirty="0"/>
                        <a:t>Continuous</a:t>
                      </a:r>
                    </a:p>
                    <a:p>
                      <a:r>
                        <a:rPr lang="en-AU" sz="1600" dirty="0"/>
                        <a:t>Interval</a:t>
                      </a:r>
                    </a:p>
                  </a:txBody>
                  <a:tcPr/>
                </a:tc>
                <a:tc>
                  <a:txBody>
                    <a:bodyPr/>
                    <a:lstStyle/>
                    <a:p>
                      <a:r>
                        <a:rPr lang="en-AU" sz="1600" dirty="0"/>
                        <a:t>-</a:t>
                      </a:r>
                    </a:p>
                  </a:txBody>
                  <a:tcPr/>
                </a:tc>
                <a:tc>
                  <a:txBody>
                    <a:bodyPr/>
                    <a:lstStyle/>
                    <a:p>
                      <a:r>
                        <a:rPr lang="en-AU" sz="1600" dirty="0"/>
                        <a:t>-</a:t>
                      </a:r>
                    </a:p>
                  </a:txBody>
                  <a:tcPr/>
                </a:tc>
                <a:tc>
                  <a:txBody>
                    <a:bodyPr/>
                    <a:lstStyle/>
                    <a:p>
                      <a:r>
                        <a:rPr lang="en-AU" sz="1600" dirty="0"/>
                        <a:t>Within</a:t>
                      </a:r>
                    </a:p>
                  </a:txBody>
                  <a:tcPr/>
                </a:tc>
                <a:tc>
                  <a:txBody>
                    <a:bodyPr/>
                    <a:lstStyle/>
                    <a:p>
                      <a:r>
                        <a:rPr lang="en-AU" sz="1600" dirty="0"/>
                        <a:t>Pearson Correlation</a:t>
                      </a:r>
                    </a:p>
                  </a:txBody>
                  <a:tcPr/>
                </a:tc>
                <a:extLst>
                  <a:ext uri="{0D108BD9-81ED-4DB2-BD59-A6C34878D82A}">
                    <a16:rowId xmlns:a16="http://schemas.microsoft.com/office/drawing/2014/main" val="10003"/>
                  </a:ext>
                </a:extLst>
              </a:tr>
              <a:tr h="370840">
                <a:tc>
                  <a:txBody>
                    <a:bodyPr/>
                    <a:lstStyle/>
                    <a:p>
                      <a:r>
                        <a:rPr lang="en-AU" sz="1600" dirty="0"/>
                        <a:t>Relationships</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DV</a:t>
                      </a:r>
                    </a:p>
                    <a:p>
                      <a:r>
                        <a:rPr lang="en-AU" sz="1600" dirty="0"/>
                        <a:t>Continuous</a:t>
                      </a:r>
                    </a:p>
                    <a:p>
                      <a:r>
                        <a:rPr lang="en-AU" sz="1600" dirty="0"/>
                        <a:t>Ordinal</a:t>
                      </a:r>
                    </a:p>
                  </a:txBody>
                  <a:tcPr/>
                </a:tc>
                <a:tc>
                  <a:txBody>
                    <a:bodyPr/>
                    <a:lstStyle/>
                    <a:p>
                      <a:r>
                        <a:rPr lang="en-AU" sz="16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600" dirty="0"/>
                        <a:t>-</a:t>
                      </a:r>
                    </a:p>
                  </a:txBody>
                  <a:tcPr/>
                </a:tc>
                <a:tc>
                  <a:txBody>
                    <a:bodyPr/>
                    <a:lstStyle/>
                    <a:p>
                      <a:r>
                        <a:rPr lang="en-AU" sz="1600" dirty="0"/>
                        <a:t>Within</a:t>
                      </a:r>
                    </a:p>
                  </a:txBody>
                  <a:tcPr/>
                </a:tc>
                <a:tc>
                  <a:txBody>
                    <a:bodyPr/>
                    <a:lstStyle/>
                    <a:p>
                      <a:r>
                        <a:rPr lang="en-AU" sz="1600" dirty="0"/>
                        <a:t>Spearman Correlation</a:t>
                      </a:r>
                    </a:p>
                  </a:txBody>
                  <a:tcPr/>
                </a:tc>
                <a:extLst>
                  <a:ext uri="{0D108BD9-81ED-4DB2-BD59-A6C34878D82A}">
                    <a16:rowId xmlns:a16="http://schemas.microsoft.com/office/drawing/2014/main" val="2992743307"/>
                  </a:ext>
                </a:extLst>
              </a:tr>
            </a:tbl>
          </a:graphicData>
        </a:graphic>
      </p:graphicFrame>
    </p:spTree>
    <p:extLst>
      <p:ext uri="{BB962C8B-B14F-4D97-AF65-F5344CB8AC3E}">
        <p14:creationId xmlns:p14="http://schemas.microsoft.com/office/powerpoint/2010/main" val="8564538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87910" y="422031"/>
            <a:ext cx="3554178" cy="523220"/>
          </a:xfrm>
          <a:prstGeom prst="rect">
            <a:avLst/>
          </a:prstGeom>
          <a:noFill/>
        </p:spPr>
        <p:txBody>
          <a:bodyPr wrap="none" rtlCol="0">
            <a:spAutoFit/>
          </a:bodyPr>
          <a:lstStyle/>
          <a:p>
            <a:r>
              <a:rPr lang="en-AU" sz="2800" dirty="0">
                <a:solidFill>
                  <a:srgbClr val="FFC000"/>
                </a:solidFill>
              </a:rPr>
              <a:t>Statistical Analysis</a:t>
            </a:r>
          </a:p>
        </p:txBody>
      </p:sp>
      <p:sp>
        <p:nvSpPr>
          <p:cNvPr id="8" name="TextBox 7"/>
          <p:cNvSpPr txBox="1"/>
          <p:nvPr/>
        </p:nvSpPr>
        <p:spPr>
          <a:xfrm>
            <a:off x="529248" y="2345479"/>
            <a:ext cx="4989779" cy="1200329"/>
          </a:xfrm>
          <a:prstGeom prst="rect">
            <a:avLst/>
          </a:prstGeom>
          <a:noFill/>
        </p:spPr>
        <p:txBody>
          <a:bodyPr wrap="square" rtlCol="0">
            <a:spAutoFit/>
          </a:bodyPr>
          <a:lstStyle/>
          <a:p>
            <a:r>
              <a:rPr lang="en-AU" sz="2400" dirty="0"/>
              <a:t>Can now statistically evaluate the hypotheses of the study : Pearson’s r</a:t>
            </a:r>
            <a:r>
              <a:rPr lang="en-AU" sz="2400" dirty="0">
                <a:latin typeface="Symbol" panose="05050102010706020507" pitchFamily="18" charset="2"/>
              </a:rPr>
              <a:t>:</a:t>
            </a:r>
            <a:r>
              <a:rPr lang="en-AU" sz="2400" dirty="0"/>
              <a:t> </a:t>
            </a:r>
            <a:r>
              <a:rPr lang="en-AU" sz="2400" dirty="0">
                <a:solidFill>
                  <a:srgbClr val="FF0000"/>
                </a:solidFill>
              </a:rPr>
              <a:t>-.40</a:t>
            </a:r>
          </a:p>
        </p:txBody>
      </p:sp>
      <p:sp>
        <p:nvSpPr>
          <p:cNvPr id="3" name="Rectangle 2"/>
          <p:cNvSpPr/>
          <p:nvPr/>
        </p:nvSpPr>
        <p:spPr>
          <a:xfrm>
            <a:off x="622263" y="3917058"/>
            <a:ext cx="4803751" cy="830997"/>
          </a:xfrm>
          <a:prstGeom prst="rect">
            <a:avLst/>
          </a:prstGeom>
        </p:spPr>
        <p:txBody>
          <a:bodyPr wrap="none">
            <a:spAutoFit/>
          </a:bodyPr>
          <a:lstStyle/>
          <a:p>
            <a:pPr algn="ctr"/>
            <a:r>
              <a:rPr lang="en-AU" altLang="en-US" sz="2400" b="1" dirty="0">
                <a:solidFill>
                  <a:srgbClr val="00B050"/>
                </a:solidFill>
                <a:latin typeface="Times New Roman" panose="02020603050405020304" pitchFamily="18" charset="0"/>
              </a:rPr>
              <a:t>Can we reject the Null Hypothesis?</a:t>
            </a:r>
          </a:p>
          <a:p>
            <a:pPr algn="ctr"/>
            <a:r>
              <a:rPr lang="en-AU" altLang="en-US" sz="2400" b="1" dirty="0">
                <a:solidFill>
                  <a:srgbClr val="00B050"/>
                </a:solidFill>
                <a:latin typeface="Times New Roman" panose="02020603050405020304" pitchFamily="18" charset="0"/>
              </a:rPr>
              <a:t>Is p &lt; .05 </a:t>
            </a:r>
            <a:r>
              <a:rPr lang="en-AU" altLang="en-US" sz="2400" b="1" i="1" u="sng" dirty="0">
                <a:solidFill>
                  <a:srgbClr val="FF0000"/>
                </a:solidFill>
                <a:latin typeface="Times New Roman" panose="02020603050405020304" pitchFamily="18" charset="0"/>
              </a:rPr>
              <a:t>No!</a:t>
            </a:r>
          </a:p>
        </p:txBody>
      </p:sp>
      <p:sp>
        <p:nvSpPr>
          <p:cNvPr id="5" name="Rectangle 4"/>
          <p:cNvSpPr/>
          <p:nvPr/>
        </p:nvSpPr>
        <p:spPr>
          <a:xfrm>
            <a:off x="622262" y="4946037"/>
            <a:ext cx="10680321" cy="830997"/>
          </a:xfrm>
          <a:prstGeom prst="rect">
            <a:avLst/>
          </a:prstGeom>
        </p:spPr>
        <p:txBody>
          <a:bodyPr wrap="square">
            <a:spAutoFit/>
          </a:bodyPr>
          <a:lstStyle/>
          <a:p>
            <a:r>
              <a:rPr lang="en-AU" altLang="en-US" sz="2400" b="1" dirty="0">
                <a:solidFill>
                  <a:srgbClr val="0070C0"/>
                </a:solidFill>
                <a:latin typeface="Times New Roman" panose="02020603050405020304" pitchFamily="18" charset="0"/>
              </a:rPr>
              <a:t>Increasing number of hours slept has no relationship to the degree of reported stress at school</a:t>
            </a:r>
          </a:p>
        </p:txBody>
      </p:sp>
      <p:sp>
        <p:nvSpPr>
          <p:cNvPr id="2" name="Rectangle 1"/>
          <p:cNvSpPr/>
          <p:nvPr/>
        </p:nvSpPr>
        <p:spPr>
          <a:xfrm>
            <a:off x="3923111" y="1276033"/>
            <a:ext cx="4630435" cy="461665"/>
          </a:xfrm>
          <a:prstGeom prst="rect">
            <a:avLst/>
          </a:prstGeom>
        </p:spPr>
        <p:txBody>
          <a:bodyPr wrap="none">
            <a:spAutoFit/>
          </a:bodyPr>
          <a:lstStyle/>
          <a:p>
            <a:r>
              <a:rPr lang="en-AU" sz="2400" dirty="0">
                <a:solidFill>
                  <a:srgbClr val="006621"/>
                </a:solidFill>
                <a:latin typeface="arial" panose="020B0604020202020204" pitchFamily="34" charset="0"/>
                <a:hlinkClick r:id="rId2"/>
              </a:rPr>
              <a:t>https://www.socscistatistics.com/</a:t>
            </a:r>
            <a:endParaRPr lang="en-AU" sz="2400" b="0" i="0" u="none" strike="noStrike" dirty="0">
              <a:solidFill>
                <a:srgbClr val="660099"/>
              </a:solidFill>
              <a:effectLst/>
              <a:latin typeface="arial" panose="020B0604020202020204" pitchFamily="34" charset="0"/>
              <a:hlinkClick r:id="rId2"/>
            </a:endParaRPr>
          </a:p>
        </p:txBody>
      </p:sp>
      <p:sp>
        <p:nvSpPr>
          <p:cNvPr id="6" name="Rectangle 5"/>
          <p:cNvSpPr/>
          <p:nvPr/>
        </p:nvSpPr>
        <p:spPr>
          <a:xfrm>
            <a:off x="6718263" y="3157201"/>
            <a:ext cx="3454792" cy="369332"/>
          </a:xfrm>
          <a:prstGeom prst="rect">
            <a:avLst/>
          </a:prstGeom>
        </p:spPr>
        <p:txBody>
          <a:bodyPr wrap="none">
            <a:spAutoFit/>
          </a:bodyPr>
          <a:lstStyle/>
          <a:p>
            <a:r>
              <a:rPr lang="en-AU" i="1" dirty="0" err="1">
                <a:solidFill>
                  <a:srgbClr val="FF0000"/>
                </a:solidFill>
                <a:latin typeface="Open Sans"/>
              </a:rPr>
              <a:t>r</a:t>
            </a:r>
            <a:r>
              <a:rPr lang="en-AU" i="1" baseline="-25000" dirty="0" err="1">
                <a:solidFill>
                  <a:srgbClr val="FF0000"/>
                </a:solidFill>
                <a:latin typeface="Open Sans"/>
              </a:rPr>
              <a:t>s</a:t>
            </a:r>
            <a:r>
              <a:rPr lang="en-AU" dirty="0">
                <a:solidFill>
                  <a:srgbClr val="FF0000"/>
                </a:solidFill>
                <a:latin typeface="Open Sans"/>
              </a:rPr>
              <a:t> = -0.4024, </a:t>
            </a:r>
            <a:r>
              <a:rPr lang="en-AU" i="1" dirty="0">
                <a:solidFill>
                  <a:srgbClr val="FF0000"/>
                </a:solidFill>
                <a:latin typeface="Open Sans"/>
              </a:rPr>
              <a:t>p</a:t>
            </a:r>
            <a:r>
              <a:rPr lang="en-AU" dirty="0">
                <a:solidFill>
                  <a:srgbClr val="FF0000"/>
                </a:solidFill>
                <a:latin typeface="Open Sans"/>
              </a:rPr>
              <a:t> (2-tailed) = .0786</a:t>
            </a:r>
            <a:endParaRPr lang="en-AU" dirty="0"/>
          </a:p>
        </p:txBody>
      </p:sp>
    </p:spTree>
    <p:extLst>
      <p:ext uri="{BB962C8B-B14F-4D97-AF65-F5344CB8AC3E}">
        <p14:creationId xmlns:p14="http://schemas.microsoft.com/office/powerpoint/2010/main" val="18674423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049" y="601175"/>
            <a:ext cx="6096000" cy="523220"/>
          </a:xfrm>
          <a:prstGeom prst="rect">
            <a:avLst/>
          </a:prstGeom>
        </p:spPr>
        <p:txBody>
          <a:bodyPr>
            <a:spAutoFit/>
          </a:bodyPr>
          <a:lstStyle/>
          <a:p>
            <a:pPr marL="285750" indent="-285750">
              <a:buFont typeface="Arial" panose="020B0604020202020204" pitchFamily="34" charset="0"/>
              <a:buChar char="•"/>
            </a:pPr>
            <a:r>
              <a:rPr lang="en-AU" sz="2800" dirty="0">
                <a:solidFill>
                  <a:srgbClr val="7030A0"/>
                </a:solidFill>
              </a:rPr>
              <a:t>Draw Conclusions</a:t>
            </a:r>
          </a:p>
        </p:txBody>
      </p:sp>
      <p:sp>
        <p:nvSpPr>
          <p:cNvPr id="18" name="Rectangle 17"/>
          <p:cNvSpPr/>
          <p:nvPr/>
        </p:nvSpPr>
        <p:spPr>
          <a:xfrm>
            <a:off x="3712764" y="3812201"/>
            <a:ext cx="8106866" cy="830997"/>
          </a:xfrm>
          <a:prstGeom prst="rect">
            <a:avLst/>
          </a:prstGeom>
        </p:spPr>
        <p:txBody>
          <a:bodyPr wrap="square">
            <a:spAutoFit/>
          </a:bodyPr>
          <a:lstStyle/>
          <a:p>
            <a:r>
              <a:rPr lang="en-AU" altLang="en-US" sz="2400" b="1" dirty="0">
                <a:solidFill>
                  <a:srgbClr val="C00000"/>
                </a:solidFill>
                <a:latin typeface="Times New Roman" panose="02020603050405020304" pitchFamily="18" charset="0"/>
              </a:rPr>
              <a:t>There is no relationship between the sleep and stress at school.</a:t>
            </a:r>
          </a:p>
        </p:txBody>
      </p:sp>
      <p:grpSp>
        <p:nvGrpSpPr>
          <p:cNvPr id="22" name="Group 4"/>
          <p:cNvGrpSpPr>
            <a:grpSpLocks/>
          </p:cNvGrpSpPr>
          <p:nvPr/>
        </p:nvGrpSpPr>
        <p:grpSpPr bwMode="auto">
          <a:xfrm>
            <a:off x="415404" y="1641281"/>
            <a:ext cx="3297360" cy="2508419"/>
            <a:chOff x="791" y="1104"/>
            <a:chExt cx="4393" cy="3069"/>
          </a:xfrm>
        </p:grpSpPr>
        <p:sp>
          <p:nvSpPr>
            <p:cNvPr id="23" name="Text Box 5"/>
            <p:cNvSpPr txBox="1">
              <a:spLocks noChangeArrowheads="1"/>
            </p:cNvSpPr>
            <p:nvPr/>
          </p:nvSpPr>
          <p:spPr bwMode="auto">
            <a:xfrm>
              <a:off x="2160" y="1104"/>
              <a:ext cx="1392" cy="14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AU" altLang="en-US" sz="1200" b="1" dirty="0">
                  <a:solidFill>
                    <a:srgbClr val="C00000"/>
                  </a:solidFill>
                  <a:latin typeface="Times New Roman" panose="02020603050405020304" pitchFamily="18" charset="0"/>
                </a:rPr>
                <a:t>there a negative relationship between sleep and school stress</a:t>
              </a:r>
            </a:p>
          </p:txBody>
        </p:sp>
        <p:sp>
          <p:nvSpPr>
            <p:cNvPr id="25" name="Text Box 7"/>
            <p:cNvSpPr txBox="1">
              <a:spLocks noChangeArrowheads="1"/>
            </p:cNvSpPr>
            <p:nvPr/>
          </p:nvSpPr>
          <p:spPr bwMode="auto">
            <a:xfrm>
              <a:off x="791" y="2403"/>
              <a:ext cx="1115"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7030A0"/>
                  </a:solidFill>
                  <a:latin typeface="Times New Roman" panose="02020603050405020304" pitchFamily="18" charset="0"/>
                </a:rPr>
                <a:t>Data don’t Match Theory</a:t>
              </a:r>
            </a:p>
          </p:txBody>
        </p:sp>
        <p:sp>
          <p:nvSpPr>
            <p:cNvPr id="26" name="Text Box 8"/>
            <p:cNvSpPr txBox="1">
              <a:spLocks noChangeArrowheads="1"/>
            </p:cNvSpPr>
            <p:nvPr/>
          </p:nvSpPr>
          <p:spPr bwMode="auto">
            <a:xfrm>
              <a:off x="3792" y="2718"/>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dirty="0">
                  <a:solidFill>
                    <a:srgbClr val="00B050"/>
                  </a:solidFill>
                  <a:latin typeface="Times New Roman" panose="02020603050405020304" pitchFamily="18" charset="0"/>
                </a:rPr>
                <a:t>Sleep goes up, stress goes down</a:t>
              </a:r>
            </a:p>
          </p:txBody>
        </p:sp>
        <p:cxnSp>
          <p:nvCxnSpPr>
            <p:cNvPr id="27" name="AutoShape 9"/>
            <p:cNvCxnSpPr>
              <a:cxnSpLocks noChangeShapeType="1"/>
              <a:stCxn id="23" idx="3"/>
              <a:endCxn id="26" idx="0"/>
            </p:cNvCxnSpPr>
            <p:nvPr/>
          </p:nvCxnSpPr>
          <p:spPr bwMode="auto">
            <a:xfrm>
              <a:off x="3552" y="1839"/>
              <a:ext cx="936" cy="879"/>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10"/>
            <p:cNvCxnSpPr>
              <a:cxnSpLocks noChangeShapeType="1"/>
              <a:stCxn id="26" idx="2"/>
            </p:cNvCxnSpPr>
            <p:nvPr/>
          </p:nvCxnSpPr>
          <p:spPr bwMode="auto">
            <a:xfrm rot="5400000">
              <a:off x="3839" y="3318"/>
              <a:ext cx="459" cy="840"/>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AutoShape 11"/>
            <p:cNvCxnSpPr>
              <a:cxnSpLocks noChangeShapeType="1"/>
              <a:endCxn id="25" idx="2"/>
            </p:cNvCxnSpPr>
            <p:nvPr/>
          </p:nvCxnSpPr>
          <p:spPr bwMode="auto">
            <a:xfrm rot="10800000">
              <a:off x="1349" y="3195"/>
              <a:ext cx="1171" cy="978"/>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12"/>
            <p:cNvCxnSpPr>
              <a:cxnSpLocks noChangeShapeType="1"/>
              <a:stCxn id="25" idx="0"/>
              <a:endCxn id="23" idx="1"/>
            </p:cNvCxnSpPr>
            <p:nvPr/>
          </p:nvCxnSpPr>
          <p:spPr bwMode="auto">
            <a:xfrm rot="5400000" flipH="1" flipV="1">
              <a:off x="1472" y="1715"/>
              <a:ext cx="565" cy="811"/>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32" name="Chart 31"/>
          <p:cNvGraphicFramePr>
            <a:graphicFrameLocks/>
          </p:cNvGraphicFramePr>
          <p:nvPr>
            <p:extLst>
              <p:ext uri="{D42A27DB-BD31-4B8C-83A1-F6EECF244321}">
                <p14:modId xmlns:p14="http://schemas.microsoft.com/office/powerpoint/2010/main" val="886977612"/>
              </p:ext>
            </p:extLst>
          </p:nvPr>
        </p:nvGraphicFramePr>
        <p:xfrm>
          <a:off x="1671724" y="3646350"/>
          <a:ext cx="731426" cy="670774"/>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4342351" y="2082053"/>
            <a:ext cx="6096000" cy="646331"/>
          </a:xfrm>
          <a:prstGeom prst="rect">
            <a:avLst/>
          </a:prstGeom>
        </p:spPr>
        <p:txBody>
          <a:bodyPr>
            <a:spAutoFit/>
          </a:bodyPr>
          <a:lstStyle/>
          <a:p>
            <a:r>
              <a:rPr lang="en-AU" altLang="en-US" b="1" dirty="0">
                <a:solidFill>
                  <a:srgbClr val="0070C0"/>
                </a:solidFill>
                <a:latin typeface="Times New Roman" panose="02020603050405020304" pitchFamily="18" charset="0"/>
              </a:rPr>
              <a:t>the number of hours slept increases has no bearing on the degree of reported stress at school</a:t>
            </a:r>
          </a:p>
        </p:txBody>
      </p:sp>
    </p:spTree>
    <p:extLst>
      <p:ext uri="{BB962C8B-B14F-4D97-AF65-F5344CB8AC3E}">
        <p14:creationId xmlns:p14="http://schemas.microsoft.com/office/powerpoint/2010/main" val="29390822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77661" y="503312"/>
            <a:ext cx="6096000" cy="954107"/>
          </a:xfrm>
          <a:prstGeom prst="rect">
            <a:avLst/>
          </a:prstGeom>
        </p:spPr>
        <p:txBody>
          <a:bodyPr>
            <a:spAutoFit/>
          </a:bodyPr>
          <a:lstStyle/>
          <a:p>
            <a:pPr algn="ctr"/>
            <a:r>
              <a:rPr lang="en-US" altLang="en-US" sz="2800" dirty="0">
                <a:solidFill>
                  <a:srgbClr val="FFC000"/>
                </a:solidFill>
              </a:rPr>
              <a:t>Final Interlude </a:t>
            </a:r>
          </a:p>
          <a:p>
            <a:pPr algn="ctr"/>
            <a:r>
              <a:rPr lang="en-US" altLang="en-US" sz="2800" dirty="0">
                <a:solidFill>
                  <a:srgbClr val="FFC000"/>
                </a:solidFill>
              </a:rPr>
              <a:t>What about…….</a:t>
            </a:r>
          </a:p>
        </p:txBody>
      </p:sp>
      <p:sp>
        <p:nvSpPr>
          <p:cNvPr id="3" name="TextBox 2"/>
          <p:cNvSpPr txBox="1"/>
          <p:nvPr/>
        </p:nvSpPr>
        <p:spPr>
          <a:xfrm>
            <a:off x="631059" y="2576681"/>
            <a:ext cx="10552756" cy="461665"/>
          </a:xfrm>
          <a:prstGeom prst="rect">
            <a:avLst/>
          </a:prstGeom>
          <a:noFill/>
        </p:spPr>
        <p:txBody>
          <a:bodyPr wrap="square" rtlCol="0">
            <a:spAutoFit/>
          </a:bodyPr>
          <a:lstStyle/>
          <a:p>
            <a:endParaRPr lang="en-AU" sz="2400" dirty="0">
              <a:solidFill>
                <a:srgbClr val="00B050"/>
              </a:solidFill>
            </a:endParaRPr>
          </a:p>
        </p:txBody>
      </p:sp>
    </p:spTree>
    <p:extLst>
      <p:ext uri="{BB962C8B-B14F-4D97-AF65-F5344CB8AC3E}">
        <p14:creationId xmlns:p14="http://schemas.microsoft.com/office/powerpoint/2010/main" val="3698736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AU" dirty="0"/>
          </a:p>
        </p:txBody>
      </p:sp>
      <p:sp>
        <p:nvSpPr>
          <p:cNvPr id="3" name="Text Placeholder 2"/>
          <p:cNvSpPr>
            <a:spLocks noGrp="1"/>
          </p:cNvSpPr>
          <p:nvPr>
            <p:ph type="body" sz="quarter" idx="12"/>
          </p:nvPr>
        </p:nvSpPr>
        <p:spPr/>
        <p:txBody>
          <a:bodyPr/>
          <a:lstStyle/>
          <a:p>
            <a:r>
              <a:rPr lang="en-AU" dirty="0"/>
              <a:t>https://www.usq.edu.au/handbook/current/sciences/GCSC.html</a:t>
            </a:r>
          </a:p>
        </p:txBody>
      </p:sp>
      <p:sp>
        <p:nvSpPr>
          <p:cNvPr id="4" name="Text Placeholder 3"/>
          <p:cNvSpPr>
            <a:spLocks noGrp="1"/>
          </p:cNvSpPr>
          <p:nvPr>
            <p:ph type="body" sz="quarter" idx="13"/>
          </p:nvPr>
        </p:nvSpPr>
        <p:spPr/>
        <p:txBody>
          <a:bodyPr/>
          <a:lstStyle/>
          <a:p>
            <a:r>
              <a:rPr lang="en-AU" dirty="0"/>
              <a:t>tehan@usq.edu.au</a:t>
            </a:r>
          </a:p>
        </p:txBody>
      </p:sp>
      <p:sp>
        <p:nvSpPr>
          <p:cNvPr id="5" name="Text Placeholder 4"/>
          <p:cNvSpPr>
            <a:spLocks noGrp="1"/>
          </p:cNvSpPr>
          <p:nvPr>
            <p:ph type="body" sz="quarter" idx="14"/>
          </p:nvPr>
        </p:nvSpPr>
        <p:spPr/>
        <p:txBody>
          <a:bodyPr/>
          <a:lstStyle/>
          <a:p>
            <a:r>
              <a:rPr lang="en-AU" dirty="0"/>
              <a:t>If this was useful you might like to check out</a:t>
            </a:r>
          </a:p>
          <a:p>
            <a:r>
              <a:rPr lang="en-AU" dirty="0"/>
              <a:t>Graduate Certificate in Science (Psychology in Schools)</a:t>
            </a:r>
          </a:p>
        </p:txBody>
      </p:sp>
    </p:spTree>
    <p:extLst>
      <p:ext uri="{BB962C8B-B14F-4D97-AF65-F5344CB8AC3E}">
        <p14:creationId xmlns:p14="http://schemas.microsoft.com/office/powerpoint/2010/main" val="1596176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a:grpSpLocks/>
          </p:cNvGrpSpPr>
          <p:nvPr/>
        </p:nvGrpSpPr>
        <p:grpSpPr bwMode="auto">
          <a:xfrm>
            <a:off x="217998" y="1913235"/>
            <a:ext cx="3822661" cy="2391760"/>
            <a:chOff x="528" y="1104"/>
            <a:chExt cx="4752" cy="3259"/>
          </a:xfrm>
        </p:grpSpPr>
        <p:sp>
          <p:nvSpPr>
            <p:cNvPr id="5" name="Text Box 5"/>
            <p:cNvSpPr txBox="1">
              <a:spLocks noChangeArrowheads="1"/>
            </p:cNvSpPr>
            <p:nvPr/>
          </p:nvSpPr>
          <p:spPr bwMode="auto">
            <a:xfrm>
              <a:off x="2160" y="1104"/>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b="1" dirty="0">
                  <a:solidFill>
                    <a:srgbClr val="C00000"/>
                  </a:solidFill>
                  <a:latin typeface="Times New Roman" panose="02020603050405020304" pitchFamily="18" charset="0"/>
                </a:rPr>
                <a:t>theory about how something works</a:t>
              </a:r>
            </a:p>
          </p:txBody>
        </p:sp>
        <p:sp>
          <p:nvSpPr>
            <p:cNvPr id="6" name="Text Box 6"/>
            <p:cNvSpPr txBox="1">
              <a:spLocks noChangeArrowheads="1"/>
            </p:cNvSpPr>
            <p:nvPr/>
          </p:nvSpPr>
          <p:spPr bwMode="auto">
            <a:xfrm>
              <a:off x="2256" y="3572"/>
              <a:ext cx="1392" cy="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systematic empirical observations</a:t>
              </a:r>
            </a:p>
          </p:txBody>
        </p:sp>
        <p:sp>
          <p:nvSpPr>
            <p:cNvPr id="7" name="Text Box 7"/>
            <p:cNvSpPr txBox="1">
              <a:spLocks noChangeArrowheads="1"/>
            </p:cNvSpPr>
            <p:nvPr/>
          </p:nvSpPr>
          <p:spPr bwMode="auto">
            <a:xfrm>
              <a:off x="528" y="2199"/>
              <a:ext cx="1392" cy="10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testing: comparing the observations with the theory</a:t>
              </a:r>
            </a:p>
          </p:txBody>
        </p:sp>
        <p:sp>
          <p:nvSpPr>
            <p:cNvPr id="8" name="Text Box 8"/>
            <p:cNvSpPr txBox="1">
              <a:spLocks noChangeArrowheads="1"/>
            </p:cNvSpPr>
            <p:nvPr/>
          </p:nvSpPr>
          <p:spPr bwMode="auto">
            <a:xfrm>
              <a:off x="3888" y="2123"/>
              <a:ext cx="1392" cy="1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1200">
                  <a:latin typeface="Times New Roman" panose="02020603050405020304" pitchFamily="18" charset="0"/>
                </a:rPr>
                <a:t>generating predictions </a:t>
              </a:r>
            </a:p>
            <a:p>
              <a:pPr algn="ctr" eaLnBrk="1" hangingPunct="1">
                <a:spcBef>
                  <a:spcPct val="50000"/>
                </a:spcBef>
              </a:pPr>
              <a:r>
                <a:rPr lang="en-US" altLang="en-US" sz="1200">
                  <a:latin typeface="Times New Roman" panose="02020603050405020304" pitchFamily="18" charset="0"/>
                </a:rPr>
                <a:t>(what would the theory lead you to observe?)</a:t>
              </a:r>
            </a:p>
          </p:txBody>
        </p:sp>
        <p:cxnSp>
          <p:nvCxnSpPr>
            <p:cNvPr id="9" name="AutoShape 9"/>
            <p:cNvCxnSpPr>
              <a:cxnSpLocks noChangeShapeType="1"/>
              <a:stCxn id="5" idx="3"/>
              <a:endCxn id="8" idx="0"/>
            </p:cNvCxnSpPr>
            <p:nvPr/>
          </p:nvCxnSpPr>
          <p:spPr bwMode="auto">
            <a:xfrm>
              <a:off x="3552" y="1500"/>
              <a:ext cx="1032" cy="623"/>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10"/>
            <p:cNvCxnSpPr>
              <a:cxnSpLocks noChangeShapeType="1"/>
              <a:stCxn id="8" idx="2"/>
              <a:endCxn id="6" idx="3"/>
            </p:cNvCxnSpPr>
            <p:nvPr/>
          </p:nvCxnSpPr>
          <p:spPr bwMode="auto">
            <a:xfrm rot="5400000">
              <a:off x="3872" y="3255"/>
              <a:ext cx="48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11"/>
            <p:cNvCxnSpPr>
              <a:cxnSpLocks noChangeShapeType="1"/>
              <a:stCxn id="6" idx="1"/>
              <a:endCxn id="7" idx="2"/>
            </p:cNvCxnSpPr>
            <p:nvPr/>
          </p:nvCxnSpPr>
          <p:spPr bwMode="auto">
            <a:xfrm rot="10800000">
              <a:off x="1224" y="3216"/>
              <a:ext cx="1032" cy="752"/>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12"/>
            <p:cNvCxnSpPr>
              <a:cxnSpLocks noChangeShapeType="1"/>
              <a:stCxn id="7" idx="0"/>
              <a:endCxn id="5" idx="1"/>
            </p:cNvCxnSpPr>
            <p:nvPr/>
          </p:nvCxnSpPr>
          <p:spPr bwMode="auto">
            <a:xfrm rot="5400000" flipH="1" flipV="1">
              <a:off x="1342" y="1381"/>
              <a:ext cx="699" cy="936"/>
            </a:xfrm>
            <a:prstGeom prst="curvedConnector2">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3" name="Rectangle 4"/>
          <p:cNvSpPr>
            <a:spLocks noChangeArrowheads="1"/>
          </p:cNvSpPr>
          <p:nvPr/>
        </p:nvSpPr>
        <p:spPr bwMode="auto">
          <a:xfrm>
            <a:off x="3092348" y="648500"/>
            <a:ext cx="6985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r>
              <a:rPr lang="en-US" altLang="en-US" sz="2400" dirty="0"/>
              <a:t>Conceptual structure that is supported by large and varied set of data.” (</a:t>
            </a:r>
            <a:r>
              <a:rPr lang="en-US" altLang="en-US" sz="2400" dirty="0" err="1"/>
              <a:t>Stanovich</a:t>
            </a:r>
            <a:r>
              <a:rPr lang="en-US" altLang="en-US" sz="2400" dirty="0"/>
              <a:t>, 2004, p21.)</a:t>
            </a:r>
            <a:endParaRPr lang="en-AU" altLang="en-US" sz="2400" dirty="0"/>
          </a:p>
        </p:txBody>
      </p:sp>
      <p:sp>
        <p:nvSpPr>
          <p:cNvPr id="14" name="Rectangle 5"/>
          <p:cNvSpPr>
            <a:spLocks noChangeArrowheads="1"/>
          </p:cNvSpPr>
          <p:nvPr/>
        </p:nvSpPr>
        <p:spPr bwMode="auto">
          <a:xfrm>
            <a:off x="5101257" y="214762"/>
            <a:ext cx="1371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dirty="0"/>
              <a:t>Theories</a:t>
            </a:r>
            <a:endParaRPr lang="en-AU" altLang="en-US" sz="2400" dirty="0"/>
          </a:p>
        </p:txBody>
      </p:sp>
      <p:sp>
        <p:nvSpPr>
          <p:cNvPr id="15" name="Rectangle 6"/>
          <p:cNvSpPr>
            <a:spLocks noChangeArrowheads="1"/>
          </p:cNvSpPr>
          <p:nvPr/>
        </p:nvSpPr>
        <p:spPr bwMode="auto">
          <a:xfrm>
            <a:off x="4233321" y="3531574"/>
            <a:ext cx="778407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20000"/>
              </a:spcBef>
              <a:buFontTx/>
              <a:buChar char="•"/>
            </a:pPr>
            <a:r>
              <a:rPr lang="en-US" altLang="en-US" sz="2000" dirty="0">
                <a:latin typeface="Times New Roman" panose="02020603050405020304" pitchFamily="18" charset="0"/>
                <a:cs typeface="Times New Roman" panose="02020603050405020304" pitchFamily="18" charset="0"/>
              </a:rPr>
              <a:t>Historians of science have argued that “good theories” tend to have the following qualities: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(1) They are </a:t>
            </a:r>
            <a:r>
              <a:rPr lang="en-US" altLang="en-US" sz="2000" i="1" dirty="0">
                <a:latin typeface="Times New Roman" panose="02020603050405020304" pitchFamily="18" charset="0"/>
                <a:cs typeface="Times New Roman" panose="02020603050405020304" pitchFamily="18" charset="0"/>
              </a:rPr>
              <a:t>generative</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(2) They make </a:t>
            </a:r>
            <a:r>
              <a:rPr lang="en-US" altLang="en-US" sz="2000" i="1" dirty="0">
                <a:latin typeface="Times New Roman" panose="02020603050405020304" pitchFamily="18" charset="0"/>
                <a:cs typeface="Times New Roman" panose="02020603050405020304" pitchFamily="18" charset="0"/>
              </a:rPr>
              <a:t>precise </a:t>
            </a:r>
            <a:r>
              <a:rPr lang="en-US" altLang="en-US" sz="2000" dirty="0">
                <a:latin typeface="Times New Roman" panose="02020603050405020304" pitchFamily="18" charset="0"/>
                <a:cs typeface="Times New Roman" panose="02020603050405020304" pitchFamily="18" charset="0"/>
              </a:rPr>
              <a:t>(i.e., risky)</a:t>
            </a:r>
            <a:r>
              <a:rPr lang="en-US" altLang="en-US" sz="2000" i="1" dirty="0">
                <a:latin typeface="Times New Roman" panose="02020603050405020304" pitchFamily="18" charset="0"/>
                <a:cs typeface="Times New Roman" panose="02020603050405020304" pitchFamily="18" charset="0"/>
              </a:rPr>
              <a:t> predictions</a:t>
            </a:r>
            <a:endParaRPr lang="en-US" altLang="en-US" sz="2000" dirty="0">
              <a:latin typeface="Times New Roman" panose="02020603050405020304" pitchFamily="18" charset="0"/>
              <a:cs typeface="Times New Roman" panose="02020603050405020304" pitchFamily="18" charset="0"/>
            </a:endParaRP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(3) They can be </a:t>
            </a:r>
            <a:r>
              <a:rPr lang="en-US" altLang="en-US" sz="2000" i="1" dirty="0">
                <a:latin typeface="Times New Roman" panose="02020603050405020304" pitchFamily="18" charset="0"/>
                <a:cs typeface="Times New Roman" panose="02020603050405020304" pitchFamily="18" charset="0"/>
              </a:rPr>
              <a:t>unambiguously tested </a:t>
            </a:r>
            <a:r>
              <a:rPr lang="en-US" altLang="en-US" sz="2000" dirty="0">
                <a:latin typeface="Times New Roman" panose="02020603050405020304" pitchFamily="18" charset="0"/>
                <a:cs typeface="Times New Roman" panose="02020603050405020304" pitchFamily="18" charset="0"/>
              </a:rPr>
              <a:t>(falsifiable)</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(4) They are </a:t>
            </a:r>
            <a:r>
              <a:rPr lang="en-US" altLang="en-US" sz="2000" i="1" dirty="0">
                <a:latin typeface="Times New Roman" panose="02020603050405020304" pitchFamily="18" charset="0"/>
                <a:cs typeface="Times New Roman" panose="02020603050405020304" pitchFamily="18" charset="0"/>
              </a:rPr>
              <a:t>simple</a:t>
            </a:r>
            <a:r>
              <a:rPr lang="en-US" altLang="en-US" sz="2000" dirty="0">
                <a:latin typeface="Times New Roman" panose="02020603050405020304" pitchFamily="18" charset="0"/>
                <a:cs typeface="Times New Roman" panose="02020603050405020304" pitchFamily="18" charset="0"/>
              </a:rPr>
              <a:t> (parsimonious)</a:t>
            </a:r>
          </a:p>
          <a:p>
            <a:pPr lvl="1" eaLnBrk="1" hangingPunct="1">
              <a:spcBef>
                <a:spcPct val="20000"/>
              </a:spcBef>
            </a:pPr>
            <a:r>
              <a:rPr lang="en-US" altLang="en-US" sz="2000" dirty="0">
                <a:latin typeface="Times New Roman" panose="02020603050405020304" pitchFamily="18" charset="0"/>
                <a:cs typeface="Times New Roman" panose="02020603050405020304" pitchFamily="18" charset="0"/>
              </a:rPr>
              <a:t>(5) They have </a:t>
            </a:r>
            <a:r>
              <a:rPr lang="en-US" altLang="en-US" sz="2000" i="1" dirty="0">
                <a:latin typeface="Times New Roman" panose="02020603050405020304" pitchFamily="18" charset="0"/>
                <a:cs typeface="Times New Roman" panose="02020603050405020304" pitchFamily="18" charset="0"/>
              </a:rPr>
              <a:t>Good Track Records</a:t>
            </a:r>
            <a:r>
              <a:rPr lang="en-US" altLang="en-US" sz="2000" dirty="0">
                <a:latin typeface="Times New Roman" panose="02020603050405020304" pitchFamily="18" charset="0"/>
                <a:cs typeface="Times New Roman" panose="02020603050405020304" pitchFamily="18" charset="0"/>
              </a:rPr>
              <a:t> (previous predictions have been tested and supported by systematic observation)</a:t>
            </a:r>
            <a:endParaRPr lang="en-US" altLang="en-US" sz="2000" dirty="0"/>
          </a:p>
        </p:txBody>
      </p:sp>
      <p:sp>
        <p:nvSpPr>
          <p:cNvPr id="16" name="Rectangle 4"/>
          <p:cNvSpPr>
            <a:spLocks noChangeArrowheads="1"/>
          </p:cNvSpPr>
          <p:nvPr/>
        </p:nvSpPr>
        <p:spPr bwMode="auto">
          <a:xfrm>
            <a:off x="3480774" y="1638717"/>
            <a:ext cx="8258145"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400" dirty="0">
                <a:solidFill>
                  <a:srgbClr val="FFC000"/>
                </a:solidFill>
              </a:rPr>
              <a:t>Conceptual Structure = 2 concepts and their connection</a:t>
            </a:r>
          </a:p>
          <a:p>
            <a:pPr algn="ctr" eaLnBrk="1" hangingPunct="1"/>
            <a:r>
              <a:rPr lang="en-US" altLang="en-US" sz="2000" dirty="0">
                <a:solidFill>
                  <a:srgbClr val="00B0F0"/>
                </a:solidFill>
              </a:rPr>
              <a:t>Physical activity promotes psychological wellness.</a:t>
            </a:r>
          </a:p>
          <a:p>
            <a:pPr algn="ctr" eaLnBrk="1" hangingPunct="1"/>
            <a:r>
              <a:rPr lang="en-US" altLang="en-US" sz="2000" dirty="0">
                <a:solidFill>
                  <a:srgbClr val="00B0F0"/>
                </a:solidFill>
              </a:rPr>
              <a:t>Economic prosperity is related to form of Government</a:t>
            </a:r>
          </a:p>
          <a:p>
            <a:pPr algn="ctr" eaLnBrk="1" hangingPunct="1"/>
            <a:r>
              <a:rPr lang="en-US" altLang="en-US" sz="2000" dirty="0">
                <a:solidFill>
                  <a:srgbClr val="00B0F0"/>
                </a:solidFill>
              </a:rPr>
              <a:t>Climate change has an effect on global warming</a:t>
            </a:r>
          </a:p>
          <a:p>
            <a:pPr algn="ctr" eaLnBrk="1" hangingPunct="1"/>
            <a:r>
              <a:rPr lang="en-US" altLang="en-US" sz="2000" dirty="0">
                <a:solidFill>
                  <a:srgbClr val="00B0F0"/>
                </a:solidFill>
              </a:rPr>
              <a:t>The amount of sleep one has is related to feelings of stress</a:t>
            </a:r>
            <a:endParaRPr lang="en-AU" altLang="en-US" sz="2000" dirty="0">
              <a:solidFill>
                <a:srgbClr val="00B0F0"/>
              </a:solidFill>
            </a:endParaRPr>
          </a:p>
        </p:txBody>
      </p:sp>
    </p:spTree>
    <p:extLst>
      <p:ext uri="{BB962C8B-B14F-4D97-AF65-F5344CB8AC3E}">
        <p14:creationId xmlns:p14="http://schemas.microsoft.com/office/powerpoint/2010/main" val="498174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2773364" y="278607"/>
            <a:ext cx="8229600" cy="900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4400" dirty="0"/>
              <a:t>Concepts to Variables</a:t>
            </a:r>
          </a:p>
        </p:txBody>
      </p:sp>
      <p:sp>
        <p:nvSpPr>
          <p:cNvPr id="6" name="Text Box 5"/>
          <p:cNvSpPr txBox="1">
            <a:spLocks noChangeArrowheads="1"/>
          </p:cNvSpPr>
          <p:nvPr/>
        </p:nvSpPr>
        <p:spPr bwMode="auto">
          <a:xfrm>
            <a:off x="702061" y="1445625"/>
            <a:ext cx="284725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Concepts:    </a:t>
            </a:r>
          </a:p>
          <a:p>
            <a:pPr eaLnBrk="1" hangingPunct="1"/>
            <a:r>
              <a:rPr lang="en-AU" altLang="en-US" sz="2000" b="1" dirty="0"/>
              <a:t>Come from the theory</a:t>
            </a:r>
          </a:p>
        </p:txBody>
      </p:sp>
      <p:sp>
        <p:nvSpPr>
          <p:cNvPr id="7" name="Text Box 6"/>
          <p:cNvSpPr txBox="1">
            <a:spLocks noChangeArrowheads="1"/>
          </p:cNvSpPr>
          <p:nvPr/>
        </p:nvSpPr>
        <p:spPr bwMode="auto">
          <a:xfrm>
            <a:off x="4323192" y="1566882"/>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8" name="Text Box 7"/>
          <p:cNvSpPr txBox="1">
            <a:spLocks noChangeArrowheads="1"/>
          </p:cNvSpPr>
          <p:nvPr/>
        </p:nvSpPr>
        <p:spPr bwMode="auto">
          <a:xfrm>
            <a:off x="7547566" y="1445625"/>
            <a:ext cx="303320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Variables:    </a:t>
            </a:r>
          </a:p>
          <a:p>
            <a:pPr eaLnBrk="1" hangingPunct="1"/>
            <a:r>
              <a:rPr lang="en-AU" altLang="en-US" sz="2000" b="1" dirty="0"/>
              <a:t>Used in the Experiment</a:t>
            </a:r>
          </a:p>
        </p:txBody>
      </p:sp>
      <p:sp>
        <p:nvSpPr>
          <p:cNvPr id="9" name="Line 8"/>
          <p:cNvSpPr>
            <a:spLocks noChangeShapeType="1"/>
          </p:cNvSpPr>
          <p:nvPr/>
        </p:nvSpPr>
        <p:spPr bwMode="auto">
          <a:xfrm rot="16200000">
            <a:off x="3742424" y="1477190"/>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0" name="Line 9"/>
          <p:cNvSpPr>
            <a:spLocks noChangeShapeType="1"/>
          </p:cNvSpPr>
          <p:nvPr/>
        </p:nvSpPr>
        <p:spPr bwMode="auto">
          <a:xfrm rot="16200000">
            <a:off x="6986304" y="1369237"/>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3" name="Rectangle 4"/>
          <p:cNvSpPr>
            <a:spLocks noChangeArrowheads="1"/>
          </p:cNvSpPr>
          <p:nvPr/>
        </p:nvSpPr>
        <p:spPr bwMode="auto">
          <a:xfrm>
            <a:off x="1614904" y="2124733"/>
            <a:ext cx="825814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sz="2000" dirty="0">
                <a:solidFill>
                  <a:srgbClr val="7030A0"/>
                </a:solidFill>
              </a:rPr>
              <a:t>Physical activity promotes psychological wellness.</a:t>
            </a:r>
          </a:p>
        </p:txBody>
      </p:sp>
      <p:sp>
        <p:nvSpPr>
          <p:cNvPr id="14" name="TextBox 13"/>
          <p:cNvSpPr txBox="1"/>
          <p:nvPr/>
        </p:nvSpPr>
        <p:spPr>
          <a:xfrm>
            <a:off x="1186249" y="2695220"/>
            <a:ext cx="1676741" cy="369332"/>
          </a:xfrm>
          <a:prstGeom prst="rect">
            <a:avLst/>
          </a:prstGeom>
          <a:noFill/>
        </p:spPr>
        <p:txBody>
          <a:bodyPr wrap="none" rtlCol="0">
            <a:spAutoFit/>
          </a:bodyPr>
          <a:lstStyle/>
          <a:p>
            <a:r>
              <a:rPr lang="en-AU" dirty="0">
                <a:solidFill>
                  <a:srgbClr val="00B0F0"/>
                </a:solidFill>
              </a:rPr>
              <a:t>Physical Activity</a:t>
            </a:r>
          </a:p>
        </p:txBody>
      </p:sp>
      <p:sp>
        <p:nvSpPr>
          <p:cNvPr id="15" name="TextBox 14"/>
          <p:cNvSpPr txBox="1"/>
          <p:nvPr/>
        </p:nvSpPr>
        <p:spPr>
          <a:xfrm>
            <a:off x="7547566" y="2496065"/>
            <a:ext cx="2517997" cy="923330"/>
          </a:xfrm>
          <a:prstGeom prst="rect">
            <a:avLst/>
          </a:prstGeom>
          <a:noFill/>
        </p:spPr>
        <p:txBody>
          <a:bodyPr wrap="none" rtlCol="0">
            <a:spAutoFit/>
          </a:bodyPr>
          <a:lstStyle/>
          <a:p>
            <a:r>
              <a:rPr lang="en-AU" dirty="0">
                <a:solidFill>
                  <a:srgbClr val="00B0F0"/>
                </a:solidFill>
              </a:rPr>
              <a:t>10,000 Steps per day</a:t>
            </a:r>
          </a:p>
          <a:p>
            <a:r>
              <a:rPr lang="en-AU" dirty="0">
                <a:solidFill>
                  <a:srgbClr val="00B0F0"/>
                </a:solidFill>
              </a:rPr>
              <a:t>30 min Gym 3 time week</a:t>
            </a:r>
          </a:p>
          <a:p>
            <a:r>
              <a:rPr lang="en-AU" dirty="0">
                <a:solidFill>
                  <a:srgbClr val="00B0F0"/>
                </a:solidFill>
              </a:rPr>
              <a:t>Daily walk the dog</a:t>
            </a:r>
          </a:p>
        </p:txBody>
      </p:sp>
      <p:sp>
        <p:nvSpPr>
          <p:cNvPr id="16" name="TextBox 15"/>
          <p:cNvSpPr txBox="1"/>
          <p:nvPr/>
        </p:nvSpPr>
        <p:spPr>
          <a:xfrm>
            <a:off x="969890" y="3679314"/>
            <a:ext cx="2311595" cy="369332"/>
          </a:xfrm>
          <a:prstGeom prst="rect">
            <a:avLst/>
          </a:prstGeom>
          <a:noFill/>
        </p:spPr>
        <p:txBody>
          <a:bodyPr wrap="none" rtlCol="0">
            <a:spAutoFit/>
          </a:bodyPr>
          <a:lstStyle/>
          <a:p>
            <a:r>
              <a:rPr lang="en-AU" dirty="0">
                <a:solidFill>
                  <a:srgbClr val="00B050"/>
                </a:solidFill>
              </a:rPr>
              <a:t>Psychological Wellness</a:t>
            </a:r>
          </a:p>
        </p:txBody>
      </p:sp>
      <p:sp>
        <p:nvSpPr>
          <p:cNvPr id="17" name="TextBox 16"/>
          <p:cNvSpPr txBox="1"/>
          <p:nvPr/>
        </p:nvSpPr>
        <p:spPr>
          <a:xfrm>
            <a:off x="7547566" y="3499439"/>
            <a:ext cx="3051989" cy="923330"/>
          </a:xfrm>
          <a:prstGeom prst="rect">
            <a:avLst/>
          </a:prstGeom>
          <a:noFill/>
        </p:spPr>
        <p:txBody>
          <a:bodyPr wrap="none" rtlCol="0">
            <a:spAutoFit/>
          </a:bodyPr>
          <a:lstStyle/>
          <a:p>
            <a:r>
              <a:rPr lang="en-AU" dirty="0">
                <a:solidFill>
                  <a:srgbClr val="00B050"/>
                </a:solidFill>
              </a:rPr>
              <a:t>Psychological Wellbeing Scale</a:t>
            </a:r>
          </a:p>
          <a:p>
            <a:r>
              <a:rPr lang="en-AU" dirty="0">
                <a:solidFill>
                  <a:srgbClr val="00B050"/>
                </a:solidFill>
              </a:rPr>
              <a:t>Beck Depression Inventory</a:t>
            </a:r>
          </a:p>
          <a:p>
            <a:r>
              <a:rPr lang="en-AU" dirty="0">
                <a:solidFill>
                  <a:srgbClr val="00B050"/>
                </a:solidFill>
              </a:rPr>
              <a:t>Enjoyment in walking the dog</a:t>
            </a:r>
          </a:p>
        </p:txBody>
      </p:sp>
      <p:sp>
        <p:nvSpPr>
          <p:cNvPr id="18" name="Text Box 6"/>
          <p:cNvSpPr txBox="1">
            <a:spLocks noChangeArrowheads="1"/>
          </p:cNvSpPr>
          <p:nvPr/>
        </p:nvSpPr>
        <p:spPr bwMode="auto">
          <a:xfrm>
            <a:off x="4323192" y="3073981"/>
            <a:ext cx="21018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AU" altLang="en-US" sz="2000" b="1" dirty="0"/>
              <a:t>Operationalised</a:t>
            </a:r>
          </a:p>
        </p:txBody>
      </p:sp>
      <p:sp>
        <p:nvSpPr>
          <p:cNvPr id="19" name="Line 8"/>
          <p:cNvSpPr>
            <a:spLocks noChangeShapeType="1"/>
          </p:cNvSpPr>
          <p:nvPr/>
        </p:nvSpPr>
        <p:spPr bwMode="auto">
          <a:xfrm rot="16200000">
            <a:off x="3742424" y="2984289"/>
            <a:ext cx="0" cy="5762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0" name="Line 9"/>
          <p:cNvSpPr>
            <a:spLocks noChangeShapeType="1"/>
          </p:cNvSpPr>
          <p:nvPr/>
        </p:nvSpPr>
        <p:spPr bwMode="auto">
          <a:xfrm rot="16200000">
            <a:off x="6986304" y="2876336"/>
            <a:ext cx="0" cy="7921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21" name="Rectangle 4"/>
          <p:cNvSpPr>
            <a:spLocks noChangeArrowheads="1"/>
          </p:cNvSpPr>
          <p:nvPr/>
        </p:nvSpPr>
        <p:spPr bwMode="auto">
          <a:xfrm>
            <a:off x="1614904" y="4435164"/>
            <a:ext cx="8258145"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7030A0"/>
                </a:solidFill>
              </a:rPr>
              <a:t>Walking 10,000 steps a day will lead to higher scores on the Psychological Wellbeing scale.</a:t>
            </a:r>
          </a:p>
          <a:p>
            <a:pPr algn="ctr" eaLnBrk="1" hangingPunct="1"/>
            <a:endParaRPr lang="en-US" altLang="en-US" dirty="0">
              <a:solidFill>
                <a:srgbClr val="7030A0"/>
              </a:solidFill>
            </a:endParaRPr>
          </a:p>
          <a:p>
            <a:pPr algn="ctr" eaLnBrk="1" hangingPunct="1"/>
            <a:r>
              <a:rPr lang="en-US" altLang="en-US" dirty="0">
                <a:solidFill>
                  <a:srgbClr val="7030A0"/>
                </a:solidFill>
              </a:rPr>
              <a:t>30 minutes in the gym three times a week will lead to more enjoyment in walking the dog</a:t>
            </a:r>
          </a:p>
          <a:p>
            <a:pPr algn="ctr" eaLnBrk="1" hangingPunct="1"/>
            <a:endParaRPr lang="en-US" altLang="en-US" dirty="0">
              <a:solidFill>
                <a:srgbClr val="7030A0"/>
              </a:solidFill>
            </a:endParaRPr>
          </a:p>
          <a:p>
            <a:pPr algn="ctr" eaLnBrk="1" hangingPunct="1"/>
            <a:r>
              <a:rPr lang="en-US" altLang="en-US" dirty="0">
                <a:solidFill>
                  <a:srgbClr val="7030A0"/>
                </a:solidFill>
              </a:rPr>
              <a:t>Daily walking the dog will lead to lower scores on the Beck Depression Inventory</a:t>
            </a:r>
          </a:p>
        </p:txBody>
      </p:sp>
    </p:spTree>
    <p:extLst>
      <p:ext uri="{BB962C8B-B14F-4D97-AF65-F5344CB8AC3E}">
        <p14:creationId xmlns:p14="http://schemas.microsoft.com/office/powerpoint/2010/main" val="3393697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3283075" y="649108"/>
            <a:ext cx="8229600" cy="106362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400" dirty="0"/>
              <a:t>Summary of Definitions</a:t>
            </a:r>
          </a:p>
        </p:txBody>
      </p:sp>
      <p:sp>
        <p:nvSpPr>
          <p:cNvPr id="3" name="Rectangle 6"/>
          <p:cNvSpPr txBox="1">
            <a:spLocks noChangeArrowheads="1"/>
          </p:cNvSpPr>
          <p:nvPr/>
        </p:nvSpPr>
        <p:spPr>
          <a:xfrm>
            <a:off x="2350094" y="1830760"/>
            <a:ext cx="7791450" cy="432752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400" i="1" dirty="0">
                <a:solidFill>
                  <a:schemeClr val="accent1"/>
                </a:solidFill>
              </a:rPr>
              <a:t>Theory:</a:t>
            </a:r>
            <a:r>
              <a:rPr lang="en-US" altLang="en-US" sz="2400" dirty="0"/>
              <a:t> Conceptual structure that is supported by large and varied set of data.</a:t>
            </a:r>
          </a:p>
          <a:p>
            <a:r>
              <a:rPr lang="en-US" altLang="en-US" sz="2400" i="1" dirty="0">
                <a:solidFill>
                  <a:schemeClr val="accent1"/>
                </a:solidFill>
              </a:rPr>
              <a:t>Hypotheses</a:t>
            </a:r>
            <a:r>
              <a:rPr lang="en-US" altLang="en-US" sz="2400" dirty="0"/>
              <a:t> are proposed relations between concepts (</a:t>
            </a:r>
            <a:r>
              <a:rPr lang="en-US" altLang="en-US" sz="2400" dirty="0">
                <a:solidFill>
                  <a:srgbClr val="0090BA"/>
                </a:solidFill>
              </a:rPr>
              <a:t>theoretical hypotheses</a:t>
            </a:r>
            <a:r>
              <a:rPr lang="en-US" altLang="en-US" sz="2400" dirty="0"/>
              <a:t>) or variables (</a:t>
            </a:r>
            <a:r>
              <a:rPr lang="en-US" altLang="en-US" sz="2400" dirty="0">
                <a:solidFill>
                  <a:srgbClr val="FF0000"/>
                </a:solidFill>
              </a:rPr>
              <a:t>operational hypotheses</a:t>
            </a:r>
            <a:r>
              <a:rPr lang="en-US" altLang="en-US" sz="2400" dirty="0"/>
              <a:t>)</a:t>
            </a:r>
          </a:p>
          <a:p>
            <a:r>
              <a:rPr lang="en-US" altLang="en-US" sz="2400" i="1" dirty="0">
                <a:solidFill>
                  <a:schemeClr val="accent1"/>
                </a:solidFill>
              </a:rPr>
              <a:t>Variable</a:t>
            </a:r>
            <a:r>
              <a:rPr lang="en-US" altLang="en-US" sz="2400" dirty="0"/>
              <a:t>: Any phenomenon that can vary along some dimension</a:t>
            </a:r>
          </a:p>
          <a:p>
            <a:pPr lvl="2"/>
            <a:r>
              <a:rPr lang="en-US" altLang="en-US" sz="2400" i="1" dirty="0">
                <a:solidFill>
                  <a:srgbClr val="50BA80"/>
                </a:solidFill>
              </a:rPr>
              <a:t>Continuous</a:t>
            </a:r>
            <a:r>
              <a:rPr lang="en-US" altLang="en-US" sz="2400" dirty="0"/>
              <a:t> variable: varies continuously (body weight, height) </a:t>
            </a:r>
          </a:p>
          <a:p>
            <a:pPr lvl="2"/>
            <a:r>
              <a:rPr lang="en-US" altLang="en-US" sz="2400" i="1" dirty="0">
                <a:solidFill>
                  <a:srgbClr val="50BA80"/>
                </a:solidFill>
              </a:rPr>
              <a:t>Categorical</a:t>
            </a:r>
            <a:r>
              <a:rPr lang="en-US" altLang="en-US" sz="2400" dirty="0"/>
              <a:t> variable: can take on fixed values (gender, political affiliation)</a:t>
            </a:r>
          </a:p>
        </p:txBody>
      </p:sp>
    </p:spTree>
    <p:extLst>
      <p:ext uri="{BB962C8B-B14F-4D97-AF65-F5344CB8AC3E}">
        <p14:creationId xmlns:p14="http://schemas.microsoft.com/office/powerpoint/2010/main" val="119061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Types of Investigation</a:t>
            </a:r>
          </a:p>
        </p:txBody>
      </p:sp>
      <p:sp>
        <p:nvSpPr>
          <p:cNvPr id="3" name="TextBox 2"/>
          <p:cNvSpPr txBox="1"/>
          <p:nvPr/>
        </p:nvSpPr>
        <p:spPr>
          <a:xfrm>
            <a:off x="2118701" y="1550504"/>
            <a:ext cx="8340918" cy="3139321"/>
          </a:xfrm>
          <a:prstGeom prst="rect">
            <a:avLst/>
          </a:prstGeom>
          <a:noFill/>
        </p:spPr>
        <p:txBody>
          <a:bodyPr wrap="square" rtlCol="0">
            <a:spAutoFit/>
          </a:bodyPr>
          <a:lstStyle/>
          <a:p>
            <a:r>
              <a:rPr lang="en-AU" dirty="0"/>
              <a:t>There are two broad ways of investigating a research question:</a:t>
            </a:r>
          </a:p>
          <a:p>
            <a:endParaRPr lang="en-AU" dirty="0"/>
          </a:p>
          <a:p>
            <a:r>
              <a:rPr lang="en-AU" dirty="0"/>
              <a:t>1) By observing </a:t>
            </a:r>
            <a:r>
              <a:rPr lang="en-AU" dirty="0">
                <a:solidFill>
                  <a:srgbClr val="C00000"/>
                </a:solidFill>
              </a:rPr>
              <a:t>what naturally happens</a:t>
            </a:r>
          </a:p>
          <a:p>
            <a:endParaRPr lang="en-AU" dirty="0"/>
          </a:p>
          <a:p>
            <a:r>
              <a:rPr lang="en-AU" dirty="0"/>
              <a:t>2) By </a:t>
            </a:r>
            <a:r>
              <a:rPr lang="en-AU" dirty="0">
                <a:solidFill>
                  <a:srgbClr val="7030A0"/>
                </a:solidFill>
              </a:rPr>
              <a:t>manipulating some aspect of the environment </a:t>
            </a:r>
            <a:r>
              <a:rPr lang="en-AU" dirty="0"/>
              <a:t>and observing what effect it has on another variable of interest.</a:t>
            </a:r>
          </a:p>
          <a:p>
            <a:endParaRPr lang="en-AU" dirty="0"/>
          </a:p>
          <a:p>
            <a:r>
              <a:rPr lang="en-AU" dirty="0">
                <a:solidFill>
                  <a:srgbClr val="C00000"/>
                </a:solidFill>
              </a:rPr>
              <a:t>Correlation designs </a:t>
            </a:r>
            <a:r>
              <a:rPr lang="en-AU" dirty="0"/>
              <a:t>involve observing what naturally goes on in the world without directly interfering with it</a:t>
            </a:r>
          </a:p>
          <a:p>
            <a:endParaRPr lang="en-AU" dirty="0"/>
          </a:p>
          <a:p>
            <a:r>
              <a:rPr lang="en-AU" dirty="0">
                <a:solidFill>
                  <a:srgbClr val="7030A0"/>
                </a:solidFill>
              </a:rPr>
              <a:t>Experimental designs </a:t>
            </a:r>
            <a:r>
              <a:rPr lang="en-AU" dirty="0"/>
              <a:t>involves direct manipulation of one or more variables</a:t>
            </a:r>
          </a:p>
        </p:txBody>
      </p:sp>
      <p:sp>
        <p:nvSpPr>
          <p:cNvPr id="4" name="Rectangle 5"/>
          <p:cNvSpPr txBox="1">
            <a:spLocks noChangeArrowheads="1"/>
          </p:cNvSpPr>
          <p:nvPr/>
        </p:nvSpPr>
        <p:spPr>
          <a:xfrm>
            <a:off x="2174360" y="5176842"/>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600" dirty="0">
                <a:solidFill>
                  <a:srgbClr val="00B050"/>
                </a:solidFill>
              </a:rPr>
              <a:t>Type of investigation is indicated by the way in which the research question is framed</a:t>
            </a:r>
          </a:p>
        </p:txBody>
      </p:sp>
    </p:spTree>
    <p:extLst>
      <p:ext uri="{BB962C8B-B14F-4D97-AF65-F5344CB8AC3E}">
        <p14:creationId xmlns:p14="http://schemas.microsoft.com/office/powerpoint/2010/main" val="115515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Basic Experimental Paradigms</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solidFill>
                  <a:srgbClr val="FFC000"/>
                </a:solidFill>
              </a:rPr>
              <a:t>Experimental designs</a:t>
            </a:r>
            <a:r>
              <a:rPr lang="en-US" altLang="en-US" sz="2800" dirty="0"/>
              <a:t> ask whether systematic variation in one variable produces variation in another variable. Does one variable have an effect on another</a:t>
            </a:r>
          </a:p>
          <a:p>
            <a:r>
              <a:rPr lang="en-US" altLang="en-US" sz="2400" dirty="0">
                <a:solidFill>
                  <a:srgbClr val="7030A0"/>
                </a:solidFill>
              </a:rPr>
              <a:t>Are there differences in the frequency of feeling stressed at school between those who sleep for longer than and those who sleep for shorter periods</a:t>
            </a:r>
            <a:endParaRPr lang="en-US" altLang="en-US" sz="2800" dirty="0">
              <a:solidFill>
                <a:srgbClr val="FFC000"/>
              </a:solidFill>
            </a:endParaRPr>
          </a:p>
          <a:p>
            <a:r>
              <a:rPr lang="en-US" altLang="en-US" sz="2800" dirty="0">
                <a:solidFill>
                  <a:srgbClr val="FFC000"/>
                </a:solidFill>
              </a:rPr>
              <a:t>Correlational</a:t>
            </a:r>
            <a:r>
              <a:rPr lang="en-US" altLang="en-US" sz="2800" dirty="0"/>
              <a:t> designs investigate whether there is a </a:t>
            </a:r>
            <a:r>
              <a:rPr lang="en-US" altLang="en-US" sz="2800" dirty="0">
                <a:solidFill>
                  <a:srgbClr val="00B0F0"/>
                </a:solidFill>
              </a:rPr>
              <a:t>relationship</a:t>
            </a:r>
            <a:r>
              <a:rPr lang="en-US" altLang="en-US" sz="2800" dirty="0"/>
              <a:t> between two or more variables.</a:t>
            </a:r>
            <a:endParaRPr lang="en-US" altLang="en-US" sz="2400" dirty="0"/>
          </a:p>
          <a:p>
            <a:r>
              <a:rPr lang="en-AU" altLang="en-US" sz="2800" dirty="0">
                <a:solidFill>
                  <a:srgbClr val="7030A0"/>
                </a:solidFill>
                <a:latin typeface="Times New Roman" panose="02020603050405020304" pitchFamily="18" charset="0"/>
              </a:rPr>
              <a:t>Is the number of hours slept per night related to feeling stressed at school</a:t>
            </a:r>
          </a:p>
        </p:txBody>
      </p:sp>
    </p:spTree>
    <p:extLst>
      <p:ext uri="{BB962C8B-B14F-4D97-AF65-F5344CB8AC3E}">
        <p14:creationId xmlns:p14="http://schemas.microsoft.com/office/powerpoint/2010/main" val="1921005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5"/>
          <p:cNvSpPr txBox="1">
            <a:spLocks noChangeArrowheads="1"/>
          </p:cNvSpPr>
          <p:nvPr/>
        </p:nvSpPr>
        <p:spPr>
          <a:xfrm>
            <a:off x="2707419" y="576469"/>
            <a:ext cx="8229600" cy="974035"/>
          </a:xfrm>
          <a:prstGeom prst="rect">
            <a:avLst/>
          </a:prstGeom>
        </p:spPr>
        <p:txBody>
          <a:bodyPr/>
          <a:lstStyle>
            <a:lvl1pPr algn="l" defTabSz="914400" rtl="0" eaLnBrk="1" latinLnBrk="0" hangingPunct="1">
              <a:lnSpc>
                <a:spcPct val="90000"/>
              </a:lnSpc>
              <a:spcBef>
                <a:spcPct val="0"/>
              </a:spcBef>
              <a:buNone/>
              <a:defRPr sz="4000" b="1" kern="1200">
                <a:solidFill>
                  <a:srgbClr val="FDBA12"/>
                </a:solidFill>
                <a:latin typeface="Verdana" panose="020B0604030504040204" pitchFamily="34" charset="0"/>
                <a:ea typeface="Verdana" panose="020B0604030504040204" pitchFamily="34" charset="0"/>
                <a:cs typeface="Verdana" panose="020B0604030504040204" pitchFamily="34" charset="0"/>
              </a:defRPr>
            </a:lvl1pPr>
          </a:lstStyle>
          <a:p>
            <a:r>
              <a:rPr lang="en-US" altLang="en-US" sz="2800" dirty="0"/>
              <a:t>Elements of an Experimental design</a:t>
            </a:r>
          </a:p>
        </p:txBody>
      </p:sp>
      <p:sp>
        <p:nvSpPr>
          <p:cNvPr id="3" name="Rectangle 6"/>
          <p:cNvSpPr txBox="1">
            <a:spLocks noChangeArrowheads="1"/>
          </p:cNvSpPr>
          <p:nvPr/>
        </p:nvSpPr>
        <p:spPr>
          <a:xfrm>
            <a:off x="1121134" y="1550504"/>
            <a:ext cx="9986837" cy="419100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3600" b="1"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2800" dirty="0"/>
              <a:t>Experiments ask whether systematic variation in one variable produces variation in another variable</a:t>
            </a:r>
          </a:p>
          <a:p>
            <a:pPr lvl="1"/>
            <a:r>
              <a:rPr lang="en-US" altLang="en-US" sz="2800" dirty="0">
                <a:solidFill>
                  <a:schemeClr val="accent1"/>
                </a:solidFill>
              </a:rPr>
              <a:t>Independent variable</a:t>
            </a:r>
            <a:r>
              <a:rPr lang="en-US" altLang="en-US" sz="2800" dirty="0"/>
              <a:t> (IV)</a:t>
            </a:r>
          </a:p>
          <a:p>
            <a:pPr lvl="2"/>
            <a:r>
              <a:rPr lang="en-US" altLang="en-US" dirty="0"/>
              <a:t>Manipulated by experimenter</a:t>
            </a:r>
          </a:p>
          <a:p>
            <a:pPr lvl="2"/>
            <a:r>
              <a:rPr lang="en-US" altLang="en-US" dirty="0"/>
              <a:t>Has multiple levels</a:t>
            </a:r>
          </a:p>
          <a:p>
            <a:pPr lvl="2"/>
            <a:r>
              <a:rPr lang="en-US" altLang="en-US" dirty="0"/>
              <a:t>Is categorical (Nominal)</a:t>
            </a:r>
          </a:p>
          <a:p>
            <a:pPr lvl="1"/>
            <a:r>
              <a:rPr lang="en-US" altLang="en-US" sz="2800" dirty="0">
                <a:solidFill>
                  <a:schemeClr val="accent1"/>
                </a:solidFill>
              </a:rPr>
              <a:t>Dependent variable</a:t>
            </a:r>
            <a:r>
              <a:rPr lang="en-US" altLang="en-US" sz="2800" dirty="0"/>
              <a:t> (DV): </a:t>
            </a:r>
          </a:p>
          <a:p>
            <a:pPr lvl="2"/>
            <a:r>
              <a:rPr lang="en-US" altLang="en-US" dirty="0"/>
              <a:t>What is measured</a:t>
            </a:r>
          </a:p>
          <a:p>
            <a:pPr lvl="2"/>
            <a:r>
              <a:rPr lang="en-US" altLang="en-US" dirty="0"/>
              <a:t>Participants response</a:t>
            </a:r>
          </a:p>
          <a:p>
            <a:pPr lvl="2"/>
            <a:r>
              <a:rPr lang="en-US" altLang="en-US" dirty="0"/>
              <a:t>Is continuous (ordinal [rare], interval [common], ratio [rare])</a:t>
            </a:r>
          </a:p>
          <a:p>
            <a:r>
              <a:rPr lang="en-US" altLang="en-US" sz="2400" dirty="0"/>
              <a:t>Experiments investigate the </a:t>
            </a:r>
            <a:r>
              <a:rPr lang="en-US" altLang="en-US" sz="2400" dirty="0">
                <a:solidFill>
                  <a:schemeClr val="accent1"/>
                </a:solidFill>
              </a:rPr>
              <a:t>effect</a:t>
            </a:r>
            <a:r>
              <a:rPr lang="en-US" altLang="en-US" sz="2400" dirty="0"/>
              <a:t> of the IV on the </a:t>
            </a:r>
            <a:r>
              <a:rPr lang="en-US" altLang="en-US" sz="2000" dirty="0"/>
              <a:t>DV. </a:t>
            </a:r>
            <a:r>
              <a:rPr lang="en-US" altLang="en-US" sz="2400" dirty="0"/>
              <a:t>Are there </a:t>
            </a:r>
            <a:r>
              <a:rPr lang="en-US" altLang="en-US" sz="2400" dirty="0">
                <a:solidFill>
                  <a:srgbClr val="FF0000"/>
                </a:solidFill>
              </a:rPr>
              <a:t>differences</a:t>
            </a:r>
            <a:r>
              <a:rPr lang="en-US" altLang="en-US" sz="2400" dirty="0"/>
              <a:t> between the levels of an IV on the DV</a:t>
            </a:r>
          </a:p>
          <a:p>
            <a:endParaRPr lang="en-US" altLang="en-US" sz="2800" dirty="0"/>
          </a:p>
        </p:txBody>
      </p:sp>
    </p:spTree>
    <p:extLst>
      <p:ext uri="{BB962C8B-B14F-4D97-AF65-F5344CB8AC3E}">
        <p14:creationId xmlns:p14="http://schemas.microsoft.com/office/powerpoint/2010/main" val="2120366254"/>
      </p:ext>
    </p:extLst>
  </p:cSld>
  <p:clrMapOvr>
    <a:masterClrMapping/>
  </p:clrMapOvr>
</p:sld>
</file>

<file path=ppt/theme/theme1.xml><?xml version="1.0" encoding="utf-8"?>
<a:theme xmlns:a="http://schemas.openxmlformats.org/drawingml/2006/main" name="USQ Corporate Theme">
  <a:themeElements>
    <a:clrScheme name="USQ Colour Palette">
      <a:dk1>
        <a:srgbClr val="000000"/>
      </a:dk1>
      <a:lt1>
        <a:srgbClr val="FFFFFF"/>
      </a:lt1>
      <a:dk2>
        <a:srgbClr val="44546A"/>
      </a:dk2>
      <a:lt2>
        <a:srgbClr val="E7E6E6"/>
      </a:lt2>
      <a:accent1>
        <a:srgbClr val="FDBA12"/>
      </a:accent1>
      <a:accent2>
        <a:srgbClr val="B63393"/>
      </a:accent2>
      <a:accent3>
        <a:srgbClr val="0090BA"/>
      </a:accent3>
      <a:accent4>
        <a:srgbClr val="E63E30"/>
      </a:accent4>
      <a:accent5>
        <a:srgbClr val="63A945"/>
      </a:accent5>
      <a:accent6>
        <a:srgbClr val="003D6E"/>
      </a:accent6>
      <a:hlink>
        <a:srgbClr val="0563C1"/>
      </a:hlink>
      <a:folHlink>
        <a:srgbClr val="0070C0"/>
      </a:folHlink>
    </a:clrScheme>
    <a:fontScheme name="USQ Fon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SQ_Powerpoint_Campaign_Template_1608" id="{F78DB81F-C816-4918-9279-736C8E4837AE}" vid="{1A60C3A3-A81E-4DDE-AF34-B4FC40809EA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8337</TotalTime>
  <Words>2728</Words>
  <Application>Microsoft Office PowerPoint</Application>
  <PresentationFormat>Widescreen</PresentationFormat>
  <Paragraphs>678</Paragraphs>
  <Slides>36</Slides>
  <Notes>0</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36</vt:i4>
      </vt:variant>
    </vt:vector>
  </HeadingPairs>
  <TitlesOfParts>
    <vt:vector size="51" baseType="lpstr">
      <vt:lpstr>AdvP4C4E59</vt:lpstr>
      <vt:lpstr>AdvPSFT-B</vt:lpstr>
      <vt:lpstr>AdvPSFT-L</vt:lpstr>
      <vt:lpstr>AdvPSMER-R</vt:lpstr>
      <vt:lpstr>AdvTTec369687+20</vt:lpstr>
      <vt:lpstr>Arial</vt:lpstr>
      <vt:lpstr>Arial</vt:lpstr>
      <vt:lpstr>Calibri</vt:lpstr>
      <vt:lpstr>Open Sans</vt:lpstr>
      <vt:lpstr>Symbol</vt:lpstr>
      <vt:lpstr>Times New Roman</vt:lpstr>
      <vt:lpstr>Verdana</vt:lpstr>
      <vt:lpstr>verdana (Body)</vt:lpstr>
      <vt:lpstr>Wingdings</vt:lpstr>
      <vt:lpstr>USQ Corporate Theme</vt:lpstr>
      <vt:lpstr>  Madatory Practical 1 - Sleep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Mary Rohde</cp:lastModifiedBy>
  <cp:revision>207</cp:revision>
  <cp:lastPrinted>2020-01-16T00:45:55Z</cp:lastPrinted>
  <dcterms:created xsi:type="dcterms:W3CDTF">2017-08-16T10:01:19Z</dcterms:created>
  <dcterms:modified xsi:type="dcterms:W3CDTF">2020-02-27T09:57:36Z</dcterms:modified>
</cp:coreProperties>
</file>