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451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572-DAAB-487D-B047-D6F1DA51B78D}" type="datetimeFigureOut">
              <a:rPr lang="en-AU" smtClean="0"/>
              <a:t>20/05/2019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7768-4803-4FAB-8C08-F798388408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627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8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8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4229" y="6518095"/>
            <a:ext cx="3331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CRICOS QLD00244B NSW 02225M TEQSA:PR</a:t>
            </a:r>
            <a:r>
              <a:rPr lang="en-AU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</a:t>
            </a:r>
            <a:r>
              <a:rPr lang="pl-PL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12081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3638" y="-563638"/>
            <a:ext cx="2959100" cy="4086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69262" y="3335262"/>
            <a:ext cx="2959100" cy="4086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491" y="317500"/>
            <a:ext cx="1574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4229" y="6518095"/>
            <a:ext cx="3331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CRICOS QLD00244B NSW 02225M TEQSA:PR</a:t>
            </a:r>
            <a:r>
              <a:rPr lang="en-AU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</a:t>
            </a:r>
            <a:r>
              <a:rPr lang="pl-PL" sz="900" b="0" i="0" u="none" strike="noStrike" kern="1200" baseline="300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12081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69262" y="3335262"/>
            <a:ext cx="2959100" cy="4086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491" y="317500"/>
            <a:ext cx="1574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Polly.Burey@usq.edu.a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youtu.be/uD2dakVDBk8" TargetMode="External"/><Relationship Id="rId2" Type="http://schemas.openxmlformats.org/officeDocument/2006/relationships/hyperlink" Target="https://youtu.be/OMffx2IjU3w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hyperlink" Target="https://youtu.be/NYoCAjDGCK8" TargetMode="External"/><Relationship Id="rId9" Type="http://schemas.openxmlformats.org/officeDocument/2006/relationships/hyperlink" Target="https://youtu.be/Q2OWpAJxMo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971550"/>
            <a:ext cx="9144000" cy="2387600"/>
          </a:xfrm>
        </p:spPr>
        <p:txBody>
          <a:bodyPr/>
          <a:lstStyle/>
          <a:p>
            <a:r>
              <a:rPr lang="en-AU" dirty="0" smtClean="0">
                <a:solidFill>
                  <a:srgbClr val="EC6C10"/>
                </a:solidFill>
              </a:rPr>
              <a:t>The Science of Pizza</a:t>
            </a:r>
            <a:r>
              <a:rPr lang="en-AU" dirty="0">
                <a:solidFill>
                  <a:srgbClr val="EC6C10"/>
                </a:solidFill>
              </a:rPr>
              <a:t/>
            </a:r>
            <a:br>
              <a:rPr lang="en-AU" dirty="0">
                <a:solidFill>
                  <a:srgbClr val="EC6C10"/>
                </a:solidFill>
              </a:rPr>
            </a:br>
            <a:r>
              <a:rPr lang="en-AU" sz="3200" b="1" dirty="0" smtClean="0"/>
              <a:t>The effects of formulation and processing</a:t>
            </a:r>
            <a:endParaRPr lang="en-AU" b="1" dirty="0">
              <a:solidFill>
                <a:srgbClr val="EC6C1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0684" y="3699262"/>
            <a:ext cx="40796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n-AU" sz="2400" kern="0" dirty="0">
                <a:solidFill>
                  <a:sysClr val="windowText" lastClr="000000"/>
                </a:solidFill>
                <a:latin typeface="Verdana"/>
              </a:rPr>
              <a:t/>
            </a:r>
            <a:br>
              <a:rPr lang="en-AU" sz="2400" kern="0" dirty="0">
                <a:solidFill>
                  <a:sysClr val="windowText" lastClr="000000"/>
                </a:solidFill>
                <a:latin typeface="Verdana"/>
              </a:rPr>
            </a:br>
            <a:r>
              <a:rPr lang="en-AU" sz="2400" kern="0" dirty="0">
                <a:solidFill>
                  <a:sysClr val="windowText" lastClr="000000"/>
                </a:solidFill>
                <a:latin typeface="Verdana"/>
              </a:rPr>
              <a:t>Dr Polly </a:t>
            </a:r>
            <a:r>
              <a:rPr lang="en-AU" sz="2400" kern="0" dirty="0" err="1">
                <a:solidFill>
                  <a:sysClr val="windowText" lastClr="000000"/>
                </a:solidFill>
                <a:latin typeface="Verdana"/>
              </a:rPr>
              <a:t>Burey</a:t>
            </a:r>
            <a:r>
              <a:rPr lang="en-AU" sz="2400" kern="0" dirty="0">
                <a:solidFill>
                  <a:sysClr val="windowText" lastClr="000000"/>
                </a:solidFill>
                <a:latin typeface="Verdana"/>
              </a:rPr>
              <a:t> </a:t>
            </a:r>
            <a:endParaRPr lang="en-AU" sz="2400" kern="0" dirty="0" smtClean="0">
              <a:solidFill>
                <a:sysClr val="windowText" lastClr="000000"/>
              </a:solidFill>
              <a:latin typeface="Verdana"/>
            </a:endParaRPr>
          </a:p>
          <a:p>
            <a:pPr marL="0" lvl="1" defTabSz="914400">
              <a:defRPr/>
            </a:pPr>
            <a:r>
              <a:rPr lang="en-AU" sz="2400" dirty="0"/>
              <a:t>Food Process </a:t>
            </a:r>
            <a:r>
              <a:rPr lang="en-AU" sz="2400" dirty="0" smtClean="0"/>
              <a:t>Engineer</a:t>
            </a:r>
            <a:r>
              <a:rPr lang="en-AU" sz="2400" dirty="0"/>
              <a:t> </a:t>
            </a:r>
            <a:r>
              <a:rPr lang="en-AU" sz="2400" dirty="0" smtClean="0"/>
              <a:t>and Materials </a:t>
            </a:r>
            <a:r>
              <a:rPr lang="en-AU" sz="2400" dirty="0"/>
              <a:t>Scientist</a:t>
            </a:r>
          </a:p>
          <a:p>
            <a:pPr marL="0" lvl="1" defTabSz="914400">
              <a:defRPr/>
            </a:pPr>
            <a:r>
              <a:rPr lang="en-AU" sz="2000" kern="0" dirty="0" smtClean="0">
                <a:solidFill>
                  <a:sysClr val="windowText" lastClr="000000"/>
                </a:solidFill>
                <a:latin typeface="Verdana"/>
                <a:hlinkClick r:id="rId2"/>
              </a:rPr>
              <a:t>Polly.Burey@usq.edu.au</a:t>
            </a:r>
            <a:endParaRPr lang="en-AU" sz="2000" kern="0" dirty="0">
              <a:solidFill>
                <a:sysClr val="windowText" lastClr="000000"/>
              </a:solidFill>
              <a:latin typeface="Verdana"/>
            </a:endParaRPr>
          </a:p>
          <a:p>
            <a:pPr marL="0" lvl="1" defTabSz="914400">
              <a:defRPr/>
            </a:pPr>
            <a:r>
              <a:rPr lang="en-AU" sz="2000" kern="0" dirty="0">
                <a:solidFill>
                  <a:srgbClr val="000000"/>
                </a:solidFill>
                <a:latin typeface="Verdana"/>
              </a:rPr>
              <a:t>07 4631 1937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56" y="3699262"/>
            <a:ext cx="1619720" cy="24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4206" r="17514" b="7476"/>
          <a:stretch/>
        </p:blipFill>
        <p:spPr bwMode="auto">
          <a:xfrm>
            <a:off x="338686" y="1317986"/>
            <a:ext cx="5794871" cy="484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1007" y="374574"/>
            <a:ext cx="4356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Pizza is Complicated</a:t>
            </a:r>
            <a:endParaRPr lang="en-AU" sz="40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5793" y="782277"/>
            <a:ext cx="311469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rgbClr val="FFC000"/>
                </a:solidFill>
              </a:rPr>
              <a:t>Lots of components</a:t>
            </a:r>
          </a:p>
          <a:p>
            <a:endParaRPr lang="en-AU" sz="2800" dirty="0"/>
          </a:p>
          <a:p>
            <a:endParaRPr lang="en-A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Dough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Sauce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Cheese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Other</a:t>
            </a:r>
            <a:endParaRPr lang="en-AU" sz="28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6973485" y="1527451"/>
            <a:ext cx="2260957" cy="4986308"/>
            <a:chOff x="6973485" y="1527451"/>
            <a:chExt cx="2260957" cy="4986308"/>
          </a:xfrm>
        </p:grpSpPr>
        <p:grpSp>
          <p:nvGrpSpPr>
            <p:cNvPr id="40" name="Group 39"/>
            <p:cNvGrpSpPr/>
            <p:nvPr/>
          </p:nvGrpSpPr>
          <p:grpSpPr>
            <a:xfrm>
              <a:off x="6973485" y="1527451"/>
              <a:ext cx="2260957" cy="4102788"/>
              <a:chOff x="6973485" y="1527451"/>
              <a:chExt cx="2260957" cy="410278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973485" y="1527451"/>
                <a:ext cx="2260957" cy="2795056"/>
                <a:chOff x="6973485" y="1527451"/>
                <a:chExt cx="2260957" cy="2795056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7146157" y="1527451"/>
                  <a:ext cx="1952130" cy="1871726"/>
                  <a:chOff x="7146157" y="1527451"/>
                  <a:chExt cx="1952130" cy="1871726"/>
                </a:xfrm>
              </p:grpSpPr>
              <p:cxnSp>
                <p:nvCxnSpPr>
                  <p:cNvPr id="6" name="Straight Arrow Connector 5"/>
                  <p:cNvCxnSpPr/>
                  <p:nvPr/>
                </p:nvCxnSpPr>
                <p:spPr>
                  <a:xfrm flipH="1">
                    <a:off x="7222839" y="1757340"/>
                    <a:ext cx="949611" cy="587147"/>
                  </a:xfrm>
                  <a:prstGeom prst="straightConnector1">
                    <a:avLst/>
                  </a:prstGeom>
                  <a:ln w="44450">
                    <a:solidFill>
                      <a:srgbClr val="FFC000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8172450" y="1527451"/>
                    <a:ext cx="82747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2400" dirty="0" smtClean="0"/>
                      <a:t>Flour</a:t>
                    </a:r>
                    <a:endParaRPr lang="en-AU" sz="2400" dirty="0"/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 flipH="1">
                    <a:off x="7222839" y="2157450"/>
                    <a:ext cx="949611" cy="274629"/>
                  </a:xfrm>
                  <a:prstGeom prst="straightConnector1">
                    <a:avLst/>
                  </a:prstGeom>
                  <a:ln w="44450">
                    <a:solidFill>
                      <a:srgbClr val="FFC000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8217212" y="1928836"/>
                    <a:ext cx="8810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2400" dirty="0" smtClean="0"/>
                      <a:t>Sugar</a:t>
                    </a:r>
                    <a:endParaRPr lang="en-AU" sz="2400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207211" y="2937512"/>
                    <a:ext cx="83394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2400" dirty="0" smtClean="0"/>
                      <a:t>Yeast</a:t>
                    </a:r>
                    <a:endParaRPr lang="en-AU" sz="2400" dirty="0"/>
                  </a:p>
                </p:txBody>
              </p:sp>
              <p:cxnSp>
                <p:nvCxnSpPr>
                  <p:cNvPr id="13" name="Straight Arrow Connector 12"/>
                  <p:cNvCxnSpPr/>
                  <p:nvPr/>
                </p:nvCxnSpPr>
                <p:spPr>
                  <a:xfrm flipH="1" flipV="1">
                    <a:off x="7222839" y="2557561"/>
                    <a:ext cx="949611" cy="110725"/>
                  </a:xfrm>
                  <a:prstGeom prst="straightConnector1">
                    <a:avLst/>
                  </a:prstGeom>
                  <a:ln w="44450">
                    <a:solidFill>
                      <a:srgbClr val="FFC000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/>
                  <p:cNvCxnSpPr/>
                  <p:nvPr/>
                </p:nvCxnSpPr>
                <p:spPr>
                  <a:xfrm flipH="1" flipV="1">
                    <a:off x="7146157" y="2626709"/>
                    <a:ext cx="967081" cy="396149"/>
                  </a:xfrm>
                  <a:prstGeom prst="straightConnector1">
                    <a:avLst/>
                  </a:prstGeom>
                  <a:ln w="44450">
                    <a:solidFill>
                      <a:srgbClr val="FFC000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8228768" y="2475847"/>
                    <a:ext cx="5293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2400" dirty="0" smtClean="0"/>
                      <a:t>Oil</a:t>
                    </a:r>
                    <a:endParaRPr lang="en-AU" sz="2400" dirty="0"/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flipH="1" flipV="1">
                  <a:off x="6973485" y="3674981"/>
                  <a:ext cx="1139753" cy="0"/>
                </a:xfrm>
                <a:prstGeom prst="straightConnector1">
                  <a:avLst/>
                </a:prstGeom>
                <a:ln w="44450">
                  <a:solidFill>
                    <a:srgbClr val="FFC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8113238" y="3421281"/>
                  <a:ext cx="11212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2400" dirty="0" smtClean="0"/>
                    <a:t>Tomato</a:t>
                  </a:r>
                  <a:endParaRPr lang="en-AU" sz="2400" dirty="0"/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 flipH="1" flipV="1">
                  <a:off x="6973485" y="3776724"/>
                  <a:ext cx="1139753" cy="261876"/>
                </a:xfrm>
                <a:prstGeom prst="straightConnector1">
                  <a:avLst/>
                </a:prstGeom>
                <a:ln w="44450">
                  <a:solidFill>
                    <a:srgbClr val="FFC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8097147" y="3860842"/>
                  <a:ext cx="6463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2400" dirty="0" smtClean="0"/>
                    <a:t>Salt</a:t>
                  </a:r>
                  <a:endParaRPr lang="en-AU" sz="2400" dirty="0"/>
                </a:p>
              </p:txBody>
            </p:sp>
          </p:grp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146158" y="4610100"/>
                <a:ext cx="950989" cy="284081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8063582" y="4357283"/>
                <a:ext cx="7280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 smtClean="0"/>
                  <a:t>Milk</a:t>
                </a:r>
                <a:endParaRPr lang="en-AU" sz="2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36919" y="4773921"/>
                <a:ext cx="7248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 smtClean="0"/>
                  <a:t>Acid</a:t>
                </a:r>
                <a:endParaRPr lang="en-AU" sz="2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010375" y="5168574"/>
                <a:ext cx="10785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 smtClean="0"/>
                  <a:t>Rennet</a:t>
                </a:r>
                <a:endParaRPr lang="en-AU" sz="2400" dirty="0"/>
              </a:p>
            </p:txBody>
          </p:sp>
          <p:cxnSp>
            <p:nvCxnSpPr>
              <p:cNvPr id="37" name="Straight Arrow Connector 36"/>
              <p:cNvCxnSpPr>
                <a:stCxn id="35" idx="1"/>
              </p:cNvCxnSpPr>
              <p:nvPr/>
            </p:nvCxnSpPr>
            <p:spPr>
              <a:xfrm flipH="1" flipV="1">
                <a:off x="7127768" y="5004753"/>
                <a:ext cx="909151" cy="1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7106877" y="5106367"/>
                <a:ext cx="950989" cy="284081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7629697" y="5867428"/>
              <a:ext cx="6110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600" dirty="0" smtClean="0">
                  <a:solidFill>
                    <a:srgbClr val="FFC000"/>
                  </a:solidFill>
                </a:rPr>
                <a:t>??</a:t>
              </a:r>
              <a:endParaRPr lang="en-AU" sz="36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8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2203024" y="2785097"/>
            <a:ext cx="542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Equipment and Materials</a:t>
            </a:r>
            <a:endParaRPr lang="en-AU" sz="4000" dirty="0">
              <a:solidFill>
                <a:srgbClr val="FFC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54936" y="-46948"/>
            <a:ext cx="7322891" cy="7292126"/>
            <a:chOff x="1183341" y="0"/>
            <a:chExt cx="7322891" cy="7292126"/>
          </a:xfrm>
        </p:grpSpPr>
        <p:grpSp>
          <p:nvGrpSpPr>
            <p:cNvPr id="8" name="Group 7"/>
            <p:cNvGrpSpPr/>
            <p:nvPr/>
          </p:nvGrpSpPr>
          <p:grpSpPr>
            <a:xfrm>
              <a:off x="1183341" y="0"/>
              <a:ext cx="3496236" cy="3523129"/>
              <a:chOff x="510988" y="1377476"/>
              <a:chExt cx="3496236" cy="352312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0" t="19836" r="2648" b="13435"/>
              <a:stretch/>
            </p:blipFill>
            <p:spPr>
              <a:xfrm>
                <a:off x="510988" y="1377476"/>
                <a:ext cx="3496236" cy="3523129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13448" y="1575026"/>
                <a:ext cx="22322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200" b="1" dirty="0" smtClean="0">
                    <a:solidFill>
                      <a:srgbClr val="FF0000"/>
                    </a:solidFill>
                  </a:rPr>
                  <a:t>Tomato Paste</a:t>
                </a:r>
                <a:endParaRPr lang="en-AU" sz="32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2" t="9115" r="-3137" b="30885"/>
            <a:stretch/>
          </p:blipFill>
          <p:spPr>
            <a:xfrm rot="5400000">
              <a:off x="1171381" y="3337835"/>
              <a:ext cx="3532125" cy="350820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6" b="26174"/>
            <a:stretch/>
          </p:blipFill>
          <p:spPr>
            <a:xfrm rot="16200000">
              <a:off x="4876488" y="-104798"/>
              <a:ext cx="3361304" cy="36461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7" b="10654"/>
            <a:stretch/>
          </p:blipFill>
          <p:spPr>
            <a:xfrm rot="5400000">
              <a:off x="4513394" y="3464841"/>
              <a:ext cx="4033015" cy="36215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216729" y="37639"/>
              <a:ext cx="22322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rgbClr val="FF0000"/>
                  </a:solidFill>
                </a:rPr>
                <a:t>Weighing/ Pizza Prep </a:t>
              </a:r>
              <a:endParaRPr lang="en-A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74020" y="6205832"/>
              <a:ext cx="2232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rgbClr val="FF0000"/>
                  </a:solidFill>
                </a:rPr>
                <a:t>Mozzarella</a:t>
              </a:r>
              <a:endParaRPr lang="en-A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43229" y="5913444"/>
              <a:ext cx="2232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rgbClr val="FF0000"/>
                  </a:solidFill>
                </a:rPr>
                <a:t>Dough</a:t>
              </a:r>
              <a:endParaRPr lang="en-AU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01" y="-18974"/>
            <a:ext cx="9149536" cy="686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829" y="3026532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Dough!</a:t>
            </a:r>
            <a:endParaRPr lang="en-AU" sz="4000" dirty="0">
              <a:solidFill>
                <a:srgbClr val="FFC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22589" y="286495"/>
            <a:ext cx="6688464" cy="2947635"/>
            <a:chOff x="2322589" y="286495"/>
            <a:chExt cx="6688464" cy="294763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322589" y="1588176"/>
              <a:ext cx="2173211" cy="164595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523733" y="1375539"/>
              <a:ext cx="827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Flour</a:t>
              </a:r>
              <a:endParaRPr lang="en-AU" sz="24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1578" y="286495"/>
              <a:ext cx="3419475" cy="189547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322589" y="2000868"/>
            <a:ext cx="6714507" cy="1733550"/>
            <a:chOff x="2322589" y="2000868"/>
            <a:chExt cx="6714507" cy="1733550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2322589" y="2855236"/>
              <a:ext cx="2249894" cy="466486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564415" y="2578368"/>
              <a:ext cx="881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Sugar</a:t>
              </a:r>
              <a:endParaRPr lang="en-AU" sz="24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8671" y="2000868"/>
              <a:ext cx="2638425" cy="17335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76193" y="3403702"/>
            <a:ext cx="7696897" cy="1858423"/>
            <a:chOff x="2376193" y="3403702"/>
            <a:chExt cx="7696897" cy="1858423"/>
          </a:xfrm>
        </p:grpSpPr>
        <p:sp>
          <p:nvSpPr>
            <p:cNvPr id="19" name="TextBox 18"/>
            <p:cNvSpPr txBox="1"/>
            <p:nvPr/>
          </p:nvSpPr>
          <p:spPr>
            <a:xfrm>
              <a:off x="4514850" y="3977883"/>
              <a:ext cx="529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Oil</a:t>
              </a:r>
              <a:endParaRPr lang="en-AU" sz="24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2376193" y="3403702"/>
              <a:ext cx="2147540" cy="776632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1315" y="3614300"/>
              <a:ext cx="2771775" cy="164782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376194" y="3526929"/>
            <a:ext cx="8858323" cy="3227831"/>
            <a:chOff x="2376194" y="3526929"/>
            <a:chExt cx="8858323" cy="3227831"/>
          </a:xfrm>
        </p:grpSpPr>
        <p:sp>
          <p:nvSpPr>
            <p:cNvPr id="12" name="TextBox 11"/>
            <p:cNvSpPr txBox="1"/>
            <p:nvPr/>
          </p:nvSpPr>
          <p:spPr>
            <a:xfrm>
              <a:off x="4515214" y="5526011"/>
              <a:ext cx="833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Yeast</a:t>
              </a:r>
              <a:endParaRPr lang="en-AU" sz="2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2376194" y="3526929"/>
              <a:ext cx="2147539" cy="222617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t="12222" b="11667"/>
            <a:stretch/>
          </p:blipFill>
          <p:spPr>
            <a:xfrm>
              <a:off x="8362950" y="5115574"/>
              <a:ext cx="2871567" cy="1639186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-26222" y="387409"/>
            <a:ext cx="12218222" cy="6470591"/>
            <a:chOff x="-26222" y="387409"/>
            <a:chExt cx="12218222" cy="647059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0767" y="387409"/>
              <a:ext cx="6731233" cy="627903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6222" y="5415947"/>
              <a:ext cx="3949340" cy="144205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748" y="4540685"/>
              <a:ext cx="2762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dirty="0" smtClean="0">
                  <a:solidFill>
                    <a:srgbClr val="FFC000"/>
                  </a:solidFill>
                </a:rPr>
                <a:t>+ Processing</a:t>
              </a:r>
              <a:endParaRPr lang="en-AU" sz="40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450" y="245972"/>
            <a:ext cx="6615699" cy="66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376" y="2762835"/>
            <a:ext cx="248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Tomato Paste</a:t>
            </a:r>
            <a:endParaRPr lang="en-AU" sz="4000" dirty="0">
              <a:solidFill>
                <a:srgbClr val="FFC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49" y="61689"/>
            <a:ext cx="11874607" cy="3465241"/>
            <a:chOff x="36349" y="61689"/>
            <a:chExt cx="11874607" cy="3465241"/>
          </a:xfrm>
        </p:grpSpPr>
        <p:grpSp>
          <p:nvGrpSpPr>
            <p:cNvPr id="10" name="Group 9"/>
            <p:cNvGrpSpPr/>
            <p:nvPr/>
          </p:nvGrpSpPr>
          <p:grpSpPr>
            <a:xfrm>
              <a:off x="2376196" y="86814"/>
              <a:ext cx="9534760" cy="3440116"/>
              <a:chOff x="2376196" y="86814"/>
              <a:chExt cx="9534760" cy="344011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061012" y="1767907"/>
                <a:ext cx="13953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 smtClean="0"/>
                  <a:t>Tomatoes</a:t>
                </a:r>
                <a:endParaRPr lang="en-AU" sz="2400" dirty="0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>
                <a:off x="2376196" y="1998740"/>
                <a:ext cx="1684816" cy="1528190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03302" y="86814"/>
                <a:ext cx="5307654" cy="2196394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49" y="61689"/>
              <a:ext cx="4024664" cy="151903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81647" y="3113599"/>
            <a:ext cx="9429309" cy="3397174"/>
            <a:chOff x="1624603" y="3261487"/>
            <a:chExt cx="9429309" cy="3397174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1624603" y="3773583"/>
              <a:ext cx="1684816" cy="152819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358171" y="5095086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Salt</a:t>
              </a:r>
              <a:endParaRPr lang="en-AU" sz="24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5828" y="3261487"/>
              <a:ext cx="5308084" cy="339717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49584" y="-8214"/>
            <a:ext cx="11761371" cy="6799442"/>
            <a:chOff x="149584" y="-8214"/>
            <a:chExt cx="11761371" cy="6799442"/>
          </a:xfrm>
        </p:grpSpPr>
        <p:sp>
          <p:nvSpPr>
            <p:cNvPr id="34" name="TextBox 33"/>
            <p:cNvSpPr txBox="1"/>
            <p:nvPr/>
          </p:nvSpPr>
          <p:spPr>
            <a:xfrm>
              <a:off x="149584" y="5178031"/>
              <a:ext cx="2762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dirty="0" smtClean="0">
                  <a:solidFill>
                    <a:srgbClr val="FFC000"/>
                  </a:solidFill>
                </a:rPr>
                <a:t>+ Processing</a:t>
              </a:r>
              <a:endParaRPr lang="en-AU" sz="4000" dirty="0">
                <a:solidFill>
                  <a:srgbClr val="FFC000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3034" y="-8214"/>
              <a:ext cx="5327921" cy="679944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2325" y="5429744"/>
              <a:ext cx="3870085" cy="129735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663" y="-502146"/>
            <a:ext cx="5640705" cy="84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69" y="3090061"/>
            <a:ext cx="2435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Mozzarella</a:t>
            </a:r>
            <a:endParaRPr lang="en-AU" sz="4000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76196" y="25535"/>
            <a:ext cx="6010878" cy="3501395"/>
            <a:chOff x="2376196" y="25535"/>
            <a:chExt cx="6010878" cy="3501395"/>
          </a:xfrm>
        </p:grpSpPr>
        <p:sp>
          <p:nvSpPr>
            <p:cNvPr id="12" name="TextBox 11"/>
            <p:cNvSpPr txBox="1"/>
            <p:nvPr/>
          </p:nvSpPr>
          <p:spPr>
            <a:xfrm>
              <a:off x="4061012" y="1767907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Milk</a:t>
              </a:r>
              <a:endParaRPr lang="en-AU" sz="2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2376196" y="1998740"/>
              <a:ext cx="1684816" cy="152819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0622" y="25535"/>
              <a:ext cx="3266452" cy="197320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593707" y="1508196"/>
            <a:ext cx="8104504" cy="3553161"/>
            <a:chOff x="2593707" y="1508196"/>
            <a:chExt cx="8104504" cy="35531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4700" y="1508196"/>
              <a:ext cx="5283511" cy="355316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2593707" y="3508806"/>
              <a:ext cx="1424339" cy="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61012" y="3248574"/>
              <a:ext cx="724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Acid</a:t>
              </a:r>
              <a:endParaRPr lang="en-AU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84273" y="3444004"/>
            <a:ext cx="8164117" cy="3162300"/>
            <a:chOff x="2484273" y="3444004"/>
            <a:chExt cx="8164117" cy="3162300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2484273" y="3546565"/>
              <a:ext cx="1684816" cy="152819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138518" y="4960074"/>
              <a:ext cx="2552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smtClean="0"/>
                <a:t>Rennet (</a:t>
              </a:r>
              <a:r>
                <a:rPr lang="en-AU" sz="2400" dirty="0" err="1" smtClean="0"/>
                <a:t>Chymosin</a:t>
              </a:r>
              <a:r>
                <a:rPr lang="en-AU" sz="2400" dirty="0" smtClean="0"/>
                <a:t>)</a:t>
              </a:r>
              <a:endParaRPr lang="en-AU" sz="2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2740" y="3444004"/>
              <a:ext cx="3295650" cy="31623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584" y="2425"/>
            <a:ext cx="11825248" cy="6883158"/>
            <a:chOff x="153993" y="-156803"/>
            <a:chExt cx="11825248" cy="68831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0622" y="-156803"/>
              <a:ext cx="6858619" cy="68831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3993" y="5018803"/>
              <a:ext cx="2762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dirty="0" smtClean="0">
                  <a:solidFill>
                    <a:srgbClr val="FFC000"/>
                  </a:solidFill>
                </a:rPr>
                <a:t>+ Processing</a:t>
              </a:r>
              <a:endParaRPr lang="en-AU" sz="40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22" y="-4527"/>
            <a:ext cx="8535481" cy="68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0417" y="295515"/>
            <a:ext cx="6156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>
                <a:solidFill>
                  <a:srgbClr val="FFC000"/>
                </a:solidFill>
              </a:rPr>
              <a:t>Industrial processes for pizza</a:t>
            </a:r>
            <a:endParaRPr lang="en-AU" sz="4000" dirty="0">
              <a:solidFill>
                <a:srgbClr val="FFC000"/>
              </a:solidFill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35" y="1265446"/>
            <a:ext cx="3345567" cy="1908059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17" y="1265446"/>
            <a:ext cx="3416635" cy="1908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7430" y="3173505"/>
            <a:ext cx="250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FFC000"/>
                </a:solidFill>
              </a:rPr>
              <a:t>Dough Mixing</a:t>
            </a:r>
            <a:endParaRPr lang="en-AU" sz="32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1863" y="3146610"/>
            <a:ext cx="414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C000"/>
                </a:solidFill>
              </a:rPr>
              <a:t>Falling Film Evaporation</a:t>
            </a:r>
            <a:endParaRPr lang="en-AU" sz="32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17" y="3758280"/>
            <a:ext cx="3416635" cy="1925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6592" y="5683443"/>
            <a:ext cx="380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FFC000"/>
                </a:solidFill>
              </a:rPr>
              <a:t>Pizza base production</a:t>
            </a:r>
            <a:endParaRPr lang="en-AU" sz="3200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127" y="1888087"/>
            <a:ext cx="3345567" cy="18701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38127" y="3643643"/>
            <a:ext cx="3056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C000"/>
                </a:solidFill>
              </a:rPr>
              <a:t>Mozzarella Production</a:t>
            </a:r>
            <a:endParaRPr lang="en-AU" sz="3200" dirty="0">
              <a:solidFill>
                <a:srgbClr val="FFC000"/>
              </a:solidFill>
            </a:endParaRPr>
          </a:p>
        </p:txBody>
      </p:sp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735" y="3769404"/>
            <a:ext cx="3345567" cy="18760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93246" y="5683442"/>
            <a:ext cx="4144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FFC000"/>
                </a:solidFill>
              </a:rPr>
              <a:t>Frozen pizza production</a:t>
            </a:r>
            <a:endParaRPr lang="en-A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206EA8C-C733-4CBF-8485-823D2F35172B}" vid="{DDF6566B-A65B-46A7-8E19-CCF3A9FFE02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186</TotalTime>
  <Words>75</Words>
  <Application>Microsoft Office PowerPoint</Application>
  <PresentationFormat>Widescreen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Verdana</vt:lpstr>
      <vt:lpstr>Theme1</vt:lpstr>
      <vt:lpstr>1_Custom Design</vt:lpstr>
      <vt:lpstr>The Science of Pizza The effects of formulation and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Southern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Pizza</dc:title>
  <dc:creator>Polly Burey</dc:creator>
  <cp:lastModifiedBy>Polly Burey</cp:lastModifiedBy>
  <cp:revision>30</cp:revision>
  <dcterms:created xsi:type="dcterms:W3CDTF">2018-03-05T06:09:31Z</dcterms:created>
  <dcterms:modified xsi:type="dcterms:W3CDTF">2019-05-19T23:27:34Z</dcterms:modified>
</cp:coreProperties>
</file>