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70" r:id="rId2"/>
    <p:sldId id="372" r:id="rId3"/>
    <p:sldId id="371" r:id="rId4"/>
    <p:sldId id="373" r:id="rId5"/>
    <p:sldId id="374"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73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63BE0-6505-4D66-8CBB-9F7D6474E916}" type="datetimeFigureOut">
              <a:rPr lang="en-AU" smtClean="0"/>
              <a:t>16/08/2021</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CCED50-63CC-4519-B6DB-844D19ED961D}" type="slidenum">
              <a:rPr lang="en-AU" smtClean="0"/>
              <a:t>‹#›</a:t>
            </a:fld>
            <a:endParaRPr lang="en-AU"/>
          </a:p>
        </p:txBody>
      </p:sp>
    </p:spTree>
    <p:extLst>
      <p:ext uri="{BB962C8B-B14F-4D97-AF65-F5344CB8AC3E}">
        <p14:creationId xmlns:p14="http://schemas.microsoft.com/office/powerpoint/2010/main" val="1858183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Good morning everyone and welcome to this Future Talk</a:t>
            </a:r>
            <a:r>
              <a:rPr lang="en-AU" baseline="0" dirty="0"/>
              <a:t> entitled “Food for Thought.  I’m Polly Burey, and I am based in the </a:t>
            </a:r>
            <a:r>
              <a:rPr lang="en-AU" dirty="0"/>
              <a:t>School of Agricultural, Computational and Environmental Sciences</a:t>
            </a:r>
            <a:r>
              <a:rPr lang="en-AU" baseline="0" dirty="0"/>
              <a:t> where I’m the Senior Lecturer in Food Science.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AU" baseline="0" dirty="0"/>
              <a:t>Today I’m going to discuss what food science is, and why we need it into the future. – </a:t>
            </a:r>
            <a:r>
              <a:rPr lang="en-AU" b="1" baseline="0" dirty="0"/>
              <a:t>20 seconds</a:t>
            </a:r>
            <a:endParaRPr lang="en-AU" b="1" dirty="0"/>
          </a:p>
          <a:p>
            <a:endParaRPr lang="en-AU" dirty="0"/>
          </a:p>
        </p:txBody>
      </p:sp>
      <p:sp>
        <p:nvSpPr>
          <p:cNvPr id="4" name="Slide Number Placeholder 3"/>
          <p:cNvSpPr>
            <a:spLocks noGrp="1"/>
          </p:cNvSpPr>
          <p:nvPr>
            <p:ph type="sldNum" sz="quarter" idx="10"/>
          </p:nvPr>
        </p:nvSpPr>
        <p:spPr/>
        <p:txBody>
          <a:bodyPr/>
          <a:lstStyle/>
          <a:p>
            <a:fld id="{C2FEB527-BFC5-4743-9F8C-D09B2F6A70DA}" type="slidenum">
              <a:rPr lang="en-AU" smtClean="0"/>
              <a:t>1</a:t>
            </a:fld>
            <a:endParaRPr lang="en-AU"/>
          </a:p>
        </p:txBody>
      </p:sp>
    </p:spTree>
    <p:extLst>
      <p:ext uri="{BB962C8B-B14F-4D97-AF65-F5344CB8AC3E}">
        <p14:creationId xmlns:p14="http://schemas.microsoft.com/office/powerpoint/2010/main" val="2513427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11DED969-B496-4EE2-9ACA-C5049C066479}" type="slidenum">
              <a:rPr lang="en-AU" smtClean="0"/>
              <a:t>2</a:t>
            </a:fld>
            <a:endParaRPr lang="en-AU"/>
          </a:p>
        </p:txBody>
      </p:sp>
    </p:spTree>
    <p:extLst>
      <p:ext uri="{BB962C8B-B14F-4D97-AF65-F5344CB8AC3E}">
        <p14:creationId xmlns:p14="http://schemas.microsoft.com/office/powerpoint/2010/main" val="2392493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11DED969-B496-4EE2-9ACA-C5049C066479}" type="slidenum">
              <a:rPr lang="en-AU" smtClean="0"/>
              <a:t>3</a:t>
            </a:fld>
            <a:endParaRPr lang="en-AU"/>
          </a:p>
        </p:txBody>
      </p:sp>
    </p:spTree>
    <p:extLst>
      <p:ext uri="{BB962C8B-B14F-4D97-AF65-F5344CB8AC3E}">
        <p14:creationId xmlns:p14="http://schemas.microsoft.com/office/powerpoint/2010/main" val="2800752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11DED969-B496-4EE2-9ACA-C5049C066479}" type="slidenum">
              <a:rPr lang="en-AU" smtClean="0"/>
              <a:t>4</a:t>
            </a:fld>
            <a:endParaRPr lang="en-AU"/>
          </a:p>
        </p:txBody>
      </p:sp>
    </p:spTree>
    <p:extLst>
      <p:ext uri="{BB962C8B-B14F-4D97-AF65-F5344CB8AC3E}">
        <p14:creationId xmlns:p14="http://schemas.microsoft.com/office/powerpoint/2010/main" val="340294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11DED969-B496-4EE2-9ACA-C5049C066479}" type="slidenum">
              <a:rPr lang="en-AU" smtClean="0"/>
              <a:t>5</a:t>
            </a:fld>
            <a:endParaRPr lang="en-AU"/>
          </a:p>
        </p:txBody>
      </p:sp>
    </p:spTree>
    <p:extLst>
      <p:ext uri="{BB962C8B-B14F-4D97-AF65-F5344CB8AC3E}">
        <p14:creationId xmlns:p14="http://schemas.microsoft.com/office/powerpoint/2010/main" val="1176141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2FEB527-BFC5-4743-9F8C-D09B2F6A70DA}" type="slidenum">
              <a:rPr lang="en-AU" smtClean="0"/>
              <a:t>6</a:t>
            </a:fld>
            <a:endParaRPr lang="en-AU"/>
          </a:p>
        </p:txBody>
      </p:sp>
    </p:spTree>
    <p:extLst>
      <p:ext uri="{BB962C8B-B14F-4D97-AF65-F5344CB8AC3E}">
        <p14:creationId xmlns:p14="http://schemas.microsoft.com/office/powerpoint/2010/main" val="123925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D227F-F251-42B4-B6F1-554631CEF1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E4397EB9-27B7-4346-8E47-C48FDEB957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3B91C754-B6F3-43CE-A7AE-43EA685C67C0}"/>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5" name="Footer Placeholder 4">
            <a:extLst>
              <a:ext uri="{FF2B5EF4-FFF2-40B4-BE49-F238E27FC236}">
                <a16:creationId xmlns:a16="http://schemas.microsoft.com/office/drawing/2014/main" id="{41217E45-1539-4576-9A3A-CBAE178969C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3D9C25B-FF95-4783-B2B3-5CE874C4FD3A}"/>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1690587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247E7-C38A-406C-9834-01CFE9D7C0AF}"/>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AE0B903-74A9-4B4C-93A8-E07073CF91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210E5B2-EEBB-4EDA-AC2C-537DF2967D2B}"/>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5" name="Footer Placeholder 4">
            <a:extLst>
              <a:ext uri="{FF2B5EF4-FFF2-40B4-BE49-F238E27FC236}">
                <a16:creationId xmlns:a16="http://schemas.microsoft.com/office/drawing/2014/main" id="{D7A58F5F-44F7-4779-BDC8-657B9FD40A0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D6DBBFE-055D-4FFC-9913-D41B7E6F7BEC}"/>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3870850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2A47DD-A2CC-40F0-B535-01D3AD44D0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297A07DC-44F4-4127-9E01-B72F0B43B6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CC28494-CC89-42B7-8200-58B35B120F30}"/>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5" name="Footer Placeholder 4">
            <a:extLst>
              <a:ext uri="{FF2B5EF4-FFF2-40B4-BE49-F238E27FC236}">
                <a16:creationId xmlns:a16="http://schemas.microsoft.com/office/drawing/2014/main" id="{1C435CB7-DFF5-4998-A309-C0CDE2F987A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99753C5-38E4-47D8-A325-69277D792B6A}"/>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1275308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Presentation Title Slide">
    <p:bg>
      <p:bgPr>
        <a:solidFill>
          <a:schemeClr val="bg1"/>
        </a:solidFill>
        <a:effectLst/>
      </p:bgPr>
    </p:bg>
    <p:spTree>
      <p:nvGrpSpPr>
        <p:cNvPr id="1" name=""/>
        <p:cNvGrpSpPr/>
        <p:nvPr/>
      </p:nvGrpSpPr>
      <p:grpSpPr>
        <a:xfrm>
          <a:off x="0" y="0"/>
          <a:ext cx="0" cy="0"/>
          <a:chOff x="0" y="0"/>
          <a:chExt cx="0" cy="0"/>
        </a:xfrm>
      </p:grpSpPr>
      <p:sp>
        <p:nvSpPr>
          <p:cNvPr id="20" name="Title Placeholder 4"/>
          <p:cNvSpPr>
            <a:spLocks noGrp="1"/>
          </p:cNvSpPr>
          <p:nvPr>
            <p:ph type="title" hasCustomPrompt="1"/>
          </p:nvPr>
        </p:nvSpPr>
        <p:spPr>
          <a:xfrm>
            <a:off x="888815" y="3675951"/>
            <a:ext cx="10411032" cy="707216"/>
          </a:xfrm>
          <a:prstGeom prst="rect">
            <a:avLst/>
          </a:prstGeom>
          <a:ln w="57150">
            <a:noFill/>
          </a:ln>
        </p:spPr>
        <p:txBody>
          <a:bodyPr vert="horz" lIns="91440" tIns="45720" rIns="91440" bIns="45720" rtlCol="0" anchor="ctr" anchorCtr="0">
            <a:noAutofit/>
          </a:bodyPr>
          <a:lstStyle>
            <a:lvl1pPr algn="ctr">
              <a:defRPr sz="3600" b="1">
                <a:solidFill>
                  <a:srgbClr val="FDBA12"/>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Presentation Title</a:t>
            </a:r>
            <a:endParaRPr lang="en-AU" dirty="0"/>
          </a:p>
        </p:txBody>
      </p:sp>
      <p:sp>
        <p:nvSpPr>
          <p:cNvPr id="21" name="Text Placeholder 2"/>
          <p:cNvSpPr>
            <a:spLocks noGrp="1"/>
          </p:cNvSpPr>
          <p:nvPr>
            <p:ph type="body" sz="quarter" idx="10" hasCustomPrompt="1"/>
          </p:nvPr>
        </p:nvSpPr>
        <p:spPr>
          <a:xfrm>
            <a:off x="888815" y="4599078"/>
            <a:ext cx="10411032" cy="999265"/>
          </a:xfrm>
          <a:prstGeom prst="rect">
            <a:avLst/>
          </a:prstGeom>
        </p:spPr>
        <p:txBody>
          <a:bodyPr/>
          <a:lstStyle>
            <a:lvl1pPr marL="0" indent="0" algn="ctr">
              <a:buFontTx/>
              <a:buNone/>
              <a:defRPr sz="28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Subtitle</a:t>
            </a:r>
          </a:p>
        </p:txBody>
      </p:sp>
      <p:sp>
        <p:nvSpPr>
          <p:cNvPr id="11" name="TextBox 10"/>
          <p:cNvSpPr txBox="1"/>
          <p:nvPr userDrawn="1"/>
        </p:nvSpPr>
        <p:spPr>
          <a:xfrm>
            <a:off x="9191625" y="6381750"/>
            <a:ext cx="2727029" cy="200055"/>
          </a:xfrm>
          <a:prstGeom prst="rect">
            <a:avLst/>
          </a:prstGeom>
          <a:noFill/>
        </p:spPr>
        <p:txBody>
          <a:bodyPr wrap="none" rtlCol="0">
            <a:spAutoFit/>
          </a:bodyPr>
          <a:lstStyle/>
          <a:p>
            <a:r>
              <a:rPr lang="en-AU" sz="700" dirty="0">
                <a:solidFill>
                  <a:schemeClr val="tx1"/>
                </a:solidFill>
                <a:latin typeface="Verdana" panose="020B0604030504040204" pitchFamily="34" charset="0"/>
                <a:ea typeface="Verdana" panose="020B0604030504040204" pitchFamily="34" charset="0"/>
                <a:cs typeface="Verdana" panose="020B0604030504040204" pitchFamily="34" charset="0"/>
              </a:rPr>
              <a:t>CRICOS QLD 00244B | NSW 02225M TEQSA: PRV12081</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48700" y="955984"/>
            <a:ext cx="6291262" cy="2432805"/>
          </a:xfrm>
          <a:prstGeom prst="rect">
            <a:avLst/>
          </a:prstGeom>
        </p:spPr>
      </p:pic>
    </p:spTree>
    <p:extLst>
      <p:ext uri="{BB962C8B-B14F-4D97-AF65-F5344CB8AC3E}">
        <p14:creationId xmlns:p14="http://schemas.microsoft.com/office/powerpoint/2010/main" val="15670637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Content Placeholder 2"/>
          <p:cNvSpPr>
            <a:spLocks noGrp="1"/>
          </p:cNvSpPr>
          <p:nvPr>
            <p:ph sz="quarter" idx="10" hasCustomPrompt="1"/>
          </p:nvPr>
        </p:nvSpPr>
        <p:spPr>
          <a:xfrm>
            <a:off x="849328" y="1993944"/>
            <a:ext cx="9589213" cy="4232196"/>
          </a:xfrm>
          <a:prstGeom prst="rect">
            <a:avLst/>
          </a:prstGeom>
        </p:spPr>
        <p:txBody>
          <a:bodyPr/>
          <a:lstStyle>
            <a:lvl1pPr marL="0" indent="0">
              <a:buNone/>
              <a:defRPr sz="2800" b="1">
                <a:latin typeface="Verdana" panose="020B0604030504040204" pitchFamily="34" charset="0"/>
                <a:ea typeface="Verdana" panose="020B0604030504040204" pitchFamily="34" charset="0"/>
                <a:cs typeface="Verdana" panose="020B0604030504040204" pitchFamily="34" charset="0"/>
              </a:defRPr>
            </a:lvl1pPr>
            <a:lvl2pPr marL="457200" indent="0">
              <a:buNone/>
              <a:defRPr sz="2400">
                <a:latin typeface="Verdana" panose="020B0604030504040204" pitchFamily="34" charset="0"/>
                <a:ea typeface="Verdana" panose="020B0604030504040204" pitchFamily="34" charset="0"/>
                <a:cs typeface="Verdana" panose="020B0604030504040204" pitchFamily="34" charset="0"/>
              </a:defRPr>
            </a:lvl2pPr>
            <a:lvl3pPr marL="1257300" indent="-342900">
              <a:buClr>
                <a:srgbClr val="FAA61A"/>
              </a:buClr>
              <a:buFont typeface="Wingdings" panose="05000000000000000000" pitchFamily="2" charset="2"/>
              <a:buChar char="§"/>
              <a:defRPr sz="2000">
                <a:latin typeface="Verdana" panose="020B0604030504040204" pitchFamily="34" charset="0"/>
                <a:ea typeface="Verdana" panose="020B0604030504040204" pitchFamily="34" charset="0"/>
                <a:cs typeface="Verdana" panose="020B0604030504040204" pitchFamily="34" charset="0"/>
              </a:defRPr>
            </a:lvl3pPr>
            <a:lvl4pPr marL="1657350" indent="-285750">
              <a:buClr>
                <a:srgbClr val="FAA61A"/>
              </a:buClr>
              <a:buFont typeface="Wingdings" panose="05000000000000000000" pitchFamily="2" charset="2"/>
              <a:buChar char="§"/>
              <a:defRPr sz="1800">
                <a:latin typeface="Verdana" panose="020B0604030504040204" pitchFamily="34" charset="0"/>
                <a:ea typeface="Verdana" panose="020B0604030504040204" pitchFamily="34" charset="0"/>
                <a:cs typeface="Verdana" panose="020B0604030504040204" pitchFamily="34" charset="0"/>
              </a:defRPr>
            </a:lvl4pPr>
            <a:lvl5pPr marL="2114550" indent="-285750">
              <a:buClr>
                <a:srgbClr val="FAA61A"/>
              </a:buClr>
              <a:buFont typeface="Wingdings" panose="05000000000000000000" pitchFamily="2" charset="2"/>
              <a:buChar char="§"/>
              <a:defRPr sz="1600">
                <a:latin typeface="Verdana" panose="020B0604030504040204" pitchFamily="34" charset="0"/>
                <a:ea typeface="Verdana" panose="020B0604030504040204" pitchFamily="34" charset="0"/>
                <a:cs typeface="Verdana" panose="020B0604030504040204" pitchFamily="34" charset="0"/>
              </a:defRPr>
            </a:lvl5pPr>
            <a:lvl6pPr marL="2514600" indent="-228600">
              <a:buClr>
                <a:srgbClr val="FAA61A"/>
              </a:buClr>
              <a:buFont typeface="Wingdings" panose="05000000000000000000" pitchFamily="2" charset="2"/>
              <a:buChar char="§"/>
              <a:defRPr sz="1400">
                <a:latin typeface="Verdana" panose="020B0604030504040204" pitchFamily="34" charset="0"/>
                <a:ea typeface="Verdana" panose="020B0604030504040204" pitchFamily="34" charset="0"/>
                <a:cs typeface="Verdana" panose="020B0604030504040204" pitchFamily="34" charset="0"/>
              </a:defRPr>
            </a:lvl6pPr>
          </a:lstStyle>
          <a:p>
            <a:pPr lvl="0"/>
            <a:r>
              <a:rPr lang="en-US" dirty="0"/>
              <a:t>Sub heading</a:t>
            </a:r>
          </a:p>
          <a:p>
            <a:pPr lvl="1"/>
            <a:r>
              <a:rPr lang="en-US" dirty="0"/>
              <a:t>Body text</a:t>
            </a:r>
          </a:p>
          <a:p>
            <a:pPr lvl="2"/>
            <a:r>
              <a:rPr lang="en-US" dirty="0"/>
              <a:t>Bullet 1</a:t>
            </a:r>
          </a:p>
          <a:p>
            <a:pPr lvl="3"/>
            <a:r>
              <a:rPr lang="en-US" dirty="0"/>
              <a:t>Bullet 2</a:t>
            </a:r>
          </a:p>
          <a:p>
            <a:pPr lvl="4"/>
            <a:r>
              <a:rPr lang="en-US" dirty="0"/>
              <a:t>Bullet 3</a:t>
            </a:r>
          </a:p>
          <a:p>
            <a:pPr lvl="5"/>
            <a:r>
              <a:rPr lang="en-US" dirty="0"/>
              <a:t>Bullet 4</a:t>
            </a:r>
            <a:endParaRPr lang="en-AU" dirty="0"/>
          </a:p>
        </p:txBody>
      </p:sp>
      <p:sp>
        <p:nvSpPr>
          <p:cNvPr id="3" name="Text Placeholder 6"/>
          <p:cNvSpPr>
            <a:spLocks noGrp="1"/>
          </p:cNvSpPr>
          <p:nvPr>
            <p:ph type="body" sz="quarter" idx="11" hasCustomPrompt="1"/>
          </p:nvPr>
        </p:nvSpPr>
        <p:spPr>
          <a:xfrm>
            <a:off x="849329" y="534257"/>
            <a:ext cx="8191929" cy="1160978"/>
          </a:xfrm>
          <a:prstGeom prst="rect">
            <a:avLst/>
          </a:prstGeom>
        </p:spPr>
        <p:txBody>
          <a:bodyPr/>
          <a:lstStyle>
            <a:lvl1pPr marL="0" indent="0">
              <a:buNone/>
              <a:defRPr b="1">
                <a:solidFill>
                  <a:srgbClr val="F58220"/>
                </a:solidFill>
                <a:latin typeface="Verdana" panose="020B0604030504040204" pitchFamily="34" charset="0"/>
                <a:ea typeface="Verdana" panose="020B0604030504040204" pitchFamily="34" charset="0"/>
                <a:cs typeface="Verdana" panose="020B0604030504040204" pitchFamily="34" charset="0"/>
              </a:defRPr>
            </a:lvl1pPr>
            <a:lvl5pPr marL="1828800" indent="0">
              <a:buNone/>
              <a:defRPr/>
            </a:lvl5pPr>
          </a:lstStyle>
          <a:p>
            <a:pPr lvl="0"/>
            <a:r>
              <a:rPr lang="en-AU" dirty="0"/>
              <a:t>Heading – click to add text</a:t>
            </a:r>
          </a:p>
        </p:txBody>
      </p:sp>
    </p:spTree>
    <p:extLst>
      <p:ext uri="{BB962C8B-B14F-4D97-AF65-F5344CB8AC3E}">
        <p14:creationId xmlns:p14="http://schemas.microsoft.com/office/powerpoint/2010/main" val="1319608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Closing Slide - External">
    <p:bg>
      <p:bgPr>
        <a:solidFill>
          <a:schemeClr val="bg1"/>
        </a:solidFill>
        <a:effectLst/>
      </p:bgPr>
    </p:bg>
    <p:spTree>
      <p:nvGrpSpPr>
        <p:cNvPr id="1" name=""/>
        <p:cNvGrpSpPr/>
        <p:nvPr/>
      </p:nvGrpSpPr>
      <p:grpSpPr>
        <a:xfrm>
          <a:off x="0" y="0"/>
          <a:ext cx="0" cy="0"/>
          <a:chOff x="0" y="0"/>
          <a:chExt cx="0" cy="0"/>
        </a:xfrm>
      </p:grpSpPr>
      <p:sp>
        <p:nvSpPr>
          <p:cNvPr id="18" name="Rectangle 17"/>
          <p:cNvSpPr/>
          <p:nvPr userDrawn="1"/>
        </p:nvSpPr>
        <p:spPr>
          <a:xfrm>
            <a:off x="0" y="4580467"/>
            <a:ext cx="12192000" cy="227753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TextBox 18"/>
          <p:cNvSpPr txBox="1"/>
          <p:nvPr userDrawn="1"/>
        </p:nvSpPr>
        <p:spPr>
          <a:xfrm>
            <a:off x="71375" y="4821614"/>
            <a:ext cx="3061516" cy="461665"/>
          </a:xfrm>
          <a:prstGeom prst="rect">
            <a:avLst/>
          </a:prstGeom>
          <a:noFill/>
        </p:spPr>
        <p:txBody>
          <a:bodyPr wrap="square" rtlCol="0">
            <a:spAutoFit/>
          </a:bodyPr>
          <a:lstStyle/>
          <a:p>
            <a:pPr algn="ctr"/>
            <a:r>
              <a:rPr lang="en-AU" sz="2400" b="1" dirty="0">
                <a:solidFill>
                  <a:schemeClr val="bg1"/>
                </a:solidFill>
                <a:latin typeface="Verdana" panose="020B0604030504040204" pitchFamily="34" charset="0"/>
                <a:ea typeface="Verdana" panose="020B0604030504040204" pitchFamily="34" charset="0"/>
                <a:cs typeface="Verdana" panose="020B0604030504040204" pitchFamily="34" charset="0"/>
              </a:rPr>
              <a:t>Find out more:</a:t>
            </a:r>
          </a:p>
        </p:txBody>
      </p:sp>
      <p:pic>
        <p:nvPicPr>
          <p:cNvPr id="26" name="Picture 2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23842" y="5963999"/>
            <a:ext cx="268082" cy="350681"/>
          </a:xfrm>
          <a:prstGeom prst="rect">
            <a:avLst/>
          </a:prstGeom>
        </p:spPr>
      </p:pic>
      <p:pic>
        <p:nvPicPr>
          <p:cNvPr id="27" name="Picture 2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0741" y="5963999"/>
            <a:ext cx="303833" cy="373742"/>
          </a:xfrm>
          <a:prstGeom prst="rect">
            <a:avLst/>
          </a:prstGeom>
        </p:spPr>
      </p:pic>
      <p:pic>
        <p:nvPicPr>
          <p:cNvPr id="28" name="Picture 2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90741" y="5419185"/>
            <a:ext cx="360964" cy="373742"/>
          </a:xfrm>
          <a:prstGeom prst="rect">
            <a:avLst/>
          </a:prstGeom>
        </p:spPr>
      </p:pic>
      <p:sp>
        <p:nvSpPr>
          <p:cNvPr id="29" name="Text Placeholder 13"/>
          <p:cNvSpPr>
            <a:spLocks noGrp="1"/>
          </p:cNvSpPr>
          <p:nvPr>
            <p:ph type="body" sz="quarter" idx="10"/>
          </p:nvPr>
        </p:nvSpPr>
        <p:spPr>
          <a:xfrm>
            <a:off x="792782" y="5963511"/>
            <a:ext cx="2383425" cy="570639"/>
          </a:xfrm>
          <a:prstGeom prst="rect">
            <a:avLst/>
          </a:prstGeom>
        </p:spPr>
        <p:txBody>
          <a:bodyPr/>
          <a:lstStyle>
            <a:lvl1pPr marL="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endParaRPr lang="en-AU" dirty="0"/>
          </a:p>
        </p:txBody>
      </p:sp>
      <p:sp>
        <p:nvSpPr>
          <p:cNvPr id="30" name="Text Placeholder 17"/>
          <p:cNvSpPr>
            <a:spLocks noGrp="1"/>
          </p:cNvSpPr>
          <p:nvPr>
            <p:ph type="body" sz="quarter" idx="12"/>
          </p:nvPr>
        </p:nvSpPr>
        <p:spPr>
          <a:xfrm>
            <a:off x="3968989" y="5973445"/>
            <a:ext cx="7949665" cy="560705"/>
          </a:xfrm>
          <a:prstGeom prst="rect">
            <a:avLst/>
          </a:prstGeom>
        </p:spPr>
        <p:txBody>
          <a:bodyPr/>
          <a:lstStyle>
            <a:lvl1pPr marL="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endParaRPr lang="en-AU" dirty="0"/>
          </a:p>
        </p:txBody>
      </p:sp>
      <p:sp>
        <p:nvSpPr>
          <p:cNvPr id="31" name="Text Placeholder 13"/>
          <p:cNvSpPr>
            <a:spLocks noGrp="1"/>
          </p:cNvSpPr>
          <p:nvPr>
            <p:ph type="body" sz="quarter" idx="13"/>
          </p:nvPr>
        </p:nvSpPr>
        <p:spPr>
          <a:xfrm>
            <a:off x="792782" y="5428904"/>
            <a:ext cx="11125872" cy="358990"/>
          </a:xfrm>
          <a:prstGeom prst="rect">
            <a:avLst/>
          </a:prstGeom>
        </p:spPr>
        <p:txBody>
          <a:bodyPr/>
          <a:lstStyle>
            <a:lvl1pPr marL="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endParaRPr lang="en-AU" dirty="0"/>
          </a:p>
        </p:txBody>
      </p:sp>
      <p:sp>
        <p:nvSpPr>
          <p:cNvPr id="14" name="Text Placeholder 13"/>
          <p:cNvSpPr>
            <a:spLocks noGrp="1"/>
          </p:cNvSpPr>
          <p:nvPr>
            <p:ph type="body" sz="quarter" idx="14" hasCustomPrompt="1"/>
          </p:nvPr>
        </p:nvSpPr>
        <p:spPr>
          <a:xfrm>
            <a:off x="0" y="3122149"/>
            <a:ext cx="12192000" cy="1083630"/>
          </a:xfrm>
          <a:prstGeom prst="rect">
            <a:avLst/>
          </a:prstGeom>
        </p:spPr>
        <p:txBody>
          <a:bodyPr anchor="ctr" anchorCtr="0"/>
          <a:lstStyle>
            <a:lvl1pPr marL="0" indent="0" algn="ctr">
              <a:buNone/>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572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20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AU" dirty="0"/>
              <a:t>Closing Text</a:t>
            </a:r>
          </a:p>
        </p:txBody>
      </p:sp>
      <p:sp>
        <p:nvSpPr>
          <p:cNvPr id="16" name="TextBox 15"/>
          <p:cNvSpPr txBox="1"/>
          <p:nvPr userDrawn="1"/>
        </p:nvSpPr>
        <p:spPr>
          <a:xfrm>
            <a:off x="9344025" y="6534150"/>
            <a:ext cx="2727029" cy="200055"/>
          </a:xfrm>
          <a:prstGeom prst="rect">
            <a:avLst/>
          </a:prstGeom>
          <a:noFill/>
        </p:spPr>
        <p:txBody>
          <a:bodyPr wrap="square" rtlCol="0">
            <a:spAutoFit/>
          </a:bodyPr>
          <a:lstStyle/>
          <a:p>
            <a:r>
              <a:rPr lang="en-AU" sz="700" dirty="0">
                <a:solidFill>
                  <a:schemeClr val="bg1"/>
                </a:solidFill>
                <a:latin typeface="Verdana" panose="020B0604030504040204" pitchFamily="34" charset="0"/>
                <a:ea typeface="Verdana" panose="020B0604030504040204" pitchFamily="34" charset="0"/>
                <a:cs typeface="Verdana" panose="020B0604030504040204" pitchFamily="34" charset="0"/>
              </a:rPr>
              <a:t>CRICOS QLD 00244B | NSW 02225M TEQSA: PRV12081</a:t>
            </a:r>
          </a:p>
        </p:txBody>
      </p:sp>
      <p:pic>
        <p:nvPicPr>
          <p:cNvPr id="15" name="Picture 1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23123" y="786215"/>
            <a:ext cx="4745753" cy="1835163"/>
          </a:xfrm>
          <a:prstGeom prst="rect">
            <a:avLst/>
          </a:prstGeom>
        </p:spPr>
      </p:pic>
    </p:spTree>
    <p:extLst>
      <p:ext uri="{BB962C8B-B14F-4D97-AF65-F5344CB8AC3E}">
        <p14:creationId xmlns:p14="http://schemas.microsoft.com/office/powerpoint/2010/main" val="575808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9A5D2-A8B4-4CBE-A49B-16FC923C1BC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77998C6-5A31-49EA-8E78-37D86B4553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4A6D6EE-A4E1-4FE9-982B-B23ED54EA49F}"/>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5" name="Footer Placeholder 4">
            <a:extLst>
              <a:ext uri="{FF2B5EF4-FFF2-40B4-BE49-F238E27FC236}">
                <a16:creationId xmlns:a16="http://schemas.microsoft.com/office/drawing/2014/main" id="{ED5312BB-5D42-4EE8-942A-23817725018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88D90ED-C1F2-49FE-813F-009CA44C7928}"/>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2963272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BCE38-D6BB-45BE-91A5-55DE89A34E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958186DC-4CB0-4451-8CBA-45D569987D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48F5C8-6905-49D6-90BF-582E9884F36F}"/>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5" name="Footer Placeholder 4">
            <a:extLst>
              <a:ext uri="{FF2B5EF4-FFF2-40B4-BE49-F238E27FC236}">
                <a16:creationId xmlns:a16="http://schemas.microsoft.com/office/drawing/2014/main" id="{5BCBBFAB-041C-4C1B-B1CC-D79B3E6EF65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DD96DFC-A80E-45F7-8587-DBC82380B8AF}"/>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119176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1A652-A41B-427C-B951-7BE76CD56434}"/>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787C99A3-14DC-4E84-86B3-982C8919BF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53AD4A4B-50E1-45C4-8FFB-D4BAEFBA2F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3A80D010-4229-46AF-9000-FEDB09224B4C}"/>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6" name="Footer Placeholder 5">
            <a:extLst>
              <a:ext uri="{FF2B5EF4-FFF2-40B4-BE49-F238E27FC236}">
                <a16:creationId xmlns:a16="http://schemas.microsoft.com/office/drawing/2014/main" id="{0B5C8AE6-7291-4D98-8677-5538111175F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851CC76-4E52-413D-9CDF-E7C623AA0D17}"/>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158842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B5EC3-686B-426B-BA32-DD425531C4A0}"/>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313E869-6C16-4E77-8D9E-AC51AC2485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9A92D-3841-471C-91DB-F21218160D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D9788C15-9DF0-4CD6-B236-A2CEF4A0F3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22CE91-8ED6-40E4-A453-BFF02FC91D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51D553E3-D16D-4CF0-9886-D99C21AA5103}"/>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8" name="Footer Placeholder 7">
            <a:extLst>
              <a:ext uri="{FF2B5EF4-FFF2-40B4-BE49-F238E27FC236}">
                <a16:creationId xmlns:a16="http://schemas.microsoft.com/office/drawing/2014/main" id="{57FCF93B-5B45-4678-92A7-11F8003439C6}"/>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3D8C501-F72A-4C59-907E-5C09B2D40919}"/>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14639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C0A1F-FEFA-43F3-A35C-4B16E827A8F5}"/>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D6B95392-1E61-43EB-8086-31A0DC428FE1}"/>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4" name="Footer Placeholder 3">
            <a:extLst>
              <a:ext uri="{FF2B5EF4-FFF2-40B4-BE49-F238E27FC236}">
                <a16:creationId xmlns:a16="http://schemas.microsoft.com/office/drawing/2014/main" id="{33B1B157-1AB3-41F6-93EB-A74837DBC63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E47DA3DE-D0D0-4B6B-B6D5-040C0586295E}"/>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2242241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B92035-AA9F-4CD1-A004-2F5283CF0A46}"/>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3" name="Footer Placeholder 2">
            <a:extLst>
              <a:ext uri="{FF2B5EF4-FFF2-40B4-BE49-F238E27FC236}">
                <a16:creationId xmlns:a16="http://schemas.microsoft.com/office/drawing/2014/main" id="{60CCB1C5-B8FD-4B09-9094-94C210628B43}"/>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A4088B0-E100-49CF-A99E-B185BDAFEC57}"/>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1259837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A9986-7D40-4B3E-8981-C0EA074C5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BB45B417-AF37-4F60-8652-DCAA9D56C3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ED01D883-95EC-4CBA-A0F3-81E8C2283A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6BA880-F98A-4A9A-B739-3FD5B687F7BF}"/>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6" name="Footer Placeholder 5">
            <a:extLst>
              <a:ext uri="{FF2B5EF4-FFF2-40B4-BE49-F238E27FC236}">
                <a16:creationId xmlns:a16="http://schemas.microsoft.com/office/drawing/2014/main" id="{E651784C-25B3-4ED6-BB2F-48766B9C05C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1738D29-E555-4FFD-A782-08AB9B2CF4E0}"/>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368667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98080-869F-4E90-96CD-D55773A56D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A1560112-AE47-4760-BC42-1DF36692E6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7DB2CFC1-F016-4888-A540-36BC0B7740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2D5A02-19BC-4E48-8AE5-6A64BE3FECBE}"/>
              </a:ext>
            </a:extLst>
          </p:cNvPr>
          <p:cNvSpPr>
            <a:spLocks noGrp="1"/>
          </p:cNvSpPr>
          <p:nvPr>
            <p:ph type="dt" sz="half" idx="10"/>
          </p:nvPr>
        </p:nvSpPr>
        <p:spPr/>
        <p:txBody>
          <a:bodyPr/>
          <a:lstStyle/>
          <a:p>
            <a:fld id="{39415839-2394-492C-99BD-6E4CB6FC9C70}" type="datetimeFigureOut">
              <a:rPr lang="en-AU" smtClean="0"/>
              <a:t>16/08/2021</a:t>
            </a:fld>
            <a:endParaRPr lang="en-AU"/>
          </a:p>
        </p:txBody>
      </p:sp>
      <p:sp>
        <p:nvSpPr>
          <p:cNvPr id="6" name="Footer Placeholder 5">
            <a:extLst>
              <a:ext uri="{FF2B5EF4-FFF2-40B4-BE49-F238E27FC236}">
                <a16:creationId xmlns:a16="http://schemas.microsoft.com/office/drawing/2014/main" id="{5304A6D7-6345-4CAE-9A54-14344B73DCE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C5E8405-840F-454A-BB94-69C928C4961B}"/>
              </a:ext>
            </a:extLst>
          </p:cNvPr>
          <p:cNvSpPr>
            <a:spLocks noGrp="1"/>
          </p:cNvSpPr>
          <p:nvPr>
            <p:ph type="sldNum" sz="quarter" idx="12"/>
          </p:nvPr>
        </p:nvSpPr>
        <p:spPr/>
        <p:txBody>
          <a:bodyPr/>
          <a:lstStyle/>
          <a:p>
            <a:fld id="{7A50279A-8730-4B98-93F1-5DE2AD81A5B5}" type="slidenum">
              <a:rPr lang="en-AU" smtClean="0"/>
              <a:t>‹#›</a:t>
            </a:fld>
            <a:endParaRPr lang="en-AU"/>
          </a:p>
        </p:txBody>
      </p:sp>
    </p:spTree>
    <p:extLst>
      <p:ext uri="{BB962C8B-B14F-4D97-AF65-F5344CB8AC3E}">
        <p14:creationId xmlns:p14="http://schemas.microsoft.com/office/powerpoint/2010/main" val="3965804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4652FC-54A6-4AD3-B813-AAB35D08AB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A425769-0326-4FEC-AA3F-1BE84954E7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93439BC-F256-4136-8035-01D153400B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15839-2394-492C-99BD-6E4CB6FC9C70}" type="datetimeFigureOut">
              <a:rPr lang="en-AU" smtClean="0"/>
              <a:t>16/08/2021</a:t>
            </a:fld>
            <a:endParaRPr lang="en-AU"/>
          </a:p>
        </p:txBody>
      </p:sp>
      <p:sp>
        <p:nvSpPr>
          <p:cNvPr id="5" name="Footer Placeholder 4">
            <a:extLst>
              <a:ext uri="{FF2B5EF4-FFF2-40B4-BE49-F238E27FC236}">
                <a16:creationId xmlns:a16="http://schemas.microsoft.com/office/drawing/2014/main" id="{A30B60A3-D716-4BA3-AE28-11A57BF188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61C94F5C-4CBF-45FA-A8DF-BCE71F230A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50279A-8730-4B98-93F1-5DE2AD81A5B5}" type="slidenum">
              <a:rPr lang="en-AU" smtClean="0"/>
              <a:t>‹#›</a:t>
            </a:fld>
            <a:endParaRPr lang="en-AU"/>
          </a:p>
        </p:txBody>
      </p:sp>
    </p:spTree>
    <p:extLst>
      <p:ext uri="{BB962C8B-B14F-4D97-AF65-F5344CB8AC3E}">
        <p14:creationId xmlns:p14="http://schemas.microsoft.com/office/powerpoint/2010/main" val="1389836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00" y="4425251"/>
            <a:ext cx="10880747" cy="707216"/>
          </a:xfrm>
        </p:spPr>
        <p:txBody>
          <a:bodyPr/>
          <a:lstStyle/>
          <a:p>
            <a:r>
              <a:rPr lang="en-AU" dirty="0"/>
              <a:t>Flavour Threshold testing</a:t>
            </a:r>
            <a:br>
              <a:rPr lang="en-AU" dirty="0"/>
            </a:br>
            <a:r>
              <a:rPr lang="en-AU" sz="3200" b="0" dirty="0">
                <a:solidFill>
                  <a:schemeClr val="tx1"/>
                </a:solidFill>
              </a:rPr>
              <a:t>How Salty</a:t>
            </a:r>
            <a:endParaRPr lang="en-AU" sz="3200" dirty="0">
              <a:solidFill>
                <a:schemeClr val="tx1"/>
              </a:solidFill>
            </a:endParaRPr>
          </a:p>
        </p:txBody>
      </p:sp>
    </p:spTree>
    <p:extLst>
      <p:ext uri="{BB962C8B-B14F-4D97-AF65-F5344CB8AC3E}">
        <p14:creationId xmlns:p14="http://schemas.microsoft.com/office/powerpoint/2010/main" val="2850665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668256" y="2133600"/>
            <a:ext cx="768096" cy="2596896"/>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7" name="Text Placeholder 6"/>
          <p:cNvSpPr>
            <a:spLocks noGrp="1"/>
          </p:cNvSpPr>
          <p:nvPr>
            <p:ph type="body" sz="quarter" idx="11"/>
          </p:nvPr>
        </p:nvSpPr>
        <p:spPr>
          <a:xfrm>
            <a:off x="405852" y="340265"/>
            <a:ext cx="11335697" cy="1160978"/>
          </a:xfrm>
        </p:spPr>
        <p:txBody>
          <a:bodyPr/>
          <a:lstStyle/>
          <a:p>
            <a:r>
              <a:rPr lang="en-AU" dirty="0"/>
              <a:t>What is taste/flavour threshold testing?</a:t>
            </a:r>
          </a:p>
        </p:txBody>
      </p:sp>
      <p:sp>
        <p:nvSpPr>
          <p:cNvPr id="14" name="Content Placeholder 1"/>
          <p:cNvSpPr>
            <a:spLocks noGrp="1"/>
          </p:cNvSpPr>
          <p:nvPr>
            <p:ph sz="quarter" idx="10"/>
          </p:nvPr>
        </p:nvSpPr>
        <p:spPr>
          <a:xfrm>
            <a:off x="405852" y="1367893"/>
            <a:ext cx="5488217" cy="4232196"/>
          </a:xfrm>
        </p:spPr>
        <p:txBody>
          <a:bodyPr>
            <a:normAutofit fontScale="92500" lnSpcReduction="10000"/>
          </a:bodyPr>
          <a:lstStyle/>
          <a:p>
            <a:pPr marL="457200" indent="-457200">
              <a:buFont typeface="Arial" panose="020B0604020202020204" pitchFamily="34" charset="0"/>
              <a:buChar char="•"/>
            </a:pPr>
            <a:r>
              <a:rPr lang="en-AU" sz="2400" b="0" dirty="0"/>
              <a:t>Tests to determine at which flavour concentration the majority of people can correctly identify the presence of the flavour</a:t>
            </a:r>
          </a:p>
          <a:p>
            <a:pPr marL="457200" indent="-457200">
              <a:buFont typeface="Arial" panose="020B0604020202020204" pitchFamily="34" charset="0"/>
              <a:buChar char="•"/>
            </a:pPr>
            <a:r>
              <a:rPr lang="en-AU" sz="2400" b="0" dirty="0"/>
              <a:t>We are going to use salt as our basis today.</a:t>
            </a:r>
          </a:p>
          <a:p>
            <a:pPr marL="457200" indent="-457200">
              <a:buFont typeface="Arial" panose="020B0604020202020204" pitchFamily="34" charset="0"/>
              <a:buChar char="•"/>
            </a:pPr>
            <a:r>
              <a:rPr lang="en-AU" sz="2400" b="0" dirty="0"/>
              <a:t>There are a series of samples of different concentration from low to high.  </a:t>
            </a:r>
          </a:p>
          <a:p>
            <a:pPr marL="457200" indent="-457200">
              <a:buFont typeface="Arial" panose="020B0604020202020204" pitchFamily="34" charset="0"/>
              <a:buChar char="•"/>
            </a:pPr>
            <a:r>
              <a:rPr lang="en-AU" sz="2400" b="0" dirty="0"/>
              <a:t>You will need to put them in order!</a:t>
            </a:r>
          </a:p>
          <a:p>
            <a:pPr marL="457200" indent="-457200">
              <a:buFont typeface="Arial" panose="020B0604020202020204" pitchFamily="34" charset="0"/>
              <a:buChar char="•"/>
            </a:pPr>
            <a:r>
              <a:rPr lang="en-AU" sz="2400" b="0" dirty="0"/>
              <a:t>This can be done with any flavour and ‘matrix’</a:t>
            </a:r>
          </a:p>
        </p:txBody>
      </p:sp>
      <p:pic>
        <p:nvPicPr>
          <p:cNvPr id="2" name="Picture 1"/>
          <p:cNvPicPr>
            <a:picLocks noChangeAspect="1"/>
          </p:cNvPicPr>
          <p:nvPr/>
        </p:nvPicPr>
        <p:blipFill rotWithShape="1">
          <a:blip r:embed="rId3"/>
          <a:srcRect t="20161"/>
          <a:stretch/>
        </p:blipFill>
        <p:spPr>
          <a:xfrm>
            <a:off x="6324600" y="1283716"/>
            <a:ext cx="4579697" cy="4533900"/>
          </a:xfrm>
          <a:prstGeom prst="rect">
            <a:avLst/>
          </a:prstGeom>
        </p:spPr>
      </p:pic>
    </p:spTree>
    <p:extLst>
      <p:ext uri="{BB962C8B-B14F-4D97-AF65-F5344CB8AC3E}">
        <p14:creationId xmlns:p14="http://schemas.microsoft.com/office/powerpoint/2010/main" val="4097075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668256" y="2133600"/>
            <a:ext cx="768096" cy="2596896"/>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7" name="Text Placeholder 6"/>
          <p:cNvSpPr>
            <a:spLocks noGrp="1"/>
          </p:cNvSpPr>
          <p:nvPr>
            <p:ph type="body" sz="quarter" idx="11"/>
          </p:nvPr>
        </p:nvSpPr>
        <p:spPr>
          <a:xfrm>
            <a:off x="405852" y="340265"/>
            <a:ext cx="11335697" cy="1160978"/>
          </a:xfrm>
        </p:spPr>
        <p:txBody>
          <a:bodyPr/>
          <a:lstStyle/>
          <a:p>
            <a:r>
              <a:rPr lang="en-AU" dirty="0"/>
              <a:t>Instructions</a:t>
            </a:r>
          </a:p>
        </p:txBody>
      </p:sp>
      <p:sp>
        <p:nvSpPr>
          <p:cNvPr id="14" name="Content Placeholder 1"/>
          <p:cNvSpPr>
            <a:spLocks noGrp="1"/>
          </p:cNvSpPr>
          <p:nvPr>
            <p:ph sz="quarter" idx="10"/>
          </p:nvPr>
        </p:nvSpPr>
        <p:spPr>
          <a:xfrm>
            <a:off x="585483" y="1315950"/>
            <a:ext cx="10996917" cy="4232196"/>
          </a:xfrm>
        </p:spPr>
        <p:txBody>
          <a:bodyPr>
            <a:normAutofit lnSpcReduction="10000"/>
          </a:bodyPr>
          <a:lstStyle/>
          <a:p>
            <a:pPr marL="457200" indent="-457200">
              <a:buFont typeface="Arial" panose="020B0604020202020204" pitchFamily="34" charset="0"/>
              <a:buChar char="•"/>
            </a:pPr>
            <a:r>
              <a:rPr lang="en-AU" sz="2400" b="0" dirty="0"/>
              <a:t>You have 5 samples in random order which have been placed in front of you. </a:t>
            </a:r>
          </a:p>
          <a:p>
            <a:pPr marL="457200" indent="-457200">
              <a:buFont typeface="Arial" panose="020B0604020202020204" pitchFamily="34" charset="0"/>
              <a:buChar char="•"/>
            </a:pPr>
            <a:r>
              <a:rPr lang="en-AU" sz="2400" b="0" dirty="0"/>
              <a:t>First take a sip of water to clear your palate and taste the first sample on the left.  Evaluate how salty it is.</a:t>
            </a:r>
          </a:p>
          <a:p>
            <a:pPr marL="457200" indent="-457200">
              <a:buFont typeface="Arial" panose="020B0604020202020204" pitchFamily="34" charset="0"/>
              <a:buChar char="•"/>
            </a:pPr>
            <a:r>
              <a:rPr lang="en-AU" sz="2400" b="0" dirty="0"/>
              <a:t>Take another sip of water and taste the second sample.  Determine whether it is saltier or less salty than the first sample.</a:t>
            </a:r>
          </a:p>
          <a:p>
            <a:pPr marL="457200" indent="-457200">
              <a:buFont typeface="Arial" panose="020B0604020202020204" pitchFamily="34" charset="0"/>
              <a:buChar char="•"/>
            </a:pPr>
            <a:r>
              <a:rPr lang="en-AU" sz="2400" b="0" dirty="0"/>
              <a:t>Continue testing the samples in order from left to right taking sips of water between tastings and placing them in order from least salty to most salty.  Write down in order the 3 digit sample code</a:t>
            </a:r>
          </a:p>
          <a:p>
            <a:pPr marL="457200" indent="-457200">
              <a:buFont typeface="Arial" panose="020B0604020202020204" pitchFamily="34" charset="0"/>
              <a:buChar char="•"/>
            </a:pPr>
            <a:r>
              <a:rPr lang="en-AU" sz="2400" b="0" dirty="0"/>
              <a:t>NO TALKING!!</a:t>
            </a:r>
          </a:p>
          <a:p>
            <a:pPr marL="457200" indent="-457200">
              <a:buFont typeface="Arial" panose="020B0604020202020204" pitchFamily="34" charset="0"/>
              <a:buChar char="•"/>
            </a:pPr>
            <a:r>
              <a:rPr lang="en-AU" sz="2400" b="0" dirty="0"/>
              <a:t>We will chat when everyone is done.</a:t>
            </a:r>
          </a:p>
        </p:txBody>
      </p:sp>
    </p:spTree>
    <p:extLst>
      <p:ext uri="{BB962C8B-B14F-4D97-AF65-F5344CB8AC3E}">
        <p14:creationId xmlns:p14="http://schemas.microsoft.com/office/powerpoint/2010/main" val="1581778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668256" y="2133600"/>
            <a:ext cx="768096" cy="2596896"/>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7" name="Text Placeholder 6"/>
          <p:cNvSpPr>
            <a:spLocks noGrp="1"/>
          </p:cNvSpPr>
          <p:nvPr>
            <p:ph type="body" sz="quarter" idx="11"/>
          </p:nvPr>
        </p:nvSpPr>
        <p:spPr>
          <a:xfrm>
            <a:off x="405852" y="340265"/>
            <a:ext cx="11335697" cy="1160978"/>
          </a:xfrm>
        </p:spPr>
        <p:txBody>
          <a:bodyPr/>
          <a:lstStyle/>
          <a:p>
            <a:r>
              <a:rPr lang="en-AU" dirty="0"/>
              <a:t>How to set this up in your own class</a:t>
            </a:r>
          </a:p>
        </p:txBody>
      </p:sp>
      <p:sp>
        <p:nvSpPr>
          <p:cNvPr id="14" name="Content Placeholder 1"/>
          <p:cNvSpPr>
            <a:spLocks noGrp="1"/>
          </p:cNvSpPr>
          <p:nvPr>
            <p:ph sz="quarter" idx="10"/>
          </p:nvPr>
        </p:nvSpPr>
        <p:spPr>
          <a:xfrm>
            <a:off x="585483" y="1315950"/>
            <a:ext cx="10996917" cy="4232196"/>
          </a:xfrm>
        </p:spPr>
        <p:txBody>
          <a:bodyPr/>
          <a:lstStyle/>
          <a:p>
            <a:pPr marL="457200" indent="-457200">
              <a:buFont typeface="Arial" panose="020B0604020202020204" pitchFamily="34" charset="0"/>
              <a:buChar char="•"/>
            </a:pPr>
            <a:r>
              <a:rPr lang="en-AU" sz="2400" b="0" dirty="0"/>
              <a:t>In research papers threshold testing is done on a molar basis</a:t>
            </a:r>
          </a:p>
          <a:p>
            <a:pPr marL="457200" indent="-457200">
              <a:buFont typeface="Arial" panose="020B0604020202020204" pitchFamily="34" charset="0"/>
              <a:buChar char="•"/>
            </a:pPr>
            <a:r>
              <a:rPr lang="en-AU" sz="2400" b="0" dirty="0"/>
              <a:t>For salt (</a:t>
            </a:r>
            <a:r>
              <a:rPr lang="en-AU" sz="2400" b="0" dirty="0" err="1"/>
              <a:t>NaCl</a:t>
            </a:r>
            <a:r>
              <a:rPr lang="en-AU" sz="2400" b="0" dirty="0"/>
              <a:t>), 1 </a:t>
            </a:r>
            <a:r>
              <a:rPr lang="en-AU" sz="2400" b="0" dirty="0" err="1"/>
              <a:t>mol</a:t>
            </a:r>
            <a:r>
              <a:rPr lang="en-AU" sz="2400" b="0" dirty="0"/>
              <a:t> = 58 grams</a:t>
            </a:r>
          </a:p>
          <a:p>
            <a:pPr marL="457200" indent="-457200">
              <a:buFont typeface="Arial" panose="020B0604020202020204" pitchFamily="34" charset="0"/>
              <a:buChar char="•"/>
            </a:pPr>
            <a:r>
              <a:rPr lang="en-AU" sz="2400" b="0" dirty="0"/>
              <a:t>In this exercise I first made up a concentrated solution and from that made 100 </a:t>
            </a:r>
            <a:r>
              <a:rPr lang="en-AU" sz="2400" b="0" dirty="0" err="1"/>
              <a:t>mM</a:t>
            </a:r>
            <a:r>
              <a:rPr lang="en-AU" sz="2400" b="0" dirty="0"/>
              <a:t>, 50 </a:t>
            </a:r>
            <a:r>
              <a:rPr lang="en-AU" sz="2400" b="0" dirty="0" err="1"/>
              <a:t>mM</a:t>
            </a:r>
            <a:r>
              <a:rPr lang="en-AU" sz="2400" b="0" dirty="0"/>
              <a:t>, 25 </a:t>
            </a:r>
            <a:r>
              <a:rPr lang="en-AU" sz="2400" b="0" dirty="0" err="1"/>
              <a:t>mM</a:t>
            </a:r>
            <a:r>
              <a:rPr lang="en-AU" sz="2400" b="0" dirty="0"/>
              <a:t>, 12.5 </a:t>
            </a:r>
            <a:r>
              <a:rPr lang="en-AU" sz="2400" b="0" dirty="0" err="1"/>
              <a:t>mM</a:t>
            </a:r>
            <a:r>
              <a:rPr lang="en-AU" sz="2400" b="0" dirty="0"/>
              <a:t> and 6.25 </a:t>
            </a:r>
            <a:r>
              <a:rPr lang="en-AU" sz="2400" b="0" dirty="0" err="1"/>
              <a:t>mM</a:t>
            </a:r>
            <a:r>
              <a:rPr lang="en-AU" sz="2400" b="0" dirty="0"/>
              <a:t>, 3.125 </a:t>
            </a:r>
            <a:r>
              <a:rPr lang="en-AU" sz="2400" b="0" dirty="0" err="1"/>
              <a:t>mM</a:t>
            </a:r>
            <a:r>
              <a:rPr lang="en-AU" sz="2400" b="0" dirty="0"/>
              <a:t> and 1.5625 </a:t>
            </a:r>
            <a:r>
              <a:rPr lang="en-AU" sz="2400" b="0" dirty="0" err="1"/>
              <a:t>mM</a:t>
            </a:r>
            <a:r>
              <a:rPr lang="en-AU" sz="2400" b="0" dirty="0"/>
              <a:t> solutions.  I also had one pure water sample</a:t>
            </a:r>
          </a:p>
          <a:p>
            <a:pPr marL="457200" indent="-457200">
              <a:buFont typeface="Arial" panose="020B0604020202020204" pitchFamily="34" charset="0"/>
              <a:buChar char="•"/>
            </a:pPr>
            <a:r>
              <a:rPr lang="en-AU" sz="2400" b="0" dirty="0"/>
              <a:t>To make up the concentrated solution I weighed out 1.16 grams of salt in a beaker (or measuring jug is fine) and added water up to the 200 mL mark.  This made a 100 </a:t>
            </a:r>
            <a:r>
              <a:rPr lang="en-AU" sz="2400" b="0" dirty="0" err="1"/>
              <a:t>mM</a:t>
            </a:r>
            <a:r>
              <a:rPr lang="en-AU" sz="2400" b="0" dirty="0"/>
              <a:t> solution.</a:t>
            </a:r>
          </a:p>
          <a:p>
            <a:pPr marL="457200" indent="-457200">
              <a:buFont typeface="Arial" panose="020B0604020202020204" pitchFamily="34" charset="0"/>
              <a:buChar char="•"/>
            </a:pPr>
            <a:r>
              <a:rPr lang="en-AU" sz="2400" b="0" dirty="0"/>
              <a:t>From that I made dilutions to the other concentrations by doing 1:1 ratios in sequence.</a:t>
            </a:r>
          </a:p>
        </p:txBody>
      </p:sp>
    </p:spTree>
    <p:extLst>
      <p:ext uri="{BB962C8B-B14F-4D97-AF65-F5344CB8AC3E}">
        <p14:creationId xmlns:p14="http://schemas.microsoft.com/office/powerpoint/2010/main" val="896185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668256" y="2133600"/>
            <a:ext cx="768096" cy="2596896"/>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7" name="Text Placeholder 6"/>
          <p:cNvSpPr>
            <a:spLocks noGrp="1"/>
          </p:cNvSpPr>
          <p:nvPr>
            <p:ph type="body" sz="quarter" idx="11"/>
          </p:nvPr>
        </p:nvSpPr>
        <p:spPr>
          <a:xfrm>
            <a:off x="405852" y="340265"/>
            <a:ext cx="11335697" cy="1160978"/>
          </a:xfrm>
        </p:spPr>
        <p:txBody>
          <a:bodyPr/>
          <a:lstStyle/>
          <a:p>
            <a:r>
              <a:rPr lang="en-AU" dirty="0"/>
              <a:t>Order of saltiness?</a:t>
            </a:r>
          </a:p>
        </p:txBody>
      </p:sp>
    </p:spTree>
    <p:extLst>
      <p:ext uri="{BB962C8B-B14F-4D97-AF65-F5344CB8AC3E}">
        <p14:creationId xmlns:p14="http://schemas.microsoft.com/office/powerpoint/2010/main" val="979476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AU" dirty="0"/>
              <a:t>07 4631 1937	</a:t>
            </a:r>
          </a:p>
        </p:txBody>
      </p:sp>
      <p:sp>
        <p:nvSpPr>
          <p:cNvPr id="3" name="Text Placeholder 2"/>
          <p:cNvSpPr>
            <a:spLocks noGrp="1"/>
          </p:cNvSpPr>
          <p:nvPr>
            <p:ph type="body" sz="quarter" idx="12"/>
          </p:nvPr>
        </p:nvSpPr>
        <p:spPr/>
        <p:txBody>
          <a:bodyPr/>
          <a:lstStyle/>
          <a:p>
            <a:r>
              <a:rPr lang="en-AU" dirty="0"/>
              <a:t>usq.edu.au</a:t>
            </a:r>
          </a:p>
        </p:txBody>
      </p:sp>
      <p:sp>
        <p:nvSpPr>
          <p:cNvPr id="4" name="Text Placeholder 3"/>
          <p:cNvSpPr>
            <a:spLocks noGrp="1"/>
          </p:cNvSpPr>
          <p:nvPr>
            <p:ph type="body" sz="quarter" idx="13"/>
          </p:nvPr>
        </p:nvSpPr>
        <p:spPr/>
        <p:txBody>
          <a:bodyPr>
            <a:normAutofit lnSpcReduction="10000"/>
          </a:bodyPr>
          <a:lstStyle/>
          <a:p>
            <a:r>
              <a:rPr lang="en-AU" dirty="0"/>
              <a:t>Polly.Burey@usq.edu.au </a:t>
            </a:r>
          </a:p>
        </p:txBody>
      </p:sp>
      <p:sp>
        <p:nvSpPr>
          <p:cNvPr id="5" name="Text Placeholder 4"/>
          <p:cNvSpPr>
            <a:spLocks noGrp="1"/>
          </p:cNvSpPr>
          <p:nvPr>
            <p:ph type="body" sz="quarter" idx="14"/>
          </p:nvPr>
        </p:nvSpPr>
        <p:spPr/>
        <p:txBody>
          <a:bodyPr/>
          <a:lstStyle/>
          <a:p>
            <a:r>
              <a:rPr lang="en-AU" dirty="0"/>
              <a:t>Thank you!</a:t>
            </a:r>
          </a:p>
        </p:txBody>
      </p:sp>
    </p:spTree>
    <p:extLst>
      <p:ext uri="{BB962C8B-B14F-4D97-AF65-F5344CB8AC3E}">
        <p14:creationId xmlns:p14="http://schemas.microsoft.com/office/powerpoint/2010/main" val="1596176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416</Words>
  <Application>Microsoft Office PowerPoint</Application>
  <PresentationFormat>Widescreen</PresentationFormat>
  <Paragraphs>33</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Verdana</vt:lpstr>
      <vt:lpstr>Wingdings</vt:lpstr>
      <vt:lpstr>Office Theme</vt:lpstr>
      <vt:lpstr>Flavour Threshold testing How Salty</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Flavour Threshold testing How Salty</dc:title>
  <dc:creator>Polly Burey</dc:creator>
  <cp:lastModifiedBy>Polly Burey</cp:lastModifiedBy>
  <cp:revision>1</cp:revision>
  <dcterms:created xsi:type="dcterms:W3CDTF">2021-08-16T00:11:00Z</dcterms:created>
  <dcterms:modified xsi:type="dcterms:W3CDTF">2021-08-16T00:11:14Z</dcterms:modified>
</cp:coreProperties>
</file>